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ink/ink1.xml" ContentType="application/inkml+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slides/slide1300.xml" ContentType="application/vnd.openxmlformats-officedocument.presentationml.slide+xml"/>
  <Override PartName="/ppt/slides/slide160.xml" ContentType="application/vnd.openxmlformats-officedocument.presentationml.slide+xml"/>
  <Override PartName="/ppt/notesSlides/notesSlide110.xml" ContentType="application/vnd.openxmlformats-officedocument.presentationml.notesSlide+xml"/>
  <Override PartName="/ppt/slideLayouts/slideLayout210.xml" ContentType="application/vnd.openxmlformats-officedocument.presentationml.slideLayout+xml"/>
  <Override PartName="/ppt/notesSlides/notesSlide140.xml" ContentType="application/vnd.openxmlformats-officedocument.presentationml.notesSlide+xml"/>
  <Override PartName="/ppt/slideLayouts/slideLayout130.xml" ContentType="application/vnd.openxmlformats-officedocument.presentationml.slideLayout+xml"/>
  <Override PartName="/ppt/slideMasters/slideMaster10.xml" ContentType="application/vnd.openxmlformats-officedocument.presentationml.slideMaster+xml"/>
  <Override PartName="/ppt/slideLayouts/slideLayout180.xml" ContentType="application/vnd.openxmlformats-officedocument.presentationml.slideLayout+xml"/>
  <Override PartName="/ppt/slideLayouts/slideLayout260.xml" ContentType="application/vnd.openxmlformats-officedocument.presentationml.slideLayout+xml"/>
  <Override PartName="/ppt/slideLayouts/slideLayout310.xml" ContentType="application/vnd.openxmlformats-officedocument.presentationml.slideLayout+xml"/>
  <Override PartName="/ppt/slideLayouts/slideLayout211.xml" ContentType="application/vnd.openxmlformats-officedocument.presentationml.slideLayout+xml"/>
  <Override PartName="/ppt/slideLayouts/slideLayout700.xml" ContentType="application/vnd.openxmlformats-officedocument.presentationml.slideLayout+xml"/>
  <Override PartName="/ppt/slideLayouts/slideLayout120.xml" ContentType="application/vnd.openxmlformats-officedocument.presentationml.slideLayout+xml"/>
  <Override PartName="/ppt/slideLayouts/slideLayout170.xml" ContentType="application/vnd.openxmlformats-officedocument.presentationml.slideLayout+xml"/>
  <Override PartName="/ppt/slideLayouts/slideLayout250.xml" ContentType="application/vnd.openxmlformats-officedocument.presentationml.slideLayout+xml"/>
  <Override PartName="/ppt/theme/theme10.xml" ContentType="application/vnd.openxmlformats-officedocument.theme+xml"/>
  <Override PartName="/ppt/slideLayouts/slideLayout160.xml" ContentType="application/vnd.openxmlformats-officedocument.presentationml.slideLayout+xml"/>
  <Override PartName="/ppt/slideLayouts/slideLayout200.xml" ContentType="application/vnd.openxmlformats-officedocument.presentationml.slideLayout+xml"/>
  <Override PartName="/ppt/slideLayouts/slideLayout290.xml" ContentType="application/vnd.openxmlformats-officedocument.presentationml.slideLayout+xml"/>
  <Override PartName="/ppt/slideLayouts/slideLayout110.xml" ContentType="application/vnd.openxmlformats-officedocument.presentationml.slideLayout+xml"/>
  <Override PartName="/ppt/slideLayouts/slideLayout600.xml" ContentType="application/vnd.openxmlformats-officedocument.presentationml.slideLayout+xml"/>
  <Override PartName="/ppt/slideLayouts/slideLayout111.xml" ContentType="application/vnd.openxmlformats-officedocument.presentationml.slideLayout+xml"/>
  <Override PartName="/ppt/slideLayouts/slideLayout240.xml" ContentType="application/vnd.openxmlformats-officedocument.presentationml.slideLayout+xml"/>
  <Override PartName="/ppt/slideLayouts/slideLayout320.xml" ContentType="application/vnd.openxmlformats-officedocument.presentationml.slideLayout+xml"/>
  <Override PartName="/ppt/slideLayouts/slideLayout500.xml" ContentType="application/vnd.openxmlformats-officedocument.presentationml.slideLayout+xml"/>
  <Override PartName="/ppt/slideLayouts/slideLayout150.xml" ContentType="application/vnd.openxmlformats-officedocument.presentationml.slideLayout+xml"/>
  <Override PartName="/ppt/slideLayouts/slideLayout230.xml" ContentType="application/vnd.openxmlformats-officedocument.presentationml.slideLayout+xml"/>
  <Override PartName="/ppt/slideLayouts/slideLayout280.xml" ContentType="application/vnd.openxmlformats-officedocument.presentationml.slideLayout+xml"/>
  <Override PartName="/ppt/slideLayouts/slideLayout100.xml" ContentType="application/vnd.openxmlformats-officedocument.presentationml.slideLayout+xml"/>
  <Override PartName="/ppt/slideLayouts/slideLayout190.xml" ContentType="application/vnd.openxmlformats-officedocument.presentationml.slideLayout+xml"/>
  <Override PartName="/ppt/slideLayouts/slideLayout311.xml" ContentType="application/vnd.openxmlformats-officedocument.presentationml.slideLayout+xml"/>
  <Override PartName="/ppt/slideLayouts/slideLayout430.xml" ContentType="application/vnd.openxmlformats-officedocument.presentationml.slideLayout+xml"/>
  <Override PartName="/ppt/slideLayouts/slideLayout900.xml" ContentType="application/vnd.openxmlformats-officedocument.presentationml.slideLayout+xml"/>
  <Override PartName="/ppt/slideLayouts/slideLayout140.xml" ContentType="application/vnd.openxmlformats-officedocument.presentationml.slideLayout+xml"/>
  <Override PartName="/ppt/slideLayouts/slideLayout220.xml" ContentType="application/vnd.openxmlformats-officedocument.presentationml.slideLayout+xml"/>
  <Override PartName="/ppt/slideLayouts/slideLayout270.xml" ContentType="application/vnd.openxmlformats-officedocument.presentationml.slideLayout+xml"/>
  <Override PartName="/ppt/slideLayouts/slideLayout300.xml" ContentType="application/vnd.openxmlformats-officedocument.presentationml.slideLayout+xml"/>
  <Override PartName="/ppt/slideLayouts/slideLayout80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bookmarkIdSeed="2">
  <p:sldMasterIdLst>
    <p:sldMasterId id="2147483822" r:id="rId1"/>
  </p:sldMasterIdLst>
  <p:notesMasterIdLst>
    <p:notesMasterId r:id="rId73"/>
  </p:notesMasterIdLst>
  <p:handoutMasterIdLst>
    <p:handoutMasterId r:id="rId74"/>
  </p:handoutMasterIdLst>
  <p:sldIdLst>
    <p:sldId id="1978" r:id="rId2"/>
    <p:sldId id="230716822" r:id="rId3"/>
    <p:sldId id="230716876" r:id="rId4"/>
    <p:sldId id="638" r:id="rId5"/>
    <p:sldId id="587" r:id="rId6"/>
    <p:sldId id="608" r:id="rId7"/>
    <p:sldId id="486" r:id="rId8"/>
    <p:sldId id="230716759" r:id="rId9"/>
    <p:sldId id="513" r:id="rId10"/>
    <p:sldId id="2083" r:id="rId11"/>
    <p:sldId id="2713" r:id="rId12"/>
    <p:sldId id="230716819" r:id="rId13"/>
    <p:sldId id="2304" r:id="rId14"/>
    <p:sldId id="2315" r:id="rId15"/>
    <p:sldId id="2328" r:id="rId16"/>
    <p:sldId id="653" r:id="rId17"/>
    <p:sldId id="2272" r:id="rId18"/>
    <p:sldId id="464" r:id="rId19"/>
    <p:sldId id="2067" r:id="rId20"/>
    <p:sldId id="2287" r:id="rId21"/>
    <p:sldId id="230716811" r:id="rId22"/>
    <p:sldId id="589" r:id="rId23"/>
    <p:sldId id="590" r:id="rId24"/>
    <p:sldId id="1628" r:id="rId25"/>
    <p:sldId id="230716773" r:id="rId26"/>
    <p:sldId id="2058" r:id="rId27"/>
    <p:sldId id="2057" r:id="rId28"/>
    <p:sldId id="1640" r:id="rId29"/>
    <p:sldId id="1204" r:id="rId30"/>
    <p:sldId id="230716806" r:id="rId31"/>
    <p:sldId id="670" r:id="rId32"/>
    <p:sldId id="1643" r:id="rId33"/>
    <p:sldId id="1646" r:id="rId34"/>
    <p:sldId id="230716807" r:id="rId35"/>
    <p:sldId id="865" r:id="rId36"/>
    <p:sldId id="230716809" r:id="rId37"/>
    <p:sldId id="230716805" r:id="rId38"/>
    <p:sldId id="708" r:id="rId39"/>
    <p:sldId id="2341" r:id="rId40"/>
    <p:sldId id="230716820" r:id="rId41"/>
    <p:sldId id="230716810" r:id="rId42"/>
    <p:sldId id="230716816" r:id="rId43"/>
    <p:sldId id="230716850" r:id="rId44"/>
    <p:sldId id="270" r:id="rId45"/>
    <p:sldId id="274" r:id="rId46"/>
    <p:sldId id="230716874" r:id="rId47"/>
    <p:sldId id="689" r:id="rId48"/>
    <p:sldId id="230716815" r:id="rId49"/>
    <p:sldId id="643" r:id="rId50"/>
    <p:sldId id="230716871" r:id="rId51"/>
    <p:sldId id="230716872" r:id="rId52"/>
    <p:sldId id="230716873" r:id="rId53"/>
    <p:sldId id="576" r:id="rId54"/>
    <p:sldId id="230716875" r:id="rId55"/>
    <p:sldId id="836" r:id="rId56"/>
    <p:sldId id="2074" r:id="rId57"/>
    <p:sldId id="230716869" r:id="rId58"/>
    <p:sldId id="835" r:id="rId59"/>
    <p:sldId id="2082" r:id="rId60"/>
    <p:sldId id="2308" r:id="rId61"/>
    <p:sldId id="841" r:id="rId62"/>
    <p:sldId id="840" r:id="rId63"/>
    <p:sldId id="770" r:id="rId64"/>
    <p:sldId id="767" r:id="rId65"/>
    <p:sldId id="230716771" r:id="rId66"/>
    <p:sldId id="432" r:id="rId67"/>
    <p:sldId id="438" r:id="rId68"/>
    <p:sldId id="439" r:id="rId69"/>
    <p:sldId id="628" r:id="rId70"/>
    <p:sldId id="606" r:id="rId71"/>
    <p:sldId id="626" r:id="rId72"/>
  </p:sldIdLst>
  <p:sldSz cx="12188825" cy="6858000"/>
  <p:notesSz cx="6858000" cy="9144000"/>
  <p:custDataLst>
    <p:tags r:id="rId7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9F467A9-C411-4836-8A67-87B7846EBEED}">
          <p14:sldIdLst>
            <p14:sldId id="1978"/>
            <p14:sldId id="230716822"/>
            <p14:sldId id="230716876"/>
          </p14:sldIdLst>
        </p14:section>
        <p14:section name="Your World" id="{2960D7C5-6FA6-4681-81A1-DBEA81A01F91}">
          <p14:sldIdLst>
            <p14:sldId id="638"/>
            <p14:sldId id="587"/>
            <p14:sldId id="608"/>
          </p14:sldIdLst>
        </p14:section>
        <p14:section name="The Solution" id="{81BDAE70-EAC8-44B4-863E-9C58D5D7EA5A}">
          <p14:sldIdLst>
            <p14:sldId id="486"/>
            <p14:sldId id="230716759"/>
          </p14:sldIdLst>
        </p14:section>
        <p14:section name="For Your Customers" id="{65C9167D-0E67-4ABE-91B5-020B79056F44}">
          <p14:sldIdLst>
            <p14:sldId id="513"/>
            <p14:sldId id="2083"/>
            <p14:sldId id="2713"/>
            <p14:sldId id="230716819"/>
          </p14:sldIdLst>
        </p14:section>
        <p14:section name="Technical Ref: VM counters" id="{C3073641-9BE8-42B1-A42E-5294D2DB6285}">
          <p14:sldIdLst>
            <p14:sldId id="2304"/>
            <p14:sldId id="2315"/>
            <p14:sldId id="2328"/>
            <p14:sldId id="653"/>
            <p14:sldId id="2272"/>
          </p14:sldIdLst>
        </p14:section>
        <p14:section name="For Your Boss" id="{E65C56F5-D480-4626-89BD-AC4D4F42A578}">
          <p14:sldIdLst>
            <p14:sldId id="464"/>
            <p14:sldId id="2067"/>
            <p14:sldId id="2287"/>
          </p14:sldIdLst>
        </p14:section>
        <p14:section name="For CIO" id="{F4E608D8-AAFF-403B-A8B8-1E894871C4B9}">
          <p14:sldIdLst>
            <p14:sldId id="230716811"/>
            <p14:sldId id="589"/>
            <p14:sldId id="590"/>
            <p14:sldId id="1628"/>
            <p14:sldId id="230716773"/>
            <p14:sldId id="2058"/>
            <p14:sldId id="2057"/>
            <p14:sldId id="1640"/>
            <p14:sldId id="1204"/>
          </p14:sldIdLst>
        </p14:section>
        <p14:section name="For You" id="{32417460-C746-4587-B8CE-4530B4B6B654}">
          <p14:sldIdLst>
            <p14:sldId id="230716806"/>
            <p14:sldId id="670"/>
            <p14:sldId id="1643"/>
            <p14:sldId id="1646"/>
            <p14:sldId id="230716807"/>
            <p14:sldId id="865"/>
            <p14:sldId id="230716809"/>
          </p14:sldIdLst>
        </p14:section>
        <p14:section name="Performance" id="{99D6CBFC-C7B8-4E73-B1D5-0D57D14AB0AB}">
          <p14:sldIdLst>
            <p14:sldId id="230716805"/>
            <p14:sldId id="708"/>
            <p14:sldId id="2341"/>
            <p14:sldId id="230716820"/>
            <p14:sldId id="230716810"/>
            <p14:sldId id="230716816"/>
            <p14:sldId id="230716850"/>
            <p14:sldId id="270"/>
            <p14:sldId id="274"/>
            <p14:sldId id="230716874"/>
          </p14:sldIdLst>
        </p14:section>
        <p14:section name="Capacity" id="{1664AA6B-B8E1-49F3-9591-F934822EC977}">
          <p14:sldIdLst>
            <p14:sldId id="689"/>
            <p14:sldId id="230716815"/>
            <p14:sldId id="643"/>
            <p14:sldId id="230716871"/>
            <p14:sldId id="230716872"/>
            <p14:sldId id="230716873"/>
          </p14:sldIdLst>
        </p14:section>
        <p14:section name="Reclamation" id="{C0A87129-3953-4AC1-BEF6-145FD4150C09}">
          <p14:sldIdLst>
            <p14:sldId id="576"/>
            <p14:sldId id="230716875"/>
          </p14:sldIdLst>
        </p14:section>
        <p14:section name="Network and Storage" id="{E347B2B3-00DB-4D89-8174-9AA36E0C4246}">
          <p14:sldIdLst>
            <p14:sldId id="836"/>
            <p14:sldId id="2074"/>
            <p14:sldId id="230716869"/>
            <p14:sldId id="835"/>
            <p14:sldId id="2082"/>
            <p14:sldId id="2308"/>
          </p14:sldIdLst>
        </p14:section>
        <p14:section name="IT Management" id="{C95F7B2A-6EB1-4B8C-98B5-8A48DF39DF80}">
          <p14:sldIdLst>
            <p14:sldId id="841"/>
            <p14:sldId id="840"/>
          </p14:sldIdLst>
        </p14:section>
        <p14:section name="NOC Big Screen" id="{A17A6BC9-913F-474D-A587-2FB279A620A8}">
          <p14:sldIdLst>
            <p14:sldId id="770"/>
            <p14:sldId id="767"/>
            <p14:sldId id="230716771"/>
          </p14:sldIdLst>
        </p14:section>
        <p14:section name="Log &amp; Troubleshooting" id="{2D3D30AD-6867-4B7B-B1D1-4D11A1AECF6F}">
          <p14:sldIdLst>
            <p14:sldId id="432"/>
            <p14:sldId id="438"/>
            <p14:sldId id="439"/>
          </p14:sldIdLst>
        </p14:section>
        <p14:section name="Architecture" id="{0336B0C2-3D74-435B-8C0D-E5E6301E74BD}">
          <p14:sldIdLst>
            <p14:sldId id="628"/>
            <p14:sldId id="606"/>
          </p14:sldIdLst>
        </p14:section>
        <p14:section name="Conclusion" id="{BDC35FC1-5216-4A01-BE37-68204454C6B2}">
          <p14:sldIdLst>
            <p14:sldId id="626"/>
          </p14:sldIdLst>
        </p14:section>
      </p14:sectionLst>
    </p:ext>
    <p:ext uri="{EFAFB233-063F-42B5-8137-9DF3F51BA10A}">
      <p15:sldGuideLst xmlns:p15="http://schemas.microsoft.com/office/powerpoint/2012/main">
        <p15:guide id="1" orient="horz" pos="2160">
          <p15:clr>
            <a:srgbClr val="A4A3A4"/>
          </p15:clr>
        </p15:guide>
        <p15:guide id="2" orient="horz" pos="864">
          <p15:clr>
            <a:srgbClr val="A4A3A4"/>
          </p15:clr>
        </p15:guide>
        <p15:guide id="3" orient="horz" pos="3792">
          <p15:clr>
            <a:srgbClr val="A4A3A4"/>
          </p15:clr>
        </p15:guide>
        <p15:guide id="4" pos="3839">
          <p15:clr>
            <a:srgbClr val="A4A3A4"/>
          </p15:clr>
        </p15:guide>
        <p15:guide id="5" pos="384">
          <p15:clr>
            <a:srgbClr val="A4A3A4"/>
          </p15:clr>
        </p15:guide>
        <p15:guide id="6" pos="729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DDD387-EBCB-4CA6-8F31-3332F10EE09E}" v="337" dt="2021-08-31T12:54:09.590"/>
  </p1510:revLst>
</p1510:revInfo>
</file>

<file path=ppt/tableStyles.xml><?xml version="1.0" encoding="utf-8"?>
<a:tblStyleLst xmlns:a="http://schemas.openxmlformats.org/drawingml/2006/main" def="{EB9631B5-78F2-41C9-869B-9F39066F8104}">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42" autoAdjust="0"/>
    <p:restoredTop sz="69894" autoAdjust="0"/>
  </p:normalViewPr>
  <p:slideViewPr>
    <p:cSldViewPr snapToGrid="0">
      <p:cViewPr varScale="1">
        <p:scale>
          <a:sx n="119" d="100"/>
          <a:sy n="119" d="100"/>
        </p:scale>
        <p:origin x="2188" y="64"/>
      </p:cViewPr>
      <p:guideLst>
        <p:guide orient="horz" pos="2160"/>
        <p:guide orient="horz" pos="864"/>
        <p:guide orient="horz" pos="3792"/>
        <p:guide pos="3839"/>
        <p:guide pos="384"/>
        <p:guide pos="7294"/>
      </p:guideLst>
    </p:cSldViewPr>
  </p:slideViewPr>
  <p:outlineViewPr>
    <p:cViewPr>
      <p:scale>
        <a:sx n="33" d="100"/>
        <a:sy n="33" d="100"/>
      </p:scale>
      <p:origin x="0" y="-144"/>
    </p:cViewPr>
  </p:outlineViewPr>
  <p:notesTextViewPr>
    <p:cViewPr>
      <p:scale>
        <a:sx n="3" d="2"/>
        <a:sy n="3" d="2"/>
      </p:scale>
      <p:origin x="0" y="0"/>
    </p:cViewPr>
  </p:notesTextViewPr>
  <p:sorterViewPr>
    <p:cViewPr varScale="1">
      <p:scale>
        <a:sx n="1" d="1"/>
        <a:sy n="1" d="1"/>
      </p:scale>
      <p:origin x="0" y="-3980"/>
    </p:cViewPr>
  </p:sorterViewPr>
  <p:notesViewPr>
    <p:cSldViewPr showGuides="1">
      <p:cViewPr varScale="1">
        <p:scale>
          <a:sx n="83" d="100"/>
          <a:sy n="83" d="100"/>
        </p:scale>
        <p:origin x="2994"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handoutMaster" Target="handoutMasters/handout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9A1009-944A-4EBB-B67C-79429AAC1704}" type="doc">
      <dgm:prSet loTypeId="urn:microsoft.com/office/officeart/2005/8/layout/pyramid2" loCatId="list" qsTypeId="urn:microsoft.com/office/officeart/2005/8/quickstyle/simple1" qsCatId="simple" csTypeId="urn:microsoft.com/office/officeart/2005/8/colors/accent1_2" csCatId="accent1" phldr="1"/>
      <dgm:spPr/>
    </dgm:pt>
    <dgm:pt modelId="{2EAB1E35-C1B2-48CA-8214-C3AA7780F211}">
      <dgm:prSet phldrT="[Text]"/>
      <dgm:spPr>
        <a:solidFill>
          <a:schemeClr val="lt1">
            <a:hueOff val="0"/>
            <a:satOff val="0"/>
            <a:lumOff val="0"/>
            <a:alpha val="60000"/>
          </a:schemeClr>
        </a:solidFill>
        <a:ln>
          <a:solidFill>
            <a:schemeClr val="bg2">
              <a:lumMod val="20000"/>
              <a:lumOff val="80000"/>
            </a:schemeClr>
          </a:solidFill>
        </a:ln>
      </dgm:spPr>
      <dgm:t>
        <a:bodyPr/>
        <a:lstStyle/>
        <a:p>
          <a:r>
            <a:rPr lang="en-US" b="1" dirty="0">
              <a:gradFill flip="none" rotWithShape="1">
                <a:gsLst>
                  <a:gs pos="0">
                    <a:srgbClr val="00B050"/>
                  </a:gs>
                  <a:gs pos="46000">
                    <a:schemeClr val="accent2">
                      <a:lumMod val="95000"/>
                      <a:lumOff val="5000"/>
                    </a:schemeClr>
                  </a:gs>
                  <a:gs pos="100000">
                    <a:schemeClr val="accent2">
                      <a:lumMod val="60000"/>
                    </a:schemeClr>
                  </a:gs>
                </a:gsLst>
                <a:path path="circle">
                  <a:fillToRect l="50000" t="130000" r="50000" b="-30000"/>
                </a:path>
                <a:tileRect/>
              </a:gradFill>
            </a:rPr>
            <a:t>Business Architect</a:t>
          </a:r>
        </a:p>
      </dgm:t>
    </dgm:pt>
    <dgm:pt modelId="{E71F80A3-EE23-4069-9340-3AB86A96EB4D}" type="parTrans" cxnId="{7B17F9F2-3C96-410C-B220-3E87A4C645C9}">
      <dgm:prSet/>
      <dgm:spPr/>
      <dgm:t>
        <a:bodyPr/>
        <a:lstStyle/>
        <a:p>
          <a:endParaRPr lang="en-US"/>
        </a:p>
      </dgm:t>
    </dgm:pt>
    <dgm:pt modelId="{0A71EBE6-9458-4552-AC9E-6A3F7727E312}" type="sibTrans" cxnId="{7B17F9F2-3C96-410C-B220-3E87A4C645C9}">
      <dgm:prSet/>
      <dgm:spPr/>
      <dgm:t>
        <a:bodyPr/>
        <a:lstStyle/>
        <a:p>
          <a:endParaRPr lang="en-US"/>
        </a:p>
      </dgm:t>
    </dgm:pt>
    <dgm:pt modelId="{C79D7F40-A0F7-4D86-9B52-2185FEE9A2B9}">
      <dgm:prSet phldrT="[Text]" custT="1"/>
      <dgm:spPr>
        <a:solidFill>
          <a:schemeClr val="lt1">
            <a:hueOff val="0"/>
            <a:satOff val="0"/>
            <a:lumOff val="0"/>
            <a:alpha val="60000"/>
          </a:schemeClr>
        </a:solidFill>
        <a:ln>
          <a:solidFill>
            <a:schemeClr val="bg2">
              <a:lumMod val="20000"/>
              <a:lumOff val="80000"/>
            </a:schemeClr>
          </a:solidFill>
        </a:ln>
      </dgm:spPr>
      <dgm:t>
        <a:bodyPr/>
        <a:lstStyle/>
        <a:p>
          <a:r>
            <a:rPr lang="en-US" sz="2000" dirty="0">
              <a:solidFill>
                <a:schemeClr val="tx2"/>
              </a:solidFill>
            </a:rPr>
            <a:t>Service Architect</a:t>
          </a:r>
        </a:p>
      </dgm:t>
    </dgm:pt>
    <dgm:pt modelId="{DB9E79BF-7229-4AF2-8773-960FAA672C22}" type="parTrans" cxnId="{044518DC-0665-48A9-B6F5-047DA5641D0D}">
      <dgm:prSet/>
      <dgm:spPr/>
      <dgm:t>
        <a:bodyPr/>
        <a:lstStyle/>
        <a:p>
          <a:endParaRPr lang="en-US"/>
        </a:p>
      </dgm:t>
    </dgm:pt>
    <dgm:pt modelId="{1DBC3F8D-7CD1-4166-AECD-D1F4D343B9CE}" type="sibTrans" cxnId="{044518DC-0665-48A9-B6F5-047DA5641D0D}">
      <dgm:prSet/>
      <dgm:spPr/>
      <dgm:t>
        <a:bodyPr/>
        <a:lstStyle/>
        <a:p>
          <a:endParaRPr lang="en-US"/>
        </a:p>
      </dgm:t>
    </dgm:pt>
    <dgm:pt modelId="{5A97929D-D2DE-46BE-8C69-DA72B4090EA4}">
      <dgm:prSet phldrT="[Text]" custT="1"/>
      <dgm:spPr>
        <a:solidFill>
          <a:schemeClr val="lt1">
            <a:hueOff val="0"/>
            <a:satOff val="0"/>
            <a:lumOff val="0"/>
            <a:alpha val="60000"/>
          </a:schemeClr>
        </a:solidFill>
        <a:ln>
          <a:solidFill>
            <a:schemeClr val="bg2">
              <a:lumMod val="20000"/>
              <a:lumOff val="80000"/>
            </a:schemeClr>
          </a:solidFill>
        </a:ln>
      </dgm:spPr>
      <dgm:t>
        <a:bodyPr/>
        <a:lstStyle/>
        <a:p>
          <a:r>
            <a:rPr lang="en-US" sz="1800" dirty="0">
              <a:solidFill>
                <a:srgbClr val="FF0000"/>
              </a:solidFill>
            </a:rPr>
            <a:t>Systems Architect</a:t>
          </a:r>
        </a:p>
      </dgm:t>
    </dgm:pt>
    <dgm:pt modelId="{55A15676-4B6A-4057-BB30-D6CFFF2FC330}" type="parTrans" cxnId="{05B671F5-944A-4B44-8631-FEA6182C9B8A}">
      <dgm:prSet/>
      <dgm:spPr/>
      <dgm:t>
        <a:bodyPr/>
        <a:lstStyle/>
        <a:p>
          <a:endParaRPr lang="en-US"/>
        </a:p>
      </dgm:t>
    </dgm:pt>
    <dgm:pt modelId="{015B7669-BAFD-4FD6-9364-3CFC4796A6EA}" type="sibTrans" cxnId="{05B671F5-944A-4B44-8631-FEA6182C9B8A}">
      <dgm:prSet/>
      <dgm:spPr/>
      <dgm:t>
        <a:bodyPr/>
        <a:lstStyle/>
        <a:p>
          <a:endParaRPr lang="en-US"/>
        </a:p>
      </dgm:t>
    </dgm:pt>
    <dgm:pt modelId="{EA76022C-30D1-450D-A9B2-414E0A9B3EB7}" type="pres">
      <dgm:prSet presAssocID="{989A1009-944A-4EBB-B67C-79429AAC1704}" presName="compositeShape" presStyleCnt="0">
        <dgm:presLayoutVars>
          <dgm:dir/>
          <dgm:resizeHandles/>
        </dgm:presLayoutVars>
      </dgm:prSet>
      <dgm:spPr/>
    </dgm:pt>
    <dgm:pt modelId="{D85AD3EB-AD3C-4283-A6EE-E40F36B0CE08}" type="pres">
      <dgm:prSet presAssocID="{989A1009-944A-4EBB-B67C-79429AAC1704}" presName="pyramid" presStyleLbl="node1" presStyleIdx="0" presStyleCnt="1" custLinFactNeighborX="32811" custLinFactNeighborY="527"/>
      <dgm:spPr>
        <a:gradFill flip="none" rotWithShape="1">
          <a:gsLst>
            <a:gs pos="46000">
              <a:srgbClr val="00B050"/>
            </a:gs>
            <a:gs pos="100000">
              <a:srgbClr val="FF0000"/>
            </a:gs>
          </a:gsLst>
          <a:lin ang="5400000" scaled="1"/>
          <a:tileRect/>
        </a:gradFill>
      </dgm:spPr>
    </dgm:pt>
    <dgm:pt modelId="{5D636521-C016-4A39-9EBB-4C5D4A03128C}" type="pres">
      <dgm:prSet presAssocID="{989A1009-944A-4EBB-B67C-79429AAC1704}" presName="theList" presStyleCnt="0"/>
      <dgm:spPr/>
    </dgm:pt>
    <dgm:pt modelId="{C10A97BA-6046-44B2-B54E-10C4E91B3D7B}" type="pres">
      <dgm:prSet presAssocID="{2EAB1E35-C1B2-48CA-8214-C3AA7780F211}" presName="aNode" presStyleLbl="fgAcc1" presStyleIdx="0" presStyleCnt="3">
        <dgm:presLayoutVars>
          <dgm:bulletEnabled val="1"/>
        </dgm:presLayoutVars>
      </dgm:prSet>
      <dgm:spPr/>
    </dgm:pt>
    <dgm:pt modelId="{77E8C38C-FC10-422B-A01A-5526FB46C628}" type="pres">
      <dgm:prSet presAssocID="{2EAB1E35-C1B2-48CA-8214-C3AA7780F211}" presName="aSpace" presStyleCnt="0"/>
      <dgm:spPr/>
    </dgm:pt>
    <dgm:pt modelId="{BF215D54-5A89-4C87-A071-465EC4D1F008}" type="pres">
      <dgm:prSet presAssocID="{C79D7F40-A0F7-4D86-9B52-2185FEE9A2B9}" presName="aNode" presStyleLbl="fgAcc1" presStyleIdx="1" presStyleCnt="3">
        <dgm:presLayoutVars>
          <dgm:bulletEnabled val="1"/>
        </dgm:presLayoutVars>
      </dgm:prSet>
      <dgm:spPr/>
    </dgm:pt>
    <dgm:pt modelId="{AC62D879-D9F0-4E4D-BDF4-13FA09F65736}" type="pres">
      <dgm:prSet presAssocID="{C79D7F40-A0F7-4D86-9B52-2185FEE9A2B9}" presName="aSpace" presStyleCnt="0"/>
      <dgm:spPr/>
    </dgm:pt>
    <dgm:pt modelId="{44DC294D-93A7-40B4-8D72-97D9A573C520}" type="pres">
      <dgm:prSet presAssocID="{5A97929D-D2DE-46BE-8C69-DA72B4090EA4}" presName="aNode" presStyleLbl="fgAcc1" presStyleIdx="2" presStyleCnt="3">
        <dgm:presLayoutVars>
          <dgm:bulletEnabled val="1"/>
        </dgm:presLayoutVars>
      </dgm:prSet>
      <dgm:spPr/>
    </dgm:pt>
    <dgm:pt modelId="{716C365D-A7BC-434A-ABA1-BB48A64E3B90}" type="pres">
      <dgm:prSet presAssocID="{5A97929D-D2DE-46BE-8C69-DA72B4090EA4}" presName="aSpace" presStyleCnt="0"/>
      <dgm:spPr/>
    </dgm:pt>
  </dgm:ptLst>
  <dgm:cxnLst>
    <dgm:cxn modelId="{2895F30A-19AA-4BAA-AACE-21E1642F4127}" type="presOf" srcId="{5A97929D-D2DE-46BE-8C69-DA72B4090EA4}" destId="{44DC294D-93A7-40B4-8D72-97D9A573C520}" srcOrd="0" destOrd="0" presId="urn:microsoft.com/office/officeart/2005/8/layout/pyramid2"/>
    <dgm:cxn modelId="{0E069440-CBCB-4223-B57B-C10D8AFD1F0F}" type="presOf" srcId="{2EAB1E35-C1B2-48CA-8214-C3AA7780F211}" destId="{C10A97BA-6046-44B2-B54E-10C4E91B3D7B}" srcOrd="0" destOrd="0" presId="urn:microsoft.com/office/officeart/2005/8/layout/pyramid2"/>
    <dgm:cxn modelId="{95CEDD65-B833-4D1A-A315-24B2F68FE0CF}" type="presOf" srcId="{C79D7F40-A0F7-4D86-9B52-2185FEE9A2B9}" destId="{BF215D54-5A89-4C87-A071-465EC4D1F008}" srcOrd="0" destOrd="0" presId="urn:microsoft.com/office/officeart/2005/8/layout/pyramid2"/>
    <dgm:cxn modelId="{564F8E85-EB14-47F0-B88B-88B274111173}" type="presOf" srcId="{989A1009-944A-4EBB-B67C-79429AAC1704}" destId="{EA76022C-30D1-450D-A9B2-414E0A9B3EB7}" srcOrd="0" destOrd="0" presId="urn:microsoft.com/office/officeart/2005/8/layout/pyramid2"/>
    <dgm:cxn modelId="{044518DC-0665-48A9-B6F5-047DA5641D0D}" srcId="{989A1009-944A-4EBB-B67C-79429AAC1704}" destId="{C79D7F40-A0F7-4D86-9B52-2185FEE9A2B9}" srcOrd="1" destOrd="0" parTransId="{DB9E79BF-7229-4AF2-8773-960FAA672C22}" sibTransId="{1DBC3F8D-7CD1-4166-AECD-D1F4D343B9CE}"/>
    <dgm:cxn modelId="{7B17F9F2-3C96-410C-B220-3E87A4C645C9}" srcId="{989A1009-944A-4EBB-B67C-79429AAC1704}" destId="{2EAB1E35-C1B2-48CA-8214-C3AA7780F211}" srcOrd="0" destOrd="0" parTransId="{E71F80A3-EE23-4069-9340-3AB86A96EB4D}" sibTransId="{0A71EBE6-9458-4552-AC9E-6A3F7727E312}"/>
    <dgm:cxn modelId="{05B671F5-944A-4B44-8631-FEA6182C9B8A}" srcId="{989A1009-944A-4EBB-B67C-79429AAC1704}" destId="{5A97929D-D2DE-46BE-8C69-DA72B4090EA4}" srcOrd="2" destOrd="0" parTransId="{55A15676-4B6A-4057-BB30-D6CFFF2FC330}" sibTransId="{015B7669-BAFD-4FD6-9364-3CFC4796A6EA}"/>
    <dgm:cxn modelId="{C30DE4AF-0973-48A0-A40E-71E4E0F6B1E6}" type="presParOf" srcId="{EA76022C-30D1-450D-A9B2-414E0A9B3EB7}" destId="{D85AD3EB-AD3C-4283-A6EE-E40F36B0CE08}" srcOrd="0" destOrd="0" presId="urn:microsoft.com/office/officeart/2005/8/layout/pyramid2"/>
    <dgm:cxn modelId="{EAEBBDF7-5C32-4B23-92E3-B70BE11B53B2}" type="presParOf" srcId="{EA76022C-30D1-450D-A9B2-414E0A9B3EB7}" destId="{5D636521-C016-4A39-9EBB-4C5D4A03128C}" srcOrd="1" destOrd="0" presId="urn:microsoft.com/office/officeart/2005/8/layout/pyramid2"/>
    <dgm:cxn modelId="{61F952E9-5B0D-4107-8F6E-E36C0CBFD6DD}" type="presParOf" srcId="{5D636521-C016-4A39-9EBB-4C5D4A03128C}" destId="{C10A97BA-6046-44B2-B54E-10C4E91B3D7B}" srcOrd="0" destOrd="0" presId="urn:microsoft.com/office/officeart/2005/8/layout/pyramid2"/>
    <dgm:cxn modelId="{51986BD6-92C2-442C-813D-D7EBB462C1CA}" type="presParOf" srcId="{5D636521-C016-4A39-9EBB-4C5D4A03128C}" destId="{77E8C38C-FC10-422B-A01A-5526FB46C628}" srcOrd="1" destOrd="0" presId="urn:microsoft.com/office/officeart/2005/8/layout/pyramid2"/>
    <dgm:cxn modelId="{266D1824-7FC3-4FD5-A8FD-296D422C5721}" type="presParOf" srcId="{5D636521-C016-4A39-9EBB-4C5D4A03128C}" destId="{BF215D54-5A89-4C87-A071-465EC4D1F008}" srcOrd="2" destOrd="0" presId="urn:microsoft.com/office/officeart/2005/8/layout/pyramid2"/>
    <dgm:cxn modelId="{5ED53401-435E-4191-81AA-D96027900F7C}" type="presParOf" srcId="{5D636521-C016-4A39-9EBB-4C5D4A03128C}" destId="{AC62D879-D9F0-4E4D-BDF4-13FA09F65736}" srcOrd="3" destOrd="0" presId="urn:microsoft.com/office/officeart/2005/8/layout/pyramid2"/>
    <dgm:cxn modelId="{8F2848EF-49D6-4049-B07F-92841FA1552F}" type="presParOf" srcId="{5D636521-C016-4A39-9EBB-4C5D4A03128C}" destId="{44DC294D-93A7-40B4-8D72-97D9A573C520}" srcOrd="4" destOrd="0" presId="urn:microsoft.com/office/officeart/2005/8/layout/pyramid2"/>
    <dgm:cxn modelId="{C45331A8-15DB-49D0-BC7F-7457B0B0583C}" type="presParOf" srcId="{5D636521-C016-4A39-9EBB-4C5D4A03128C}" destId="{716C365D-A7BC-434A-ABA1-BB48A64E3B90}"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00A423-9A19-437B-98ED-5E21F86A20B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C94CB3A8-77BC-4692-A07B-0F9355A8C160}">
      <dgm:prSet phldrT="[Text]" custT="1"/>
      <dgm:spPr/>
      <dgm:t>
        <a:bodyPr/>
        <a:lstStyle/>
        <a:p>
          <a:r>
            <a:rPr lang="en-US" sz="3600" dirty="0">
              <a:solidFill>
                <a:srgbClr val="FF0000"/>
              </a:solidFill>
            </a:rPr>
            <a:t>Reactive</a:t>
          </a:r>
        </a:p>
      </dgm:t>
    </dgm:pt>
    <dgm:pt modelId="{1CBCE670-1F3E-4A5D-9403-8213A49EABE4}" type="parTrans" cxnId="{9656F4D9-F989-45CA-BF0D-5B23FB97A056}">
      <dgm:prSet/>
      <dgm:spPr/>
      <dgm:t>
        <a:bodyPr/>
        <a:lstStyle/>
        <a:p>
          <a:endParaRPr lang="en-US"/>
        </a:p>
      </dgm:t>
    </dgm:pt>
    <dgm:pt modelId="{8F82DFB9-AA4D-4592-BB58-2E85EFEDE9B9}" type="sibTrans" cxnId="{9656F4D9-F989-45CA-BF0D-5B23FB97A056}">
      <dgm:prSet/>
      <dgm:spPr/>
      <dgm:t>
        <a:bodyPr/>
        <a:lstStyle/>
        <a:p>
          <a:endParaRPr lang="en-US"/>
        </a:p>
      </dgm:t>
    </dgm:pt>
    <dgm:pt modelId="{58A8CB9F-834F-47D0-A036-F30358A1BB7B}">
      <dgm:prSet phldrT="[Text]" custT="1"/>
      <dgm:spPr/>
      <dgm:t>
        <a:bodyPr/>
        <a:lstStyle/>
        <a:p>
          <a:r>
            <a:rPr lang="en-US" sz="3600" b="0" dirty="0">
              <a:solidFill>
                <a:srgbClr val="00B0F0"/>
              </a:solidFill>
            </a:rPr>
            <a:t>Internal KPI</a:t>
          </a:r>
        </a:p>
      </dgm:t>
    </dgm:pt>
    <dgm:pt modelId="{B71D9945-9DFB-47E4-A29D-3282D9FC7475}" type="parTrans" cxnId="{2D58E34A-1D43-4743-B881-1E4A05540CD6}">
      <dgm:prSet/>
      <dgm:spPr/>
      <dgm:t>
        <a:bodyPr/>
        <a:lstStyle/>
        <a:p>
          <a:endParaRPr lang="en-US"/>
        </a:p>
      </dgm:t>
    </dgm:pt>
    <dgm:pt modelId="{91594014-6371-4C5A-989B-4C2F87B4817D}" type="sibTrans" cxnId="{2D58E34A-1D43-4743-B881-1E4A05540CD6}">
      <dgm:prSet/>
      <dgm:spPr/>
      <dgm:t>
        <a:bodyPr/>
        <a:lstStyle/>
        <a:p>
          <a:endParaRPr lang="en-US"/>
        </a:p>
      </dgm:t>
    </dgm:pt>
    <dgm:pt modelId="{DF36F569-C69B-4774-832B-BBDE0772AAB2}">
      <dgm:prSet phldrT="[Text]" custT="1"/>
      <dgm:spPr/>
      <dgm:t>
        <a:bodyPr/>
        <a:lstStyle/>
        <a:p>
          <a:r>
            <a:rPr lang="en-US" sz="3600" dirty="0">
              <a:solidFill>
                <a:srgbClr val="00B050"/>
              </a:solidFill>
            </a:rPr>
            <a:t>Formal SLA</a:t>
          </a:r>
        </a:p>
      </dgm:t>
    </dgm:pt>
    <dgm:pt modelId="{9D64F8B3-DA6A-4A8B-909A-357C10746100}" type="parTrans" cxnId="{0905BF6D-2D4C-4BCA-9C2A-3E47026356E5}">
      <dgm:prSet/>
      <dgm:spPr/>
      <dgm:t>
        <a:bodyPr/>
        <a:lstStyle/>
        <a:p>
          <a:endParaRPr lang="en-US"/>
        </a:p>
      </dgm:t>
    </dgm:pt>
    <dgm:pt modelId="{8E546075-C860-4DC0-AD89-78BD7BE100EB}" type="sibTrans" cxnId="{0905BF6D-2D4C-4BCA-9C2A-3E47026356E5}">
      <dgm:prSet/>
      <dgm:spPr/>
      <dgm:t>
        <a:bodyPr/>
        <a:lstStyle/>
        <a:p>
          <a:endParaRPr lang="en-US"/>
        </a:p>
      </dgm:t>
    </dgm:pt>
    <dgm:pt modelId="{907E31EB-9136-4CB0-A5DB-FA4A3F45D1F4}" type="pres">
      <dgm:prSet presAssocID="{7100A423-9A19-437B-98ED-5E21F86A20B7}" presName="rootnode" presStyleCnt="0">
        <dgm:presLayoutVars>
          <dgm:chMax/>
          <dgm:chPref/>
          <dgm:dir/>
          <dgm:animLvl val="lvl"/>
        </dgm:presLayoutVars>
      </dgm:prSet>
      <dgm:spPr/>
    </dgm:pt>
    <dgm:pt modelId="{9B77BA3C-F9E6-4356-AA24-E04375144B8D}" type="pres">
      <dgm:prSet presAssocID="{C94CB3A8-77BC-4692-A07B-0F9355A8C160}" presName="composite" presStyleCnt="0"/>
      <dgm:spPr/>
    </dgm:pt>
    <dgm:pt modelId="{BA109831-4331-4F9B-8AC5-F6A99B3AAC4A}" type="pres">
      <dgm:prSet presAssocID="{C94CB3A8-77BC-4692-A07B-0F9355A8C160}" presName="LShape" presStyleLbl="alignNode1" presStyleIdx="0" presStyleCnt="5"/>
      <dgm:spPr/>
    </dgm:pt>
    <dgm:pt modelId="{8A0D951C-1540-43FF-AB0B-4581E1875A1F}" type="pres">
      <dgm:prSet presAssocID="{C94CB3A8-77BC-4692-A07B-0F9355A8C160}" presName="ParentText" presStyleLbl="revTx" presStyleIdx="0" presStyleCnt="3">
        <dgm:presLayoutVars>
          <dgm:chMax val="0"/>
          <dgm:chPref val="0"/>
          <dgm:bulletEnabled val="1"/>
        </dgm:presLayoutVars>
      </dgm:prSet>
      <dgm:spPr/>
    </dgm:pt>
    <dgm:pt modelId="{4B7CFAB5-AFF7-4C9F-B1E4-EAF3C5FB3933}" type="pres">
      <dgm:prSet presAssocID="{C94CB3A8-77BC-4692-A07B-0F9355A8C160}" presName="Triangle" presStyleLbl="alignNode1" presStyleIdx="1" presStyleCnt="5"/>
      <dgm:spPr>
        <a:solidFill>
          <a:srgbClr val="FF0000"/>
        </a:solidFill>
        <a:ln>
          <a:noFill/>
        </a:ln>
        <a:scene3d>
          <a:camera prst="orthographicFront"/>
          <a:lightRig rig="threePt" dir="t"/>
        </a:scene3d>
        <a:sp3d>
          <a:bevelT/>
        </a:sp3d>
      </dgm:spPr>
    </dgm:pt>
    <dgm:pt modelId="{35EE3C6A-264B-4ABD-91C0-A02228A02066}" type="pres">
      <dgm:prSet presAssocID="{8F82DFB9-AA4D-4592-BB58-2E85EFEDE9B9}" presName="sibTrans" presStyleCnt="0"/>
      <dgm:spPr/>
    </dgm:pt>
    <dgm:pt modelId="{85ED314B-EBAD-442B-8281-ECB7118B8ADE}" type="pres">
      <dgm:prSet presAssocID="{8F82DFB9-AA4D-4592-BB58-2E85EFEDE9B9}" presName="space" presStyleCnt="0"/>
      <dgm:spPr/>
    </dgm:pt>
    <dgm:pt modelId="{8CD1CCBA-12A2-47F1-8F04-1BB6E74F43EC}" type="pres">
      <dgm:prSet presAssocID="{58A8CB9F-834F-47D0-A036-F30358A1BB7B}" presName="composite" presStyleCnt="0"/>
      <dgm:spPr/>
    </dgm:pt>
    <dgm:pt modelId="{D13E3347-E55E-486F-BE1F-EEBBC94A65AE}" type="pres">
      <dgm:prSet presAssocID="{58A8CB9F-834F-47D0-A036-F30358A1BB7B}" presName="LShape" presStyleLbl="alignNode1" presStyleIdx="2" presStyleCnt="5"/>
      <dgm:spPr/>
    </dgm:pt>
    <dgm:pt modelId="{D2F52F28-63E7-43D4-B8ED-20288F7B7B16}" type="pres">
      <dgm:prSet presAssocID="{58A8CB9F-834F-47D0-A036-F30358A1BB7B}" presName="ParentText" presStyleLbl="revTx" presStyleIdx="1" presStyleCnt="3">
        <dgm:presLayoutVars>
          <dgm:chMax val="0"/>
          <dgm:chPref val="0"/>
          <dgm:bulletEnabled val="1"/>
        </dgm:presLayoutVars>
      </dgm:prSet>
      <dgm:spPr/>
    </dgm:pt>
    <dgm:pt modelId="{FF507EB8-DE1D-4744-B4AC-B2FDB73BC0B8}" type="pres">
      <dgm:prSet presAssocID="{58A8CB9F-834F-47D0-A036-F30358A1BB7B}" presName="Triangle" presStyleLbl="alignNode1" presStyleIdx="3" presStyleCnt="5"/>
      <dgm:spPr>
        <a:solidFill>
          <a:srgbClr val="00B050"/>
        </a:solidFill>
        <a:ln>
          <a:noFill/>
        </a:ln>
        <a:scene3d>
          <a:camera prst="orthographicFront"/>
          <a:lightRig rig="threePt" dir="t"/>
        </a:scene3d>
        <a:sp3d>
          <a:bevelT/>
        </a:sp3d>
      </dgm:spPr>
    </dgm:pt>
    <dgm:pt modelId="{AC678A3C-8F80-472C-AE91-CAB26806F4D1}" type="pres">
      <dgm:prSet presAssocID="{91594014-6371-4C5A-989B-4C2F87B4817D}" presName="sibTrans" presStyleCnt="0"/>
      <dgm:spPr/>
    </dgm:pt>
    <dgm:pt modelId="{DDC9AC75-F22B-4EF3-9F0E-356B4C74DBBC}" type="pres">
      <dgm:prSet presAssocID="{91594014-6371-4C5A-989B-4C2F87B4817D}" presName="space" presStyleCnt="0"/>
      <dgm:spPr/>
    </dgm:pt>
    <dgm:pt modelId="{5647D06F-DB55-4D06-97F9-76AF2687CB47}" type="pres">
      <dgm:prSet presAssocID="{DF36F569-C69B-4774-832B-BBDE0772AAB2}" presName="composite" presStyleCnt="0"/>
      <dgm:spPr/>
    </dgm:pt>
    <dgm:pt modelId="{4F43A7DD-A8A9-4D55-825B-8D8EF0BF5EC7}" type="pres">
      <dgm:prSet presAssocID="{DF36F569-C69B-4774-832B-BBDE0772AAB2}" presName="LShape" presStyleLbl="alignNode1" presStyleIdx="4" presStyleCnt="5"/>
      <dgm:spPr/>
    </dgm:pt>
    <dgm:pt modelId="{88FED057-6953-4F5D-B601-39B2E41D4D39}" type="pres">
      <dgm:prSet presAssocID="{DF36F569-C69B-4774-832B-BBDE0772AAB2}" presName="ParentText" presStyleLbl="revTx" presStyleIdx="2" presStyleCnt="3">
        <dgm:presLayoutVars>
          <dgm:chMax val="0"/>
          <dgm:chPref val="0"/>
          <dgm:bulletEnabled val="1"/>
        </dgm:presLayoutVars>
      </dgm:prSet>
      <dgm:spPr/>
    </dgm:pt>
  </dgm:ptLst>
  <dgm:cxnLst>
    <dgm:cxn modelId="{1A4D3E0A-D3D8-47DE-986D-F4EC4CCE4614}" type="presOf" srcId="{7100A423-9A19-437B-98ED-5E21F86A20B7}" destId="{907E31EB-9136-4CB0-A5DB-FA4A3F45D1F4}" srcOrd="0" destOrd="0" presId="urn:microsoft.com/office/officeart/2009/3/layout/StepUpProcess"/>
    <dgm:cxn modelId="{1DD1F70D-8138-461D-8A90-124B4310790B}" type="presOf" srcId="{C94CB3A8-77BC-4692-A07B-0F9355A8C160}" destId="{8A0D951C-1540-43FF-AB0B-4581E1875A1F}" srcOrd="0" destOrd="0" presId="urn:microsoft.com/office/officeart/2009/3/layout/StepUpProcess"/>
    <dgm:cxn modelId="{2D58E34A-1D43-4743-B881-1E4A05540CD6}" srcId="{7100A423-9A19-437B-98ED-5E21F86A20B7}" destId="{58A8CB9F-834F-47D0-A036-F30358A1BB7B}" srcOrd="1" destOrd="0" parTransId="{B71D9945-9DFB-47E4-A29D-3282D9FC7475}" sibTransId="{91594014-6371-4C5A-989B-4C2F87B4817D}"/>
    <dgm:cxn modelId="{0905BF6D-2D4C-4BCA-9C2A-3E47026356E5}" srcId="{7100A423-9A19-437B-98ED-5E21F86A20B7}" destId="{DF36F569-C69B-4774-832B-BBDE0772AAB2}" srcOrd="2" destOrd="0" parTransId="{9D64F8B3-DA6A-4A8B-909A-357C10746100}" sibTransId="{8E546075-C860-4DC0-AD89-78BD7BE100EB}"/>
    <dgm:cxn modelId="{C4120A59-9503-4B74-B54B-1BD38E4564C5}" type="presOf" srcId="{DF36F569-C69B-4774-832B-BBDE0772AAB2}" destId="{88FED057-6953-4F5D-B601-39B2E41D4D39}" srcOrd="0" destOrd="0" presId="urn:microsoft.com/office/officeart/2009/3/layout/StepUpProcess"/>
    <dgm:cxn modelId="{2EB0A1C1-F393-489E-977B-D1227A5D9031}" type="presOf" srcId="{58A8CB9F-834F-47D0-A036-F30358A1BB7B}" destId="{D2F52F28-63E7-43D4-B8ED-20288F7B7B16}" srcOrd="0" destOrd="0" presId="urn:microsoft.com/office/officeart/2009/3/layout/StepUpProcess"/>
    <dgm:cxn modelId="{9656F4D9-F989-45CA-BF0D-5B23FB97A056}" srcId="{7100A423-9A19-437B-98ED-5E21F86A20B7}" destId="{C94CB3A8-77BC-4692-A07B-0F9355A8C160}" srcOrd="0" destOrd="0" parTransId="{1CBCE670-1F3E-4A5D-9403-8213A49EABE4}" sibTransId="{8F82DFB9-AA4D-4592-BB58-2E85EFEDE9B9}"/>
    <dgm:cxn modelId="{9F366BF5-9D67-42B3-8372-AED4AFF9AEC3}" type="presParOf" srcId="{907E31EB-9136-4CB0-A5DB-FA4A3F45D1F4}" destId="{9B77BA3C-F9E6-4356-AA24-E04375144B8D}" srcOrd="0" destOrd="0" presId="urn:microsoft.com/office/officeart/2009/3/layout/StepUpProcess"/>
    <dgm:cxn modelId="{641EC3DE-A114-43AA-ACC3-BC42DC591EAF}" type="presParOf" srcId="{9B77BA3C-F9E6-4356-AA24-E04375144B8D}" destId="{BA109831-4331-4F9B-8AC5-F6A99B3AAC4A}" srcOrd="0" destOrd="0" presId="urn:microsoft.com/office/officeart/2009/3/layout/StepUpProcess"/>
    <dgm:cxn modelId="{6B9DA66E-07CC-4DC3-B931-77C09A118E83}" type="presParOf" srcId="{9B77BA3C-F9E6-4356-AA24-E04375144B8D}" destId="{8A0D951C-1540-43FF-AB0B-4581E1875A1F}" srcOrd="1" destOrd="0" presId="urn:microsoft.com/office/officeart/2009/3/layout/StepUpProcess"/>
    <dgm:cxn modelId="{250BC915-A609-44DD-B3FD-6B44B74BF718}" type="presParOf" srcId="{9B77BA3C-F9E6-4356-AA24-E04375144B8D}" destId="{4B7CFAB5-AFF7-4C9F-B1E4-EAF3C5FB3933}" srcOrd="2" destOrd="0" presId="urn:microsoft.com/office/officeart/2009/3/layout/StepUpProcess"/>
    <dgm:cxn modelId="{29033323-3E21-44DE-A592-844DDE3FEE37}" type="presParOf" srcId="{907E31EB-9136-4CB0-A5DB-FA4A3F45D1F4}" destId="{35EE3C6A-264B-4ABD-91C0-A02228A02066}" srcOrd="1" destOrd="0" presId="urn:microsoft.com/office/officeart/2009/3/layout/StepUpProcess"/>
    <dgm:cxn modelId="{1BA4E96A-4F9B-4980-9402-F53E3DAB895F}" type="presParOf" srcId="{35EE3C6A-264B-4ABD-91C0-A02228A02066}" destId="{85ED314B-EBAD-442B-8281-ECB7118B8ADE}" srcOrd="0" destOrd="0" presId="urn:microsoft.com/office/officeart/2009/3/layout/StepUpProcess"/>
    <dgm:cxn modelId="{3D4A461C-BFA5-45E1-832A-F9A92F0B3078}" type="presParOf" srcId="{907E31EB-9136-4CB0-A5DB-FA4A3F45D1F4}" destId="{8CD1CCBA-12A2-47F1-8F04-1BB6E74F43EC}" srcOrd="2" destOrd="0" presId="urn:microsoft.com/office/officeart/2009/3/layout/StepUpProcess"/>
    <dgm:cxn modelId="{047536FF-8F1B-4F92-984E-B8A5C123E923}" type="presParOf" srcId="{8CD1CCBA-12A2-47F1-8F04-1BB6E74F43EC}" destId="{D13E3347-E55E-486F-BE1F-EEBBC94A65AE}" srcOrd="0" destOrd="0" presId="urn:microsoft.com/office/officeart/2009/3/layout/StepUpProcess"/>
    <dgm:cxn modelId="{06C843CC-3465-47D7-970C-A117C50B9716}" type="presParOf" srcId="{8CD1CCBA-12A2-47F1-8F04-1BB6E74F43EC}" destId="{D2F52F28-63E7-43D4-B8ED-20288F7B7B16}" srcOrd="1" destOrd="0" presId="urn:microsoft.com/office/officeart/2009/3/layout/StepUpProcess"/>
    <dgm:cxn modelId="{01CB45C5-7DC7-47CB-B3EE-DDF7BD496133}" type="presParOf" srcId="{8CD1CCBA-12A2-47F1-8F04-1BB6E74F43EC}" destId="{FF507EB8-DE1D-4744-B4AC-B2FDB73BC0B8}" srcOrd="2" destOrd="0" presId="urn:microsoft.com/office/officeart/2009/3/layout/StepUpProcess"/>
    <dgm:cxn modelId="{E1774D70-398A-4FDE-8D1F-8BD3D7EA3C01}" type="presParOf" srcId="{907E31EB-9136-4CB0-A5DB-FA4A3F45D1F4}" destId="{AC678A3C-8F80-472C-AE91-CAB26806F4D1}" srcOrd="3" destOrd="0" presId="urn:microsoft.com/office/officeart/2009/3/layout/StepUpProcess"/>
    <dgm:cxn modelId="{3A37061E-49F6-4AF9-991B-D6CCC191C66B}" type="presParOf" srcId="{AC678A3C-8F80-472C-AE91-CAB26806F4D1}" destId="{DDC9AC75-F22B-4EF3-9F0E-356B4C74DBBC}" srcOrd="0" destOrd="0" presId="urn:microsoft.com/office/officeart/2009/3/layout/StepUpProcess"/>
    <dgm:cxn modelId="{A3068767-9629-496D-ADA4-13D30BA48C80}" type="presParOf" srcId="{907E31EB-9136-4CB0-A5DB-FA4A3F45D1F4}" destId="{5647D06F-DB55-4D06-97F9-76AF2687CB47}" srcOrd="4" destOrd="0" presId="urn:microsoft.com/office/officeart/2009/3/layout/StepUpProcess"/>
    <dgm:cxn modelId="{93EB3C39-D632-48A7-93A0-CBD0CBA3233A}" type="presParOf" srcId="{5647D06F-DB55-4D06-97F9-76AF2687CB47}" destId="{4F43A7DD-A8A9-4D55-825B-8D8EF0BF5EC7}" srcOrd="0" destOrd="0" presId="urn:microsoft.com/office/officeart/2009/3/layout/StepUpProcess"/>
    <dgm:cxn modelId="{04B7A425-9264-414E-AA17-098E3EE21AFD}" type="presParOf" srcId="{5647D06F-DB55-4D06-97F9-76AF2687CB47}" destId="{88FED057-6953-4F5D-B601-39B2E41D4D39}"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AD3EB-AD3C-4283-A6EE-E40F36B0CE08}">
      <dsp:nvSpPr>
        <dsp:cNvPr id="0" name=""/>
        <dsp:cNvSpPr/>
      </dsp:nvSpPr>
      <dsp:spPr>
        <a:xfrm>
          <a:off x="2142805" y="0"/>
          <a:ext cx="3153435" cy="3153435"/>
        </a:xfrm>
        <a:prstGeom prst="triangle">
          <a:avLst/>
        </a:prstGeom>
        <a:gradFill flip="none" rotWithShape="1">
          <a:gsLst>
            <a:gs pos="46000">
              <a:srgbClr val="00B050"/>
            </a:gs>
            <a:gs pos="100000">
              <a:srgbClr val="FF0000"/>
            </a:gs>
          </a:gsLst>
          <a:lin ang="54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0A97BA-6046-44B2-B54E-10C4E91B3D7B}">
      <dsp:nvSpPr>
        <dsp:cNvPr id="0" name=""/>
        <dsp:cNvSpPr/>
      </dsp:nvSpPr>
      <dsp:spPr>
        <a:xfrm>
          <a:off x="2684849" y="317037"/>
          <a:ext cx="2049733" cy="746477"/>
        </a:xfrm>
        <a:prstGeom prst="roundRect">
          <a:avLst/>
        </a:prstGeom>
        <a:solidFill>
          <a:schemeClr val="lt1">
            <a:hueOff val="0"/>
            <a:satOff val="0"/>
            <a:lumOff val="0"/>
            <a:alpha val="6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gradFill flip="none" rotWithShape="1">
                <a:gsLst>
                  <a:gs pos="0">
                    <a:srgbClr val="00B050"/>
                  </a:gs>
                  <a:gs pos="46000">
                    <a:schemeClr val="accent2">
                      <a:lumMod val="95000"/>
                      <a:lumOff val="5000"/>
                    </a:schemeClr>
                  </a:gs>
                  <a:gs pos="100000">
                    <a:schemeClr val="accent2">
                      <a:lumMod val="60000"/>
                    </a:schemeClr>
                  </a:gs>
                </a:gsLst>
                <a:path path="circle">
                  <a:fillToRect l="50000" t="130000" r="50000" b="-30000"/>
                </a:path>
                <a:tileRect/>
              </a:gradFill>
            </a:rPr>
            <a:t>Business Architect</a:t>
          </a:r>
        </a:p>
      </dsp:txBody>
      <dsp:txXfrm>
        <a:off x="2721289" y="353477"/>
        <a:ext cx="1976853" cy="673597"/>
      </dsp:txXfrm>
    </dsp:sp>
    <dsp:sp modelId="{BF215D54-5A89-4C87-A071-465EC4D1F008}">
      <dsp:nvSpPr>
        <dsp:cNvPr id="0" name=""/>
        <dsp:cNvSpPr/>
      </dsp:nvSpPr>
      <dsp:spPr>
        <a:xfrm>
          <a:off x="2684849" y="1156824"/>
          <a:ext cx="2049733" cy="746477"/>
        </a:xfrm>
        <a:prstGeom prst="roundRect">
          <a:avLst/>
        </a:prstGeom>
        <a:solidFill>
          <a:schemeClr val="lt1">
            <a:hueOff val="0"/>
            <a:satOff val="0"/>
            <a:lumOff val="0"/>
            <a:alpha val="6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rPr>
            <a:t>Service Architect</a:t>
          </a:r>
        </a:p>
      </dsp:txBody>
      <dsp:txXfrm>
        <a:off x="2721289" y="1193264"/>
        <a:ext cx="1976853" cy="673597"/>
      </dsp:txXfrm>
    </dsp:sp>
    <dsp:sp modelId="{44DC294D-93A7-40B4-8D72-97D9A573C520}">
      <dsp:nvSpPr>
        <dsp:cNvPr id="0" name=""/>
        <dsp:cNvSpPr/>
      </dsp:nvSpPr>
      <dsp:spPr>
        <a:xfrm>
          <a:off x="2684849" y="1996611"/>
          <a:ext cx="2049733" cy="746477"/>
        </a:xfrm>
        <a:prstGeom prst="roundRect">
          <a:avLst/>
        </a:prstGeom>
        <a:solidFill>
          <a:schemeClr val="lt1">
            <a:hueOff val="0"/>
            <a:satOff val="0"/>
            <a:lumOff val="0"/>
            <a:alpha val="6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rPr>
            <a:t>Systems Architect</a:t>
          </a:r>
        </a:p>
      </dsp:txBody>
      <dsp:txXfrm>
        <a:off x="2721289" y="2033051"/>
        <a:ext cx="1976853" cy="6735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109831-4331-4F9B-8AC5-F6A99B3AAC4A}">
      <dsp:nvSpPr>
        <dsp:cNvPr id="0" name=""/>
        <dsp:cNvSpPr/>
      </dsp:nvSpPr>
      <dsp:spPr>
        <a:xfrm rot="5400000">
          <a:off x="664631" y="1484775"/>
          <a:ext cx="1980631" cy="329572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0D951C-1540-43FF-AB0B-4581E1875A1F}">
      <dsp:nvSpPr>
        <dsp:cNvPr id="0" name=""/>
        <dsp:cNvSpPr/>
      </dsp:nvSpPr>
      <dsp:spPr>
        <a:xfrm>
          <a:off x="334015" y="2469487"/>
          <a:ext cx="2975399" cy="2608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solidFill>
                <a:srgbClr val="FF0000"/>
              </a:solidFill>
            </a:rPr>
            <a:t>Reactive</a:t>
          </a:r>
        </a:p>
      </dsp:txBody>
      <dsp:txXfrm>
        <a:off x="334015" y="2469487"/>
        <a:ext cx="2975399" cy="2608112"/>
      </dsp:txXfrm>
    </dsp:sp>
    <dsp:sp modelId="{4B7CFAB5-AFF7-4C9F-B1E4-EAF3C5FB3933}">
      <dsp:nvSpPr>
        <dsp:cNvPr id="0" name=""/>
        <dsp:cNvSpPr/>
      </dsp:nvSpPr>
      <dsp:spPr>
        <a:xfrm>
          <a:off x="2748018" y="1242140"/>
          <a:ext cx="561396" cy="561396"/>
        </a:xfrm>
        <a:prstGeom prst="triangle">
          <a:avLst>
            <a:gd name="adj" fmla="val 100000"/>
          </a:avLst>
        </a:prstGeom>
        <a:solidFill>
          <a:srgbClr val="FF0000"/>
        </a:solidFill>
        <a:ln w="254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D13E3347-E55E-486F-BE1F-EEBBC94A65AE}">
      <dsp:nvSpPr>
        <dsp:cNvPr id="0" name=""/>
        <dsp:cNvSpPr/>
      </dsp:nvSpPr>
      <dsp:spPr>
        <a:xfrm rot="5400000">
          <a:off x="4307102" y="583442"/>
          <a:ext cx="1980631" cy="329572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52F28-63E7-43D4-B8ED-20288F7B7B16}">
      <dsp:nvSpPr>
        <dsp:cNvPr id="0" name=""/>
        <dsp:cNvSpPr/>
      </dsp:nvSpPr>
      <dsp:spPr>
        <a:xfrm>
          <a:off x="3976485" y="1568154"/>
          <a:ext cx="2975399" cy="2608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0" kern="1200" dirty="0">
              <a:solidFill>
                <a:srgbClr val="00B0F0"/>
              </a:solidFill>
            </a:rPr>
            <a:t>Internal KPI</a:t>
          </a:r>
        </a:p>
      </dsp:txBody>
      <dsp:txXfrm>
        <a:off x="3976485" y="1568154"/>
        <a:ext cx="2975399" cy="2608112"/>
      </dsp:txXfrm>
    </dsp:sp>
    <dsp:sp modelId="{FF507EB8-DE1D-4744-B4AC-B2FDB73BC0B8}">
      <dsp:nvSpPr>
        <dsp:cNvPr id="0" name=""/>
        <dsp:cNvSpPr/>
      </dsp:nvSpPr>
      <dsp:spPr>
        <a:xfrm>
          <a:off x="6390489" y="340807"/>
          <a:ext cx="561396" cy="561396"/>
        </a:xfrm>
        <a:prstGeom prst="triangle">
          <a:avLst>
            <a:gd name="adj" fmla="val 100000"/>
          </a:avLst>
        </a:prstGeom>
        <a:solidFill>
          <a:srgbClr val="00B050"/>
        </a:solidFill>
        <a:ln w="254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4F43A7DD-A8A9-4D55-825B-8D8EF0BF5EC7}">
      <dsp:nvSpPr>
        <dsp:cNvPr id="0" name=""/>
        <dsp:cNvSpPr/>
      </dsp:nvSpPr>
      <dsp:spPr>
        <a:xfrm rot="5400000">
          <a:off x="7949573" y="-317890"/>
          <a:ext cx="1980631" cy="329572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ED057-6953-4F5D-B601-39B2E41D4D39}">
      <dsp:nvSpPr>
        <dsp:cNvPr id="0" name=""/>
        <dsp:cNvSpPr/>
      </dsp:nvSpPr>
      <dsp:spPr>
        <a:xfrm>
          <a:off x="7618956" y="666821"/>
          <a:ext cx="2975399" cy="2608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solidFill>
                <a:srgbClr val="00B050"/>
              </a:solidFill>
            </a:rPr>
            <a:t>Formal SLA</a:t>
          </a:r>
        </a:p>
      </dsp:txBody>
      <dsp:txXfrm>
        <a:off x="7618956" y="666821"/>
        <a:ext cx="2975399" cy="2608112"/>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t>9/1/2021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t>‹#›</a:t>
            </a:fld>
            <a:endParaRPr lang="en-US"/>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B6F0DB-E055-41D0-9102-627A646E4242}" type="datetimeFigureOut">
              <a:rPr lang="en-US" smtClean="0"/>
              <a:t>9/1/2021</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4FBC3A-A12C-40F9-BB8D-BC30C7901396}" type="slidenum">
              <a:rPr lang="en-US" smtClean="0"/>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PowerPoint version of the book https://www.VMwareOpsGuide.com/</a:t>
            </a:r>
          </a:p>
          <a:p>
            <a:endParaRPr lang="en-US"/>
          </a:p>
          <a:p>
            <a:r>
              <a:rPr lang="en-US"/>
              <a:t>The website eventually will cover more than the book as the book is not a product book. It</a:t>
            </a:r>
            <a:r>
              <a:rPr lang="en-SG" sz="1800">
                <a:effectLst/>
                <a:latin typeface="Calibri" panose="020F0502020204030204" pitchFamily="34" charset="0"/>
                <a:ea typeface="Calibri" panose="020F0502020204030204" pitchFamily="34" charset="0"/>
                <a:cs typeface="Arial" panose="020B0604020202020204" pitchFamily="34" charset="0"/>
              </a:rPr>
              <a:t> does not cover vRealize Suite feature by feature. It is not a place where you learn the product.</a:t>
            </a:r>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1</a:t>
            </a:fld>
            <a:endParaRPr lang="en-US"/>
          </a:p>
        </p:txBody>
      </p:sp>
    </p:spTree>
    <p:extLst>
      <p:ext uri="{BB962C8B-B14F-4D97-AF65-F5344CB8AC3E}">
        <p14:creationId xmlns:p14="http://schemas.microsoft.com/office/powerpoint/2010/main" val="2613889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SG" dirty="0"/>
              <a:t>This is what your customers want. The App team, tenants, VM owners, or whatever they are called, all want to know if they are being served well.</a:t>
            </a:r>
          </a:p>
          <a:p>
            <a:pPr marL="0" indent="0">
              <a:buFont typeface="Arial" panose="020B0604020202020204" pitchFamily="34" charset="0"/>
              <a:buNone/>
            </a:pPr>
            <a:endParaRPr lang="en-SG" dirty="0"/>
          </a:p>
          <a:p>
            <a:pPr marL="0" indent="0">
              <a:buFont typeface="Arial" panose="020B0604020202020204" pitchFamily="34" charset="0"/>
              <a:buNone/>
            </a:pPr>
            <a:r>
              <a:rPr lang="en-SG" dirty="0"/>
              <a:t>Even if the IaaS is free, they still want to know what’s causing the performance problem.</a:t>
            </a:r>
          </a:p>
          <a:p>
            <a:pPr marL="0" indent="0">
              <a:buFont typeface="Arial" panose="020B0604020202020204" pitchFamily="34" charset="0"/>
              <a:buNone/>
            </a:pPr>
            <a:endParaRPr lang="en-SG" dirty="0"/>
          </a:p>
          <a:p>
            <a:pPr marL="0" indent="0">
              <a:buFont typeface="Arial" panose="020B0604020202020204" pitchFamily="34" charset="0"/>
              <a:buNone/>
            </a:pPr>
            <a:r>
              <a:rPr lang="en-SG" dirty="0"/>
              <a:t>So your IaaS needs to be architected so it can give this answer. The monitoring system is simply reflecting the </a:t>
            </a:r>
            <a:r>
              <a:rPr lang="en-SG"/>
              <a:t>reality.</a:t>
            </a:r>
          </a:p>
          <a:p>
            <a:pPr marL="0" indent="0">
              <a:buFont typeface="Arial" panose="020B0604020202020204" pitchFamily="34" charset="0"/>
              <a:buNone/>
            </a:pPr>
            <a:endParaRPr lang="en-SG"/>
          </a:p>
          <a:p>
            <a:r>
              <a:rPr lang="en-US" b="1"/>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1 Chapter 2 Performance Management: read the “</a:t>
            </a:r>
            <a:r>
              <a:rPr lang="en-SG" sz="1800" b="0">
                <a:solidFill>
                  <a:srgbClr val="833C0B"/>
                </a:solidFill>
                <a:effectLst/>
                <a:latin typeface="Calibri" panose="020F0502020204030204" pitchFamily="34" charset="0"/>
                <a:ea typeface="Calibri" panose="020F0502020204030204" pitchFamily="34" charset="0"/>
              </a:rPr>
              <a:t>A day in the life of a Cloud Admin” section</a:t>
            </a:r>
          </a:p>
          <a:p>
            <a:endParaRPr lang="en-US" baseline="0"/>
          </a:p>
          <a:p>
            <a:pPr marL="0" indent="0">
              <a:buFont typeface="Arial" panose="020B0604020202020204" pitchFamily="34" charset="0"/>
              <a:buNone/>
            </a:pPr>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10</a:t>
            </a:fld>
            <a:endParaRPr lang="en-US"/>
          </a:p>
        </p:txBody>
      </p:sp>
    </p:spTree>
    <p:extLst>
      <p:ext uri="{BB962C8B-B14F-4D97-AF65-F5344CB8AC3E}">
        <p14:creationId xmlns:p14="http://schemas.microsoft.com/office/powerpoint/2010/main" val="1375042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t>How the previous question was answered in vR Ops. </a:t>
            </a:r>
          </a:p>
          <a:p>
            <a:r>
              <a:rPr lang="en-US" sz="1400"/>
              <a:t>As each customers run operations a little differently, you likely need to tailor the dashboard. Work with your TAM (if not, get one!)</a:t>
            </a:r>
          </a:p>
          <a:p>
            <a:endParaRPr lang="en-US" sz="1400"/>
          </a:p>
          <a:p>
            <a:r>
              <a:rPr lang="en-US" sz="1400"/>
              <a:t>Reference in the book:</a:t>
            </a:r>
          </a:p>
          <a:p>
            <a:r>
              <a:rPr lang="en-US" sz="1400"/>
              <a:t>Part 1: Performance Chapter</a:t>
            </a:r>
          </a:p>
          <a:p>
            <a:r>
              <a:rPr lang="en-US" sz="1400"/>
              <a:t>Part 2: VM metrics section in all the 4 chapters </a:t>
            </a:r>
          </a:p>
          <a:p>
            <a:r>
              <a:rPr lang="en-US" sz="1400"/>
              <a:t>Part 3: Performance Dashboard chapter</a:t>
            </a:r>
          </a:p>
          <a:p>
            <a:pPr lvl="1"/>
            <a:endParaRPr lang="en-SG" sz="1200"/>
          </a:p>
          <a:p>
            <a:endParaRPr lang="en-SG" sz="1400"/>
          </a:p>
          <a:p>
            <a:endParaRPr lang="en-SG"/>
          </a:p>
        </p:txBody>
      </p:sp>
      <p:sp>
        <p:nvSpPr>
          <p:cNvPr id="4" name="Slide Number Placeholder 3"/>
          <p:cNvSpPr>
            <a:spLocks noGrp="1"/>
          </p:cNvSpPr>
          <p:nvPr>
            <p:ph type="sldNum" sz="quarter" idx="5"/>
          </p:nvPr>
        </p:nvSpPr>
        <p:spPr/>
        <p:txBody>
          <a:bodyPr/>
          <a:lstStyle/>
          <a:p>
            <a:fld id="{BACD5312-251D-41A6-B813-F8876351897D}" type="slidenum">
              <a:rPr lang="en-SG" smtClean="0"/>
              <a:t>11</a:t>
            </a:fld>
            <a:endParaRPr lang="en-SG"/>
          </a:p>
        </p:txBody>
      </p:sp>
    </p:spTree>
    <p:extLst>
      <p:ext uri="{BB962C8B-B14F-4D97-AF65-F5344CB8AC3E}">
        <p14:creationId xmlns:p14="http://schemas.microsoft.com/office/powerpoint/2010/main" val="427925930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13</a:t>
            </a:fld>
            <a:endParaRPr lang="en-US"/>
          </a:p>
        </p:txBody>
      </p:sp>
    </p:spTree>
    <p:extLst>
      <p:ext uri="{BB962C8B-B14F-4D97-AF65-F5344CB8AC3E}">
        <p14:creationId xmlns:p14="http://schemas.microsoft.com/office/powerpoint/2010/main" val="2156881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Key 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Fast or well can be quantified.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It’s not perfect for all situation, just like in real life. 37.5 degree is the threshold for fever, but you can be unwell at 36.5 and another person is fine at 38. That does not mean you abandon the threshold as it’s the only way you can scale operations.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 standard is set stringent.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0" indent="0">
              <a:buFont typeface="Arial" panose="020B0604020202020204" pitchFamily="34" charset="0"/>
              <a:buNone/>
            </a:pPr>
            <a:endParaRPr lang="en-SG"/>
          </a:p>
          <a:p>
            <a:r>
              <a:rPr lang="en-US" b="1"/>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1 Chapter 2 Performance Management: read the “</a:t>
            </a:r>
            <a:r>
              <a:rPr lang="en-SG" sz="1800" b="0">
                <a:solidFill>
                  <a:srgbClr val="833C0B"/>
                </a:solidFill>
                <a:effectLst/>
                <a:latin typeface="Calibri" panose="020F0502020204030204" pitchFamily="34" charset="0"/>
                <a:ea typeface="Calibri" panose="020F0502020204030204" pitchFamily="34" charset="0"/>
              </a:rPr>
              <a:t>KPI SLA” section</a:t>
            </a:r>
          </a:p>
          <a:p>
            <a:endParaRPr lang="en-US" baseline="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4079749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Why: because many customers ask for deep dive into the metrics. Escalation and confusion between Guest OS and VM</a:t>
            </a:r>
          </a:p>
          <a:p>
            <a:endParaRPr lang="en-SG"/>
          </a:p>
          <a:p>
            <a:endParaRPr lang="en-US" sz="1200"/>
          </a:p>
          <a:p>
            <a:r>
              <a:rPr lang="en-US" sz="1200"/>
              <a:t>Reference in the book:</a:t>
            </a:r>
          </a:p>
          <a:p>
            <a:r>
              <a:rPr lang="en-US" sz="1200"/>
              <a:t>Part 2: VM metrics section in all the 4 chapters </a:t>
            </a:r>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13</a:t>
            </a:fld>
            <a:endParaRPr lang="en-US"/>
          </a:p>
        </p:txBody>
      </p:sp>
    </p:spTree>
    <p:extLst>
      <p:ext uri="{BB962C8B-B14F-4D97-AF65-F5344CB8AC3E}">
        <p14:creationId xmlns:p14="http://schemas.microsoft.com/office/powerpoint/2010/main" val="1798723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22000"/>
              </a:spcBef>
            </a:pPr>
            <a:r>
              <a:rPr lang="en-SG" sz="1800">
                <a:effectLst/>
                <a:latin typeface="Calibri" panose="020F0502020204030204" pitchFamily="34" charset="0"/>
                <a:ea typeface="Calibri" panose="020F0502020204030204" pitchFamily="34" charset="0"/>
                <a:cs typeface="Arial" panose="020B0604020202020204" pitchFamily="34" charset="0"/>
              </a:rPr>
              <a:t>Point of this slide: after almost 2 decades, we’ve taken virtualization counters for granted. How has that created problems, and what can we do about it?</a:t>
            </a:r>
          </a:p>
          <a:p>
            <a:pPr>
              <a:lnSpc>
                <a:spcPct val="107000"/>
              </a:lnSpc>
              <a:spcBef>
                <a:spcPts val="600"/>
              </a:spcBef>
            </a:pPr>
            <a:endParaRPr lang="en-SG" sz="1800">
              <a:effectLst/>
              <a:latin typeface="Calibri" panose="020F0502020204030204" pitchFamily="34" charset="0"/>
              <a:ea typeface="Calibri" panose="020F0502020204030204" pitchFamily="34" charset="0"/>
              <a:cs typeface="Arial" panose="020B0604020202020204" pitchFamily="34" charset="0"/>
            </a:endParaRPr>
          </a:p>
          <a:p>
            <a:r>
              <a:rPr lang="en-US" sz="1200"/>
              <a:t>Reference in the book:</a:t>
            </a:r>
          </a:p>
          <a:p>
            <a:r>
              <a:rPr lang="en-US" sz="1200"/>
              <a:t>Part 2 Chapter 1 Overview: read the “Nuances in Metrics” section. </a:t>
            </a:r>
            <a:endParaRPr lang="en-US" sz="1200" kern="1200" dirty="0">
              <a:solidFill>
                <a:schemeClr val="tx2"/>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F4FBC3A-A12C-40F9-BB8D-BC30C7901396}" type="slidenum">
              <a:rPr lang="en-US" smtClean="0"/>
              <a:t>14</a:t>
            </a:fld>
            <a:endParaRPr lang="en-US"/>
          </a:p>
        </p:txBody>
      </p:sp>
    </p:spTree>
    <p:extLst>
      <p:ext uri="{BB962C8B-B14F-4D97-AF65-F5344CB8AC3E}">
        <p14:creationId xmlns:p14="http://schemas.microsoft.com/office/powerpoint/2010/main" val="147315437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h</a:t>
            </a:r>
            <a:r>
              <a:rPr lang="en-US" dirty="0"/>
              <a:t>eat map excludes</a:t>
            </a:r>
            <a:r>
              <a:rPr lang="en-US" baseline="0" dirty="0"/>
              <a:t> powered off VM. </a:t>
            </a:r>
          </a:p>
          <a:p>
            <a:endParaRPr lang="en-US" dirty="0"/>
          </a:p>
          <a:p>
            <a:r>
              <a:rPr lang="en-US" dirty="0"/>
              <a:t>To check:</a:t>
            </a:r>
            <a:r>
              <a:rPr lang="en-US" baseline="0" dirty="0"/>
              <a:t> value when VM is powered off.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is documented at</a:t>
            </a: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a:t>
            </a:r>
            <a:r>
              <a:rPr lang="en-SG" sz="1200" b="0" i="0" kern="1200" dirty="0">
                <a:solidFill>
                  <a:schemeClr val="tx1"/>
                </a:solidFill>
                <a:effectLst/>
                <a:latin typeface="+mn-lt"/>
                <a:ea typeface="+mn-ea"/>
                <a:cs typeface="+mn-cs"/>
              </a:rPr>
              <a:t>his section is likely to get updated as </a:t>
            </a:r>
            <a:r>
              <a:rPr lang="en-SG" sz="1200" b="0" i="0" kern="1200" dirty="0" err="1">
                <a:solidFill>
                  <a:schemeClr val="tx1"/>
                </a:solidFill>
                <a:effectLst/>
                <a:latin typeface="+mn-lt"/>
                <a:ea typeface="+mn-ea"/>
                <a:cs typeface="+mn-cs"/>
              </a:rPr>
              <a:t>vR</a:t>
            </a:r>
            <a:r>
              <a:rPr lang="en-SG" sz="1200" b="0" i="0" kern="1200" dirty="0">
                <a:solidFill>
                  <a:schemeClr val="tx1"/>
                </a:solidFill>
                <a:effectLst/>
                <a:latin typeface="+mn-lt"/>
                <a:ea typeface="+mn-ea"/>
                <a:cs typeface="+mn-cs"/>
              </a:rPr>
              <a:t> Ops and Log Insight gets new releases. I will update the blog post accordingly (and not creating a new post). So the same link will work. Yes, you lose the old version.</a:t>
            </a:r>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16</a:t>
            </a:fld>
            <a:endParaRPr lang="en-US"/>
          </a:p>
        </p:txBody>
      </p:sp>
    </p:spTree>
    <p:extLst>
      <p:ext uri="{BB962C8B-B14F-4D97-AF65-F5344CB8AC3E}">
        <p14:creationId xmlns:p14="http://schemas.microsoft.com/office/powerpoint/2010/main" val="3290709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a:t>Note. This diagram does not exist in the book as it’s a summary diagram. The book explains in greater depth so it requires a more detail version</a:t>
            </a:r>
          </a:p>
          <a:p>
            <a:endParaRPr lang="en-US"/>
          </a:p>
          <a:p>
            <a:r>
              <a:rPr lang="en-US"/>
              <a:t>Reference in the book:</a:t>
            </a:r>
          </a:p>
          <a:p>
            <a:r>
              <a:rPr lang="en-US"/>
              <a:t>Part 2 Chapter 2 CPU Metrics: read both the Guest OS and VM sections</a:t>
            </a:r>
            <a:endParaRPr lang="en-US"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15</a:t>
            </a:fld>
            <a:endParaRPr lang="en-US"/>
          </a:p>
        </p:txBody>
      </p:sp>
    </p:spTree>
    <p:extLst>
      <p:ext uri="{BB962C8B-B14F-4D97-AF65-F5344CB8AC3E}">
        <p14:creationId xmlns:p14="http://schemas.microsoft.com/office/powerpoint/2010/main" val="1563466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 This diagram does not exist in the book as it’s a summary diagram. The book explains in greater depth so it requires a more detail version</a:t>
            </a:r>
          </a:p>
          <a:p>
            <a:endParaRPr lang="en-US"/>
          </a:p>
          <a:p>
            <a:endParaRPr lang="en-US"/>
          </a:p>
          <a:p>
            <a:r>
              <a:rPr lang="en-US"/>
              <a:t>This </a:t>
            </a:r>
            <a:r>
              <a:rPr lang="en-US" dirty="0"/>
              <a:t>diagram applies the knowledge to use cases such as Guest OS Right-size, VM reclamation and Workload Placement. The first use case looks has to look inside the Guest OS, while the second &amp; third looks at the impact on the ESXi. You will see that the different vantage point results in different counter</a:t>
            </a:r>
            <a:r>
              <a:rPr lang="en-US"/>
              <a:t>. </a:t>
            </a:r>
          </a:p>
          <a:p>
            <a:endParaRPr lang="en-US"/>
          </a:p>
          <a:p>
            <a:endParaRPr lang="en-US"/>
          </a:p>
          <a:p>
            <a:r>
              <a:rPr lang="en-US"/>
              <a:t>Reference in the book:</a:t>
            </a:r>
          </a:p>
          <a:p>
            <a:r>
              <a:rPr lang="en-US"/>
              <a:t>Part 1 Chapter 3 Capacity Management: read the reclamation and rightsizing sections</a:t>
            </a:r>
          </a:p>
          <a:p>
            <a:r>
              <a:rPr lang="en-US"/>
              <a:t>Part 2 Chapter 2 CPU Metrics: read both the Guest OS and VM sections</a:t>
            </a:r>
          </a:p>
          <a:p>
            <a:endParaRPr lang="en-US"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16</a:t>
            </a:fld>
            <a:endParaRPr lang="en-US"/>
          </a:p>
        </p:txBody>
      </p:sp>
    </p:spTree>
    <p:extLst>
      <p:ext uri="{BB962C8B-B14F-4D97-AF65-F5344CB8AC3E}">
        <p14:creationId xmlns:p14="http://schemas.microsoft.com/office/powerpoint/2010/main" val="2608936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 This diagram does not exist in the book as it’s a summary diagram. The book explains in greater depth so it requires a more detail version.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sz="1200"/>
              <a:t>Reference in the book:</a:t>
            </a:r>
          </a:p>
          <a:p>
            <a:r>
              <a:rPr lang="en-US" sz="1200"/>
              <a:t>Part 2 Chapter 3 Memory metrics.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t>17</a:t>
            </a:fld>
            <a:endParaRPr lang="en-US"/>
          </a:p>
        </p:txBody>
      </p:sp>
    </p:spTree>
    <p:extLst>
      <p:ext uri="{BB962C8B-B14F-4D97-AF65-F5344CB8AC3E}">
        <p14:creationId xmlns:p14="http://schemas.microsoft.com/office/powerpoint/2010/main" val="84362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Point of this slide: Senior IT Leadership cares more about the dining area than the kitchen. At least they start from there, before discussing system architecture.</a:t>
            </a:r>
          </a:p>
          <a:p>
            <a:endParaRPr lang="en-US"/>
          </a:p>
          <a:p>
            <a:r>
              <a:rPr lang="en-US"/>
              <a:t>You CIO called you to her office. She is</a:t>
            </a:r>
            <a:r>
              <a:rPr lang="en-US" baseline="0"/>
              <a:t> very pleased with your business plan to virtualize the remaining 20%. You’ve virtualized 80% of the environment and saves company a lot of money.</a:t>
            </a:r>
          </a:p>
          <a:p>
            <a:r>
              <a:rPr lang="en-US" baseline="0"/>
              <a:t>She just have 1 ask.</a:t>
            </a:r>
            <a:endParaRPr lang="en-US"/>
          </a:p>
          <a:p>
            <a:r>
              <a:rPr lang="en-US"/>
              <a:t>How do we prove that… n</a:t>
            </a:r>
            <a:r>
              <a:rPr lang="en-US">
                <a:solidFill>
                  <a:srgbClr val="FF0000"/>
                </a:solidFill>
              </a:rPr>
              <a:t>ot a single VM</a:t>
            </a:r>
            <a:r>
              <a:rPr lang="en-US"/>
              <a:t>… </a:t>
            </a:r>
            <a:r>
              <a:rPr lang="en-US">
                <a:solidFill>
                  <a:srgbClr val="FFFF00"/>
                </a:solidFill>
              </a:rPr>
              <a:t>in any service</a:t>
            </a:r>
            <a:r>
              <a:rPr lang="en-US" baseline="0">
                <a:solidFill>
                  <a:srgbClr val="FFFF00"/>
                </a:solidFill>
              </a:rPr>
              <a:t> tier</a:t>
            </a:r>
            <a:r>
              <a:rPr lang="en-US"/>
              <a:t>… fails the </a:t>
            </a:r>
            <a:r>
              <a:rPr lang="en-US">
                <a:solidFill>
                  <a:srgbClr val="FF0000"/>
                </a:solidFill>
              </a:rPr>
              <a:t>SLA threshold </a:t>
            </a:r>
            <a:r>
              <a:rPr lang="en-US"/>
              <a:t>we agree for that tier?</a:t>
            </a:r>
          </a:p>
          <a:p>
            <a:r>
              <a:rPr lang="en-US"/>
              <a:t>Since it is IaaS, that means CPU, RAM, Disk and Network,</a:t>
            </a:r>
            <a:r>
              <a:rPr lang="en-US" baseline="0"/>
              <a:t> the 4 main components of Infrastructure.</a:t>
            </a:r>
            <a:endParaRPr lang="en-US"/>
          </a:p>
          <a:p>
            <a:r>
              <a:rPr lang="en-US"/>
              <a:t>She wants to see the data captured</a:t>
            </a:r>
            <a:r>
              <a:rPr lang="en-US" baseline="0"/>
              <a:t> every 5 minutes. 24 x 7.</a:t>
            </a:r>
            <a:endParaRPr lang="en-US"/>
          </a:p>
          <a:p>
            <a:r>
              <a:rPr lang="en-US"/>
              <a:t>Yup, she is</a:t>
            </a:r>
            <a:r>
              <a:rPr lang="en-US" baseline="0"/>
              <a:t> asking for a proof.</a:t>
            </a:r>
          </a:p>
          <a:p>
            <a:endParaRPr lang="en-US" baseline="0"/>
          </a:p>
          <a:p>
            <a:r>
              <a:rPr lang="en-US" baseline="0"/>
              <a:t>Reference in the book:</a:t>
            </a:r>
          </a:p>
          <a:p>
            <a:r>
              <a:rPr lang="en-US" baseline="0"/>
              <a:t>Part 3 Chapter 7: Executive Summary Dashboard</a:t>
            </a:r>
          </a:p>
          <a:p>
            <a:endParaRPr lang="en-US" baseline="0"/>
          </a:p>
        </p:txBody>
      </p:sp>
      <p:sp>
        <p:nvSpPr>
          <p:cNvPr id="4" name="Slide Number Placeholder 3"/>
          <p:cNvSpPr>
            <a:spLocks noGrp="1"/>
          </p:cNvSpPr>
          <p:nvPr>
            <p:ph type="sldNum" sz="quarter" idx="10"/>
          </p:nvPr>
        </p:nvSpPr>
        <p:spPr/>
        <p:txBody>
          <a:bodyPr/>
          <a:lstStyle/>
          <a:p>
            <a:fld id="{A712189F-35E1-4DA3-9F12-2244F84E5C30}" type="slidenum">
              <a:rPr lang="en-US" smtClean="0"/>
              <a:t>18</a:t>
            </a:fld>
            <a:endParaRPr lang="en-US"/>
          </a:p>
        </p:txBody>
      </p:sp>
    </p:spTree>
    <p:extLst>
      <p:ext uri="{BB962C8B-B14F-4D97-AF65-F5344CB8AC3E}">
        <p14:creationId xmlns:p14="http://schemas.microsoft.com/office/powerpoint/2010/main" val="724666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Note this is a custom dashboard, not OOTB. Having said that you can create it, no super metric required.</a:t>
            </a:r>
          </a:p>
          <a:p>
            <a:pPr lvl="0"/>
            <a:endParaRPr lang="en-US"/>
          </a:p>
          <a:p>
            <a:pPr lvl="0"/>
            <a:r>
              <a:rPr lang="en-US"/>
              <a:t>Point of this slide: you can create a set of auto-rotating dashboard that covers different topics</a:t>
            </a:r>
          </a:p>
          <a:p>
            <a:pPr lvl="0"/>
            <a:endParaRPr lang="en-US"/>
          </a:p>
          <a:p>
            <a:r>
              <a:rPr lang="en-US" baseline="0"/>
              <a:t>Reference in the book:</a:t>
            </a:r>
          </a:p>
          <a:p>
            <a:r>
              <a:rPr lang="en-US" baseline="0"/>
              <a:t>Part 3 Chapter 6: NOC Dashboard</a:t>
            </a:r>
          </a:p>
          <a:p>
            <a:endParaRPr lang="en-US" baseline="0"/>
          </a:p>
          <a:p>
            <a:pPr lvl="0"/>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19</a:t>
            </a:fld>
            <a:endParaRPr lang="en-US"/>
          </a:p>
        </p:txBody>
      </p:sp>
    </p:spTree>
    <p:extLst>
      <p:ext uri="{BB962C8B-B14F-4D97-AF65-F5344CB8AC3E}">
        <p14:creationId xmlns:p14="http://schemas.microsoft.com/office/powerpoint/2010/main" val="2881540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Note: the book gets a monthly update. Picture shown is earlier version.</a:t>
            </a:r>
          </a:p>
          <a:p>
            <a:endParaRPr lang="en-SG"/>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deck is designed for audience</a:t>
            </a:r>
            <a:r>
              <a:rPr lang="en-US" baseline="0"/>
              <a:t> participation. For example, get an audience to explain, as the texts are all there in the slide actually.</a:t>
            </a:r>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2</a:t>
            </a:fld>
            <a:endParaRPr lang="en-US"/>
          </a:p>
        </p:txBody>
      </p:sp>
    </p:spTree>
    <p:extLst>
      <p:ext uri="{BB962C8B-B14F-4D97-AF65-F5344CB8AC3E}">
        <p14:creationId xmlns:p14="http://schemas.microsoft.com/office/powerpoint/2010/main" val="3421732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Point of this slide: you want to change mindset from fire fighting to calm operations</a:t>
            </a:r>
          </a:p>
          <a:p>
            <a:pPr lvl="0"/>
            <a:endParaRPr lang="en-US"/>
          </a:p>
          <a:p>
            <a:r>
              <a:rPr lang="en-US" baseline="0"/>
              <a:t>Reference in the book:</a:t>
            </a:r>
          </a:p>
          <a:p>
            <a:r>
              <a:rPr lang="en-US" baseline="0"/>
              <a:t>Part 1 Chapter 2 Performance: read the “Insight vs Alert” section.</a:t>
            </a:r>
          </a:p>
          <a:p>
            <a:r>
              <a:rPr lang="en-US" baseline="0"/>
              <a:t>Part 3 Chapter 6: NOC Dashboard</a:t>
            </a:r>
          </a:p>
          <a:p>
            <a:endParaRPr lang="en-SG" dirty="0"/>
          </a:p>
        </p:txBody>
      </p:sp>
      <p:sp>
        <p:nvSpPr>
          <p:cNvPr id="4" name="Slide Number Placeholder 3"/>
          <p:cNvSpPr>
            <a:spLocks noGrp="1"/>
          </p:cNvSpPr>
          <p:nvPr>
            <p:ph type="sldNum" sz="quarter" idx="5"/>
          </p:nvPr>
        </p:nvSpPr>
        <p:spPr/>
        <p:txBody>
          <a:bodyPr/>
          <a:lstStyle/>
          <a:p>
            <a:fld id="{9F4FBC3A-A12C-40F9-BB8D-BC30C7901396}" type="slidenum">
              <a:rPr lang="en-US" smtClean="0"/>
              <a:t>20</a:t>
            </a:fld>
            <a:endParaRPr lang="en-US"/>
          </a:p>
        </p:txBody>
      </p:sp>
    </p:spTree>
    <p:extLst>
      <p:ext uri="{BB962C8B-B14F-4D97-AF65-F5344CB8AC3E}">
        <p14:creationId xmlns:p14="http://schemas.microsoft.com/office/powerpoint/2010/main" val="2849322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Point of this slide: you can actually create a biz app dashboard. </a:t>
            </a:r>
          </a:p>
          <a:p>
            <a:endParaRPr lang="en-US" baseline="0"/>
          </a:p>
          <a:p>
            <a:r>
              <a:rPr lang="en-US" baseline="0"/>
              <a:t>Another area where CIO cares is applications. By that we meant business application, not individual ISV products (e.g. MongoDB, Apache Tomcat). </a:t>
            </a:r>
          </a:p>
          <a:p>
            <a:r>
              <a:rPr lang="en-US" baseline="0"/>
              <a:t>Since they serve different business purpose, using different softwares, but run on the same IaaS, how do prove they are all performing well?</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the “</a:t>
            </a:r>
            <a:r>
              <a:rPr lang="en-GB" sz="1800">
                <a:effectLst/>
                <a:latin typeface="Calibri" panose="020F0502020204030204" pitchFamily="34" charset="0"/>
                <a:ea typeface="Calibri" panose="020F0502020204030204" pitchFamily="34" charset="0"/>
                <a:cs typeface="Arial" panose="020B0604020202020204" pitchFamily="34" charset="0"/>
              </a:rPr>
              <a:t>Multi-tier Applications” section</a:t>
            </a:r>
            <a:r>
              <a:rPr lang="en-US" baseline="0"/>
              <a:t>. Note this is not OOTB.</a:t>
            </a:r>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21</a:t>
            </a:fld>
            <a:endParaRPr lang="en-US"/>
          </a:p>
        </p:txBody>
      </p:sp>
    </p:spTree>
    <p:extLst>
      <p:ext uri="{BB962C8B-B14F-4D97-AF65-F5344CB8AC3E}">
        <p14:creationId xmlns:p14="http://schemas.microsoft.com/office/powerpoint/2010/main" val="3666669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There </a:t>
            </a:r>
            <a:r>
              <a:rPr lang="en-US" dirty="0"/>
              <a:t>are 3 distinct layers. </a:t>
            </a:r>
            <a:r>
              <a:rPr lang="en-SG" dirty="0"/>
              <a:t>Our approach is bottom up, since we focus on Infrastructure layer. IaaS is your business. You need to get your own house in order before attempting to fix other people problem. </a:t>
            </a:r>
          </a:p>
          <a:p>
            <a:endParaRPr lang="en-US" dirty="0"/>
          </a:p>
          <a:p>
            <a:endParaRPr lang="en-SG"/>
          </a:p>
          <a:p>
            <a:r>
              <a:rPr lang="en-US" baseline="0"/>
              <a:t>Reference in the book:</a:t>
            </a:r>
          </a:p>
          <a:p>
            <a:r>
              <a:rPr lang="en-US" baseline="0"/>
              <a:t>Part 1 Chapter 2: Performance Management</a:t>
            </a:r>
          </a:p>
          <a:p>
            <a:endParaRPr lang="en-SG"/>
          </a:p>
        </p:txBody>
      </p:sp>
      <p:sp>
        <p:nvSpPr>
          <p:cNvPr id="4" name="Slide Number Placeholder 3"/>
          <p:cNvSpPr>
            <a:spLocks noGrp="1"/>
          </p:cNvSpPr>
          <p:nvPr>
            <p:ph type="sldNum" sz="quarter" idx="10"/>
          </p:nvPr>
        </p:nvSpPr>
        <p:spPr/>
        <p:txBody>
          <a:bodyPr/>
          <a:lstStyle/>
          <a:p>
            <a:fld id="{9F4FBC3A-A12C-40F9-BB8D-BC30C7901396}" type="slidenum">
              <a:rPr lang="en-US" smtClean="0"/>
              <a:t>22</a:t>
            </a:fld>
            <a:endParaRPr lang="en-US"/>
          </a:p>
        </p:txBody>
      </p:sp>
    </p:spTree>
    <p:extLst>
      <p:ext uri="{BB962C8B-B14F-4D97-AF65-F5344CB8AC3E}">
        <p14:creationId xmlns:p14="http://schemas.microsoft.com/office/powerpoint/2010/main" val="2637315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a:p>
            <a:r>
              <a:rPr lang="en-US" sz="1200">
                <a:solidFill>
                  <a:srgbClr val="FF0000"/>
                </a:solidFill>
              </a:rPr>
              <a:t>An Application spans multiple VMs, and has multiple tiers. It might include physical servers. It might also include non-servers, e.g. Load Balancers. </a:t>
            </a:r>
          </a:p>
          <a:p>
            <a:r>
              <a:rPr lang="en-US" sz="1200">
                <a:solidFill>
                  <a:srgbClr val="FF0000"/>
                </a:solidFill>
              </a:rPr>
              <a:t>An Applicaton spans multiple software and Guest OS. </a:t>
            </a:r>
          </a:p>
          <a:p>
            <a:r>
              <a:rPr lang="en-US" sz="1200">
                <a:solidFill>
                  <a:srgbClr val="FF0000"/>
                </a:solidFill>
              </a:rPr>
              <a:t>An Application may use all styles of containment: physical server, VM, container and serverless.</a:t>
            </a:r>
          </a:p>
          <a:p>
            <a:r>
              <a:rPr lang="en-US" sz="1200">
                <a:solidFill>
                  <a:srgbClr val="FF0000"/>
                </a:solidFill>
              </a:rPr>
              <a:t>An Application may span multiple physical location. It uses global load balancers.</a:t>
            </a:r>
          </a:p>
          <a:p>
            <a:endParaRPr lang="en-US" sz="1200">
              <a:solidFill>
                <a:srgbClr val="FF0000"/>
              </a:solidFill>
            </a:endParaRPr>
          </a:p>
          <a:p>
            <a:r>
              <a:rPr lang="en-US" sz="1200">
                <a:solidFill>
                  <a:srgbClr val="FF0000"/>
                </a:solidFill>
              </a:rPr>
              <a:t>LB can be physical, virtual, or a service.</a:t>
            </a:r>
          </a:p>
          <a:p>
            <a:r>
              <a:rPr lang="en-US" sz="1200">
                <a:solidFill>
                  <a:srgbClr val="FF0000"/>
                </a:solidFill>
              </a:rPr>
              <a:t>Implementation at vR Ops: Each Tier should be a group or tag or Application Tier</a:t>
            </a:r>
            <a:endParaRPr lang="en-SG" sz="1200">
              <a:solidFill>
                <a:srgbClr val="FF0000"/>
              </a:solidFill>
            </a:endParaRPr>
          </a:p>
          <a:p>
            <a:endParaRPr lang="en-SG" sz="1200">
              <a:solidFill>
                <a:srgbClr val="FF0000"/>
              </a:solidFill>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the “</a:t>
            </a:r>
            <a:r>
              <a:rPr lang="en-GB" sz="1800">
                <a:effectLst/>
                <a:latin typeface="Calibri" panose="020F0502020204030204" pitchFamily="34" charset="0"/>
                <a:ea typeface="Calibri" panose="020F0502020204030204" pitchFamily="34" charset="0"/>
                <a:cs typeface="Arial" panose="020B0604020202020204" pitchFamily="34" charset="0"/>
              </a:rPr>
              <a:t>Multi-tier Applications” section</a:t>
            </a:r>
            <a:r>
              <a:rPr lang="en-US" baseline="0"/>
              <a:t>. Note this is not OOTB.</a:t>
            </a:r>
          </a:p>
          <a:p>
            <a:r>
              <a:rPr lang="en-US"/>
              <a:t>Part 4 Chapter 4 Super Metrics.</a:t>
            </a: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23</a:t>
            </a:fld>
            <a:endParaRPr lang="en-US"/>
          </a:p>
        </p:txBody>
      </p:sp>
    </p:spTree>
    <p:extLst>
      <p:ext uri="{BB962C8B-B14F-4D97-AF65-F5344CB8AC3E}">
        <p14:creationId xmlns:p14="http://schemas.microsoft.com/office/powerpoint/2010/main" val="371362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List </a:t>
            </a:r>
            <a:r>
              <a:rPr lang="en-US" dirty="0"/>
              <a:t>of Tier 1 applications. Avoid listing all applications, as it will cluster the screen. Not all apps deserve to be on the front page, as the monitoring team will be </a:t>
            </a:r>
            <a:r>
              <a:rPr lang="en-US"/>
              <a:t>overwhelmed.</a:t>
            </a:r>
          </a:p>
          <a:p>
            <a:endParaRPr lang="en-US"/>
          </a:p>
          <a:p>
            <a:r>
              <a:rPr lang="en-US"/>
              <a:t>Note. The version in the book is more advanced, but more complex. As it’s a custom dashboard, there are multiple possibilities. </a:t>
            </a:r>
            <a:endParaRPr lang="en-US" dirty="0"/>
          </a:p>
          <a:p>
            <a:endParaRPr lang="en-US" dirty="0"/>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24</a:t>
            </a:fld>
            <a:endParaRPr lang="en-US"/>
          </a:p>
        </p:txBody>
      </p:sp>
    </p:spTree>
    <p:extLst>
      <p:ext uri="{BB962C8B-B14F-4D97-AF65-F5344CB8AC3E}">
        <p14:creationId xmlns:p14="http://schemas.microsoft.com/office/powerpoint/2010/main" val="4095020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Point of this slide: there are actually many metrics that measures the VM, as VM and Guest OS are often treated as 1 object.</a:t>
            </a:r>
          </a:p>
          <a:p>
            <a:endParaRPr lang="en-US" b="1"/>
          </a:p>
          <a:p>
            <a:r>
              <a:rPr lang="en-US" b="1"/>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1 Chapter 2 Performance Management: read the “</a:t>
            </a:r>
            <a:r>
              <a:rPr lang="en-SG" sz="1800" b="0">
                <a:solidFill>
                  <a:srgbClr val="833C0B"/>
                </a:solidFill>
                <a:effectLst/>
                <a:latin typeface="Calibri" panose="020F0502020204030204" pitchFamily="34" charset="0"/>
                <a:ea typeface="Calibri" panose="020F0502020204030204" pitchFamily="34" charset="0"/>
              </a:rPr>
              <a:t>Optimized Performance” section</a:t>
            </a:r>
          </a:p>
          <a:p>
            <a:endParaRPr lang="en-SG" dirty="0"/>
          </a:p>
        </p:txBody>
      </p:sp>
      <p:sp>
        <p:nvSpPr>
          <p:cNvPr id="4" name="Slide Number Placeholder 3"/>
          <p:cNvSpPr>
            <a:spLocks noGrp="1"/>
          </p:cNvSpPr>
          <p:nvPr>
            <p:ph type="sldNum" sz="quarter" idx="5"/>
          </p:nvPr>
        </p:nvSpPr>
        <p:spPr/>
        <p:txBody>
          <a:bodyPr/>
          <a:lstStyle/>
          <a:p>
            <a:fld id="{6F15B8ED-7773-4368-9C40-C8549BB9F8C4}" type="slidenum">
              <a:rPr lang="en-SG" smtClean="0"/>
              <a:t>25</a:t>
            </a:fld>
            <a:endParaRPr lang="en-SG"/>
          </a:p>
        </p:txBody>
      </p:sp>
    </p:spTree>
    <p:extLst>
      <p:ext uri="{BB962C8B-B14F-4D97-AF65-F5344CB8AC3E}">
        <p14:creationId xmlns:p14="http://schemas.microsoft.com/office/powerpoint/2010/main" val="3866706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1 Chapter 2 Performance Management: read the “</a:t>
            </a:r>
            <a:r>
              <a:rPr lang="en-SG" sz="1800" b="0">
                <a:solidFill>
                  <a:srgbClr val="833C0B"/>
                </a:solidFill>
                <a:effectLst/>
                <a:latin typeface="Calibri" panose="020F0502020204030204" pitchFamily="34" charset="0"/>
                <a:ea typeface="Calibri" panose="020F0502020204030204" pitchFamily="34" charset="0"/>
              </a:rPr>
              <a:t>Optimized Performance” section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9F4FBC3A-A12C-40F9-BB8D-BC30C7901396}" type="slidenum">
              <a:rPr lang="en-US" smtClean="0"/>
              <a:t>26</a:t>
            </a:fld>
            <a:endParaRPr lang="en-US"/>
          </a:p>
        </p:txBody>
      </p:sp>
    </p:spTree>
    <p:extLst>
      <p:ext uri="{BB962C8B-B14F-4D97-AF65-F5344CB8AC3E}">
        <p14:creationId xmlns:p14="http://schemas.microsoft.com/office/powerpoint/2010/main" val="3357342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Limitation: Green can’t exceed 87.5, and Red won’t drop below 12.5</a:t>
            </a:r>
          </a:p>
          <a:p>
            <a:endParaRPr lang="en-SG"/>
          </a:p>
          <a:p>
            <a:r>
              <a:rPr lang="en-SG"/>
              <a:t>Part 4 Chapter 4 Super Metrics provide a more advance formula that addresses the above limitation. It’s able to provide a range for each color equally. </a:t>
            </a:r>
          </a:p>
        </p:txBody>
      </p:sp>
      <p:sp>
        <p:nvSpPr>
          <p:cNvPr id="4" name="Slide Number Placeholder 3"/>
          <p:cNvSpPr>
            <a:spLocks noGrp="1"/>
          </p:cNvSpPr>
          <p:nvPr>
            <p:ph type="sldNum" sz="quarter" idx="5"/>
          </p:nvPr>
        </p:nvSpPr>
        <p:spPr/>
        <p:txBody>
          <a:bodyPr/>
          <a:lstStyle/>
          <a:p>
            <a:fld id="{9F4FBC3A-A12C-40F9-BB8D-BC30C7901396}" type="slidenum">
              <a:rPr lang="en-US" smtClean="0"/>
              <a:t>27</a:t>
            </a:fld>
            <a:endParaRPr lang="en-US"/>
          </a:p>
        </p:txBody>
      </p:sp>
    </p:spTree>
    <p:extLst>
      <p:ext uri="{BB962C8B-B14F-4D97-AF65-F5344CB8AC3E}">
        <p14:creationId xmlns:p14="http://schemas.microsoft.com/office/powerpoint/2010/main" val="1556311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a:p>
            <a:r>
              <a:rPr lang="en-SG"/>
              <a:t>Part 4 Chapter 4 Super Metrics provide a more advance formula that addresses the above limitation. It’s able to provide a range for each color equally. </a:t>
            </a:r>
          </a:p>
          <a:p>
            <a:endParaRPr lang="en-US" sz="1200" dirty="0"/>
          </a:p>
        </p:txBody>
      </p:sp>
      <p:sp>
        <p:nvSpPr>
          <p:cNvPr id="4" name="Slide Number Placeholder 3"/>
          <p:cNvSpPr>
            <a:spLocks noGrp="1"/>
          </p:cNvSpPr>
          <p:nvPr>
            <p:ph type="sldNum" sz="quarter" idx="10"/>
          </p:nvPr>
        </p:nvSpPr>
        <p:spPr/>
        <p:txBody>
          <a:bodyPr/>
          <a:lstStyle/>
          <a:p>
            <a:fld id="{9F4FBC3A-A12C-40F9-BB8D-BC30C7901396}" type="slidenum">
              <a:rPr lang="en-US" smtClean="0"/>
              <a:t>28</a:t>
            </a:fld>
            <a:endParaRPr lang="en-US"/>
          </a:p>
        </p:txBody>
      </p:sp>
    </p:spTree>
    <p:extLst>
      <p:ext uri="{BB962C8B-B14F-4D97-AF65-F5344CB8AC3E}">
        <p14:creationId xmlns:p14="http://schemas.microsoft.com/office/powerpoint/2010/main" val="1460791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a:p>
            <a:r>
              <a:rPr lang="en-SG"/>
              <a:t>Part 4 Chapter 4 Super Metrics provide a more advance formula that addresses the above limitation. It’s able to provide a range for each color equally. </a:t>
            </a:r>
          </a:p>
          <a:p>
            <a:endParaRPr lang="en-SG" dirty="0"/>
          </a:p>
        </p:txBody>
      </p:sp>
      <p:sp>
        <p:nvSpPr>
          <p:cNvPr id="4" name="Slide Number Placeholder 3"/>
          <p:cNvSpPr>
            <a:spLocks noGrp="1"/>
          </p:cNvSpPr>
          <p:nvPr>
            <p:ph type="sldNum" sz="quarter" idx="5"/>
          </p:nvPr>
        </p:nvSpPr>
        <p:spPr/>
        <p:txBody>
          <a:bodyPr/>
          <a:lstStyle/>
          <a:p>
            <a:fld id="{6F15B8ED-7773-4368-9C40-C8549BB9F8C4}" type="slidenum">
              <a:rPr lang="en-SG" smtClean="0"/>
              <a:t>29</a:t>
            </a:fld>
            <a:endParaRPr lang="en-SG"/>
          </a:p>
        </p:txBody>
      </p:sp>
    </p:spTree>
    <p:extLst>
      <p:ext uri="{BB962C8B-B14F-4D97-AF65-F5344CB8AC3E}">
        <p14:creationId xmlns:p14="http://schemas.microsoft.com/office/powerpoint/2010/main" val="1304205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Point of this slide: </a:t>
            </a:r>
            <a:r>
              <a:rPr lang="en-SG"/>
              <a:t>Learning from fellow workshop attendee is critical to the success of the workshop.</a:t>
            </a:r>
          </a:p>
        </p:txBody>
      </p:sp>
      <p:sp>
        <p:nvSpPr>
          <p:cNvPr id="4" name="Slide Number Placeholder 3"/>
          <p:cNvSpPr>
            <a:spLocks noGrp="1"/>
          </p:cNvSpPr>
          <p:nvPr>
            <p:ph type="sldNum" sz="quarter" idx="5"/>
          </p:nvPr>
        </p:nvSpPr>
        <p:spPr/>
        <p:txBody>
          <a:bodyPr/>
          <a:lstStyle/>
          <a:p>
            <a:fld id="{9F4FBC3A-A12C-40F9-BB8D-BC30C7901396}" type="slidenum">
              <a:rPr lang="en-US" smtClean="0"/>
              <a:t>3</a:t>
            </a:fld>
            <a:endParaRPr lang="en-US"/>
          </a:p>
        </p:txBody>
      </p:sp>
    </p:spTree>
    <p:extLst>
      <p:ext uri="{BB962C8B-B14F-4D97-AF65-F5344CB8AC3E}">
        <p14:creationId xmlns:p14="http://schemas.microsoft.com/office/powerpoint/2010/main" val="4285267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Point of this slide: Begin with the end in mind</a:t>
            </a:r>
          </a:p>
          <a:p>
            <a:pPr lvl="0"/>
            <a:endParaRPr lang="en-US" dirty="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b="0">
                <a:solidFill>
                  <a:srgbClr val="833C0B"/>
                </a:solidFill>
                <a:effectLst/>
                <a:latin typeface="Calibri" panose="020F0502020204030204" pitchFamily="34" charset="0"/>
                <a:ea typeface="Calibri" panose="020F0502020204030204" pitchFamily="34" charset="0"/>
              </a:rPr>
              <a:t>Purpose-Driven Architecture section</a:t>
            </a:r>
            <a:endParaRPr lang="en-US" b="0" baseline="0"/>
          </a:p>
          <a:p>
            <a:endParaRPr lang="en-US" dirty="0"/>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30</a:t>
            </a:fld>
            <a:endParaRPr lang="en-US"/>
          </a:p>
        </p:txBody>
      </p:sp>
    </p:spTree>
    <p:extLst>
      <p:ext uri="{BB962C8B-B14F-4D97-AF65-F5344CB8AC3E}">
        <p14:creationId xmlns:p14="http://schemas.microsoft.com/office/powerpoint/2010/main" val="3324776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a:p>
          <a:p>
            <a:r>
              <a:rPr lang="en-US" baseline="0"/>
              <a:t>Point of this slide: SLA is expected. </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Service Level Agreement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a:p>
        </p:txBody>
      </p:sp>
      <p:sp>
        <p:nvSpPr>
          <p:cNvPr id="4" name="Slide Number Placeholder 3"/>
          <p:cNvSpPr>
            <a:spLocks noGrp="1"/>
          </p:cNvSpPr>
          <p:nvPr>
            <p:ph type="sldNum" sz="quarter" idx="10"/>
          </p:nvPr>
        </p:nvSpPr>
        <p:spPr/>
        <p:txBody>
          <a:bodyPr/>
          <a:lstStyle/>
          <a:p>
            <a:fld id="{92D56465-00F4-4544-95EE-23A23EA5B206}" type="slidenum">
              <a:rPr lang="en-US" smtClean="0"/>
              <a:t>31</a:t>
            </a:fld>
            <a:endParaRPr lang="en-US"/>
          </a:p>
        </p:txBody>
      </p:sp>
    </p:spTree>
    <p:extLst>
      <p:ext uri="{BB962C8B-B14F-4D97-AF65-F5344CB8AC3E}">
        <p14:creationId xmlns:p14="http://schemas.microsoft.com/office/powerpoint/2010/main" val="2401976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Point of this slide: SLA needs to start at Day 0. </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Service Level Agreement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32</a:t>
            </a:fld>
            <a:endParaRPr lang="en-US"/>
          </a:p>
        </p:txBody>
      </p:sp>
    </p:spTree>
    <p:extLst>
      <p:ext uri="{BB962C8B-B14F-4D97-AF65-F5344CB8AC3E}">
        <p14:creationId xmlns:p14="http://schemas.microsoft.com/office/powerpoint/2010/main" val="2312096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Point of this slide: </a:t>
            </a:r>
            <a:r>
              <a:rPr lang="en-US"/>
              <a:t>If you do not have Formal SLA, then don’t jump into it until you know your own, actual, performance. Quantify your real numbers.</a:t>
            </a:r>
          </a:p>
          <a:p>
            <a:endParaRPr lang="en-US" baseline="0"/>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Service Level Agreement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33</a:t>
            </a:fld>
            <a:endParaRPr lang="en-US"/>
          </a:p>
        </p:txBody>
      </p:sp>
    </p:spTree>
    <p:extLst>
      <p:ext uri="{BB962C8B-B14F-4D97-AF65-F5344CB8AC3E}">
        <p14:creationId xmlns:p14="http://schemas.microsoft.com/office/powerpoint/2010/main" val="8754851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Point of this slide: how do you apply early warning without getting excessive alerts?</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Insight vs Alert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p:txBody>
      </p:sp>
      <p:sp>
        <p:nvSpPr>
          <p:cNvPr id="4" name="Slide Number Placeholder 3"/>
          <p:cNvSpPr>
            <a:spLocks noGrp="1"/>
          </p:cNvSpPr>
          <p:nvPr>
            <p:ph type="sldNum" sz="quarter" idx="10"/>
          </p:nvPr>
        </p:nvSpPr>
        <p:spPr/>
        <p:txBody>
          <a:bodyPr/>
          <a:lstStyle/>
          <a:p>
            <a:fld id="{9F4FBC3A-A12C-40F9-BB8D-BC30C7901396}" type="slidenum">
              <a:rPr lang="en-US" smtClean="0"/>
              <a:t>34</a:t>
            </a:fld>
            <a:endParaRPr lang="en-US"/>
          </a:p>
        </p:txBody>
      </p:sp>
    </p:spTree>
    <p:extLst>
      <p:ext uri="{BB962C8B-B14F-4D97-AF65-F5344CB8AC3E}">
        <p14:creationId xmlns:p14="http://schemas.microsoft.com/office/powerpoint/2010/main" val="35337401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Point of the slide: what can you do to drive with Insights instead of Alerts? </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Insight vs Alert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3509348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Point of the slide: You can profile the actual performance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Management: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Baseline Profiling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dirty="0"/>
          </a:p>
        </p:txBody>
      </p:sp>
      <p:sp>
        <p:nvSpPr>
          <p:cNvPr id="4" name="Slide Number Placeholder 3"/>
          <p:cNvSpPr>
            <a:spLocks noGrp="1"/>
          </p:cNvSpPr>
          <p:nvPr>
            <p:ph type="sldNum" sz="quarter" idx="5"/>
          </p:nvPr>
        </p:nvSpPr>
        <p:spPr/>
        <p:txBody>
          <a:bodyPr/>
          <a:lstStyle/>
          <a:p>
            <a:fld id="{9F4FBC3A-A12C-40F9-BB8D-BC30C7901396}" type="slidenum">
              <a:rPr lang="en-US" smtClean="0"/>
              <a:t>36</a:t>
            </a:fld>
            <a:endParaRPr lang="en-US"/>
          </a:p>
        </p:txBody>
      </p:sp>
    </p:spTree>
    <p:extLst>
      <p:ext uri="{BB962C8B-B14F-4D97-AF65-F5344CB8AC3E}">
        <p14:creationId xmlns:p14="http://schemas.microsoft.com/office/powerpoint/2010/main" val="3215589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t>
            </a:r>
            <a:r>
              <a:rPr lang="en-US"/>
              <a:t>Rolling up is hard. You either take the extreme (outlier) or you lose the details (by averaging).</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Collection | Aggregation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t>37</a:t>
            </a:fld>
            <a:endParaRPr lang="en-US"/>
          </a:p>
        </p:txBody>
      </p:sp>
    </p:spTree>
    <p:extLst>
      <p:ext uri="{BB962C8B-B14F-4D97-AF65-F5344CB8AC3E}">
        <p14:creationId xmlns:p14="http://schemas.microsoft.com/office/powerpoint/2010/main" val="42477061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a:t>Point of the slide: 2 sides of the same coin. Related but not the same.</a:t>
            </a: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effectLst/>
              <a:latin typeface="Calibri" panose="020F0502020204030204" pitchFamily="34" charset="0"/>
              <a:ea typeface="Calibri" panose="020F0502020204030204" pitchFamily="34" charset="0"/>
              <a:cs typeface="Arial" panose="020B0604020202020204" pitchFamily="34" charset="0"/>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GB" sz="1800">
                <a:effectLst/>
                <a:latin typeface="Calibri" panose="020F0502020204030204" pitchFamily="34" charset="0"/>
                <a:ea typeface="Calibri" panose="020F0502020204030204" pitchFamily="34" charset="0"/>
                <a:cs typeface="Arial" panose="020B0604020202020204" pitchFamily="34" charset="0"/>
              </a:rPr>
              <a:t>Performance vs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a:p>
            <a:pPr marL="0" indent="0">
              <a:buFont typeface="Arial" panose="020B0604020202020204" pitchFamily="34" charset="0"/>
              <a:buNone/>
            </a:pPr>
            <a:endParaRPr lang="en-SG"/>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38</a:t>
            </a:fld>
            <a:endParaRPr lang="en-US"/>
          </a:p>
        </p:txBody>
      </p:sp>
    </p:spTree>
    <p:extLst>
      <p:ext uri="{BB962C8B-B14F-4D97-AF65-F5344CB8AC3E}">
        <p14:creationId xmlns:p14="http://schemas.microsoft.com/office/powerpoint/2010/main" val="2083942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t>
            </a:r>
            <a:r>
              <a:rPr lang="en-US"/>
              <a:t>do not manage utilization as its meaning depends on the purpose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GB" sz="1800">
                <a:effectLst/>
                <a:latin typeface="Calibri" panose="020F0502020204030204" pitchFamily="34" charset="0"/>
                <a:ea typeface="Calibri" panose="020F0502020204030204" pitchFamily="34" charset="0"/>
                <a:cs typeface="Arial" panose="020B0604020202020204" pitchFamily="34" charset="0"/>
              </a:rPr>
              <a:t>Performance vs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a:p>
            <a:pPr marL="0" indent="0">
              <a:buFont typeface="Arial" panose="020B0604020202020204" pitchFamily="34" charset="0"/>
              <a:buNone/>
            </a:pPr>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39</a:t>
            </a:fld>
            <a:endParaRPr lang="en-US"/>
          </a:p>
        </p:txBody>
      </p:sp>
    </p:spTree>
    <p:extLst>
      <p:ext uri="{BB962C8B-B14F-4D97-AF65-F5344CB8AC3E}">
        <p14:creationId xmlns:p14="http://schemas.microsoft.com/office/powerpoint/2010/main" val="2800072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architecture is becoming a given, so move up as that’s where your career needs to go.</a:t>
            </a:r>
          </a:p>
          <a:p>
            <a:endParaRPr lang="en-US" dirty="0"/>
          </a:p>
          <a:p>
            <a:r>
              <a:rPr lang="en-US"/>
              <a:t>Commodity</a:t>
            </a:r>
            <a:r>
              <a:rPr lang="en-US" dirty="0"/>
              <a:t>: it </a:t>
            </a:r>
            <a:r>
              <a:rPr lang="en-US"/>
              <a:t>initially hit </a:t>
            </a:r>
            <a:r>
              <a:rPr lang="en-US" dirty="0"/>
              <a:t>servers, and now it’s hitting storage too. Dedicated storage arrays are literally disappearing, being replaced with converged infrastructure. Storage Admin job is going down with the </a:t>
            </a:r>
            <a:r>
              <a:rPr lang="en-US"/>
              <a:t>arrays. Part of network is also being virtualized.</a:t>
            </a:r>
            <a:endParaRPr lang="en-US" dirty="0"/>
          </a:p>
          <a:p>
            <a:endParaRPr lang="en-US"/>
          </a:p>
          <a:p>
            <a:r>
              <a:rPr lang="en-US"/>
              <a:t>Reference in the book: </a:t>
            </a:r>
          </a:p>
          <a:p>
            <a:r>
              <a:rPr lang="en-US"/>
              <a:t>Part 1 Chapter 1 “Overview” chapter, especially </a:t>
            </a:r>
            <a:r>
              <a:rPr lang="en-SG" sz="1800">
                <a:effectLst/>
                <a:latin typeface="Calibri" panose="020F0502020204030204" pitchFamily="34" charset="0"/>
                <a:ea typeface="Calibri" panose="020F0502020204030204" pitchFamily="34" charset="0"/>
                <a:cs typeface="Arial" panose="020B0604020202020204" pitchFamily="34" charset="0"/>
              </a:rPr>
              <a:t>VCDX and VCOX section.</a:t>
            </a:r>
            <a:endParaRPr lang="en-US"/>
          </a:p>
          <a:p>
            <a:r>
              <a:rPr lang="en-US"/>
              <a:t>Part 4 Chapter 9 “Infrastructure Architect” chapter for background and personal sharing. We all have our story story</a:t>
            </a:r>
          </a:p>
        </p:txBody>
      </p:sp>
      <p:sp>
        <p:nvSpPr>
          <p:cNvPr id="4" name="Slide Number Placeholder 3"/>
          <p:cNvSpPr>
            <a:spLocks noGrp="1"/>
          </p:cNvSpPr>
          <p:nvPr>
            <p:ph type="sldNum" sz="quarter" idx="10"/>
          </p:nvPr>
        </p:nvSpPr>
        <p:spPr/>
        <p:txBody>
          <a:bodyPr/>
          <a:lstStyle/>
          <a:p>
            <a:fld id="{9F4FBC3A-A12C-40F9-BB8D-BC30C7901396}" type="slidenum">
              <a:rPr lang="en-US" smtClean="0"/>
              <a:t>4</a:t>
            </a:fld>
            <a:endParaRPr lang="en-US"/>
          </a:p>
        </p:txBody>
      </p:sp>
    </p:spTree>
    <p:extLst>
      <p:ext uri="{BB962C8B-B14F-4D97-AF65-F5344CB8AC3E}">
        <p14:creationId xmlns:p14="http://schemas.microsoft.com/office/powerpoint/2010/main" val="2338061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t>
            </a:r>
            <a:r>
              <a:rPr lang="en-US"/>
              <a:t>Possible because utilization looks at provider, while contention looks at consumer</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Contention vs Utilization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a:p>
            <a:pPr marL="0" indent="0">
              <a:buFont typeface="Arial" panose="020B0604020202020204" pitchFamily="34" charset="0"/>
              <a:buNone/>
            </a:pPr>
            <a:endParaRPr lang="en-SG"/>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40</a:t>
            </a:fld>
            <a:endParaRPr lang="en-US"/>
          </a:p>
        </p:txBody>
      </p:sp>
    </p:spTree>
    <p:extLst>
      <p:ext uri="{BB962C8B-B14F-4D97-AF65-F5344CB8AC3E}">
        <p14:creationId xmlns:p14="http://schemas.microsoft.com/office/powerpoint/2010/main" val="30268485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spcBef>
                <a:spcPts val="1200"/>
              </a:spcBef>
            </a:pPr>
            <a:r>
              <a:rPr lang="en-US" sz="1200">
                <a:solidFill>
                  <a:schemeClr val="tx1">
                    <a:lumMod val="75000"/>
                  </a:schemeClr>
                </a:solidFill>
                <a:latin typeface="Calibri" panose="020F0502020204030204" pitchFamily="34" charset="0"/>
                <a:cs typeface="Calibri" panose="020F0502020204030204" pitchFamily="34" charset="0"/>
              </a:rPr>
              <a:t>IaaS provides 4 types of resources (CPU, RAM, Disk, Network) to every VM. Each type has SLA. We count each failure. A VM may experience 0 – 4 SLA failures. </a:t>
            </a:r>
          </a:p>
          <a:p>
            <a:pPr fontAlgn="base">
              <a:spcBef>
                <a:spcPts val="1200"/>
              </a:spcBef>
            </a:pPr>
            <a:r>
              <a:rPr lang="en-US" sz="1200">
                <a:solidFill>
                  <a:schemeClr val="tx1">
                    <a:lumMod val="75000"/>
                  </a:schemeClr>
                </a:solidFill>
                <a:latin typeface="Calibri" panose="020F0502020204030204" pitchFamily="34" charset="0"/>
                <a:cs typeface="Calibri" panose="020F0502020204030204" pitchFamily="34" charset="0"/>
              </a:rPr>
              <a:t>To compare across many clusters (who have different no of VMs), we divide by no of running VMs. We calculate every 5 minutes, as no of VMs are not static.</a:t>
            </a:r>
          </a:p>
          <a:p>
            <a:pPr fontAlgn="base">
              <a:spcBef>
                <a:spcPts val="1200"/>
              </a:spcBef>
            </a:pPr>
            <a:r>
              <a:rPr lang="en-US" sz="1200">
                <a:solidFill>
                  <a:schemeClr val="tx1">
                    <a:lumMod val="75000"/>
                  </a:schemeClr>
                </a:solidFill>
                <a:latin typeface="Calibri" panose="020F0502020204030204" pitchFamily="34" charset="0"/>
                <a:cs typeface="Calibri" panose="020F0502020204030204" pitchFamily="34" charset="0"/>
              </a:rPr>
              <a:t>To ease monitoring, we present the number in %. SLA Failure can range from 0% (no failure) to 100% (all failures)</a:t>
            </a:r>
          </a:p>
          <a:p>
            <a:pPr fontAlgn="base">
              <a:spcBef>
                <a:spcPts val="1200"/>
              </a:spcBef>
            </a:pPr>
            <a:endParaRPr lang="en-US" sz="1200">
              <a:solidFill>
                <a:schemeClr val="tx1">
                  <a:lumMod val="75000"/>
                </a:schemeClr>
              </a:solidFill>
              <a:latin typeface="Calibri" panose="020F0502020204030204" pitchFamily="34" charset="0"/>
              <a:cs typeface="Calibri" panose="020F0502020204030204" pitchFamily="34" charset="0"/>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“KPI vs SLA”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pPr fontAlgn="base">
              <a:spcBef>
                <a:spcPts val="1200"/>
              </a:spcBef>
            </a:pPr>
            <a:endParaRPr lang="en-US" sz="1200">
              <a:solidFill>
                <a:schemeClr val="tx1">
                  <a:lumMod val="75000"/>
                </a:schemeClr>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F4FBC3A-A12C-40F9-BB8D-BC30C7901396}" type="slidenum">
              <a:rPr lang="en-US" smtClean="0"/>
              <a:t>41</a:t>
            </a:fld>
            <a:endParaRPr lang="en-US"/>
          </a:p>
        </p:txBody>
      </p:sp>
    </p:spTree>
    <p:extLst>
      <p:ext uri="{BB962C8B-B14F-4D97-AF65-F5344CB8AC3E}">
        <p14:creationId xmlns:p14="http://schemas.microsoft.com/office/powerpoint/2010/main" val="1017171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using </a:t>
            </a:r>
            <a:r>
              <a:rPr lang="en-US"/>
              <a:t>2 dimensions make it easier than 1.</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“Breadth vs Depth”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pPr marL="0" indent="0">
              <a:buFont typeface="Arial" panose="020B0604020202020204" pitchFamily="34" charset="0"/>
              <a:buNone/>
            </a:pPr>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42</a:t>
            </a:fld>
            <a:endParaRPr lang="en-US"/>
          </a:p>
        </p:txBody>
      </p:sp>
    </p:spTree>
    <p:extLst>
      <p:ext uri="{BB962C8B-B14F-4D97-AF65-F5344CB8AC3E}">
        <p14:creationId xmlns:p14="http://schemas.microsoft.com/office/powerpoint/2010/main" val="3460650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a:t>
            </a:r>
          </a:p>
          <a:p>
            <a:endParaRPr lang="en-SG" sz="1200"/>
          </a:p>
          <a:p>
            <a:r>
              <a:rPr lang="en-SG" sz="1200"/>
              <a:t>Clearly show what the problem is</a:t>
            </a:r>
          </a:p>
          <a:p>
            <a:pPr lvl="1"/>
            <a:r>
              <a:rPr lang="en-SG" sz="1100"/>
              <a:t>Read or Write?</a:t>
            </a:r>
          </a:p>
          <a:p>
            <a:pPr lvl="1"/>
            <a:r>
              <a:rPr lang="en-SG" sz="1100"/>
              <a:t>Received or Transmit?</a:t>
            </a:r>
          </a:p>
          <a:p>
            <a:pPr lvl="1"/>
            <a:r>
              <a:rPr lang="en-SG" sz="1100"/>
              <a:t>Contention caused by high utilization?</a:t>
            </a:r>
          </a:p>
          <a:p>
            <a:pPr lvl="1"/>
            <a:r>
              <a:rPr lang="en-SG" sz="1100"/>
              <a:t>Relevant alerts added.</a:t>
            </a:r>
          </a:p>
          <a:p>
            <a:pPr lvl="1"/>
            <a:r>
              <a:rPr lang="en-SG" sz="1100"/>
              <a:t>Relevant configuration added</a:t>
            </a:r>
          </a:p>
          <a:p>
            <a:r>
              <a:rPr lang="en-SG" sz="1200"/>
              <a:t>Drill down</a:t>
            </a:r>
          </a:p>
          <a:p>
            <a:pPr lvl="1"/>
            <a:r>
              <a:rPr lang="en-SG" sz="1100"/>
              <a:t>Resource Pool is now added. It’s missing in 8.2</a:t>
            </a:r>
          </a:p>
          <a:p>
            <a:pPr lvl="1"/>
            <a:r>
              <a:rPr lang="en-SG" sz="1100"/>
              <a:t>In-place drill down to ESXi. No need to context switch into another dashboard. </a:t>
            </a:r>
          </a:p>
          <a:p>
            <a:r>
              <a:rPr lang="en-SG" sz="1200"/>
              <a:t>More with Less</a:t>
            </a:r>
          </a:p>
          <a:p>
            <a:pPr lvl="1"/>
            <a:r>
              <a:rPr lang="en-SG" sz="1100"/>
              <a:t>Less dashboard but more info.</a:t>
            </a:r>
          </a:p>
          <a:p>
            <a:r>
              <a:rPr lang="en-SG" sz="1200"/>
              <a:t>Optimized for larger monitor</a:t>
            </a:r>
          </a:p>
          <a:p>
            <a:pPr lvl="1"/>
            <a:r>
              <a:rPr lang="en-SG" sz="1100"/>
              <a:t>Great excuse to get that 4K monitor. E1 uses 43” and he recommends one. You’re welcome.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2 Performance Dashboard: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Cluster Performance dashboard</a:t>
            </a:r>
            <a:endParaRPr lang="en-US" b="0" baseline="0"/>
          </a:p>
          <a:p>
            <a:endParaRPr lang="en-SG"/>
          </a:p>
        </p:txBody>
      </p:sp>
      <p:sp>
        <p:nvSpPr>
          <p:cNvPr id="4" name="Slide Number Placeholder 3"/>
          <p:cNvSpPr>
            <a:spLocks noGrp="1"/>
          </p:cNvSpPr>
          <p:nvPr>
            <p:ph type="sldNum" sz="quarter" idx="5"/>
          </p:nvPr>
        </p:nvSpPr>
        <p:spPr/>
        <p:txBody>
          <a:bodyPr/>
          <a:lstStyle/>
          <a:p>
            <a:fld id="{BACD5312-251D-41A6-B813-F8876351897D}" type="slidenum">
              <a:rPr lang="en-SG" smtClean="0"/>
              <a:t>43</a:t>
            </a:fld>
            <a:endParaRPr lang="en-SG"/>
          </a:p>
        </p:txBody>
      </p:sp>
    </p:spTree>
    <p:extLst>
      <p:ext uri="{BB962C8B-B14F-4D97-AF65-F5344CB8AC3E}">
        <p14:creationId xmlns:p14="http://schemas.microsoft.com/office/powerpoint/2010/main" val="3861202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CPU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Demand &lt;90%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Memory utilization?</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Consumed &lt;97%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NIC running high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40 TX and 40 RX. Keep all below 80% utilization.</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vSAN </a:t>
            </a:r>
            <a:r>
              <a:rPr lang="en-US" sz="1200" b="0" dirty="0" err="1">
                <a:latin typeface="Calibri" panose="020F0502020204030204" pitchFamily="34" charset="0"/>
                <a:cs typeface="Calibri" panose="020F0502020204030204" pitchFamily="34" charset="0"/>
              </a:rPr>
              <a:t>vmkernel</a:t>
            </a:r>
            <a:r>
              <a:rPr lang="en-US" sz="1200" b="0" dirty="0">
                <a:latin typeface="Calibri" panose="020F0502020204030204" pitchFamily="34" charset="0"/>
                <a:cs typeface="Calibri" panose="020F0502020204030204" pitchFamily="34" charset="0"/>
              </a:rPr>
              <a:t> network congested?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0 dropped packet in all 10 vSAN </a:t>
            </a:r>
            <a:r>
              <a:rPr lang="en-US" sz="1200" b="0" dirty="0" err="1">
                <a:latin typeface="Calibri" panose="020F0502020204030204" pitchFamily="34" charset="0"/>
                <a:cs typeface="Calibri" panose="020F0502020204030204" pitchFamily="34" charset="0"/>
              </a:rPr>
              <a:t>vmk</a:t>
            </a:r>
            <a:r>
              <a:rPr lang="en-US" sz="1200" b="0" dirty="0">
                <a:latin typeface="Calibri" panose="020F0502020204030204" pitchFamily="34" charset="0"/>
                <a:cs typeface="Calibri" panose="020F0502020204030204" pitchFamily="34" charset="0"/>
              </a:rPr>
              <a:t> ports.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Read Cache used?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hit rate &lt;95%</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Write Buffer sufficient?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drops below &lt;10%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Cache Tier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Each disk has Read Cache Read Latency, Read Cache Write Latency (for writing into cache), Write Buffer Write Latency, Write Buffer Read Latency (for </a:t>
            </a:r>
            <a:r>
              <a:rPr lang="en-US" sz="1200" b="0" dirty="0" err="1">
                <a:latin typeface="Calibri" panose="020F0502020204030204" pitchFamily="34" charset="0"/>
                <a:cs typeface="Calibri" panose="020F0502020204030204" pitchFamily="34" charset="0"/>
              </a:rPr>
              <a:t>destaging</a:t>
            </a:r>
            <a:r>
              <a:rPr lang="en-US" sz="1200" b="0" dirty="0">
                <a:latin typeface="Calibri" panose="020F0502020204030204" pitchFamily="34" charset="0"/>
                <a:cs typeface="Calibri" panose="020F0502020204030204" pitchFamily="34" charset="0"/>
              </a:rPr>
              <a:t> purpose)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&gt;5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4 x 20 = 80 counters to check.</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Capacity Disks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&gt;10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Check both Read and Write latency.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120 x 2 = 240 counters.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running low on space?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This will trigger re-balance</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facing congestion?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&lt;60.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Count the number of </a:t>
            </a:r>
            <a:r>
              <a:rPr lang="en-US" sz="1200" b="0" dirty="0" err="1">
                <a:latin typeface="Calibri" panose="020F0502020204030204" pitchFamily="34" charset="0"/>
                <a:cs typeface="Calibri" panose="020F0502020204030204" pitchFamily="34" charset="0"/>
              </a:rPr>
              <a:t>occurance</a:t>
            </a:r>
            <a:r>
              <a:rPr lang="en-US" sz="1200" b="0" dirty="0">
                <a:latin typeface="Calibri" panose="020F0502020204030204" pitchFamily="34" charset="0"/>
                <a:cs typeface="Calibri" panose="020F0502020204030204" pitchFamily="34" charset="0"/>
              </a:rPr>
              <a:t> &gt;60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there outstanding IO on the Disk Group?</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&lt;30 OIO</a:t>
            </a: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a:t>Point of the slide: vSAN monitoring can be quantified too.</a:t>
            </a:r>
          </a:p>
          <a:p>
            <a:pPr marL="0" lvl="0" indent="0">
              <a:buFont typeface="Arial" panose="020B0604020202020204" pitchFamily="34" charset="0"/>
              <a:buNone/>
            </a:pPr>
            <a:endParaRPr lang="en-US" sz="1200" b="1" dirty="0">
              <a:latin typeface="Calibri" panose="020F0502020204030204" pitchFamily="34" charset="0"/>
              <a:cs typeface="Calibri" panose="020F0502020204030204" pitchFamily="34" charset="0"/>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4 Storage Metrics: read </a:t>
            </a:r>
            <a:r>
              <a:rPr lang="en-SG" b="0" baseline="0"/>
              <a:t>the vSAN section</a:t>
            </a:r>
            <a:endParaRPr lang="en-US" b="0" baseline="0"/>
          </a:p>
          <a:p>
            <a:endParaRPr lang="en-US" dirty="0"/>
          </a:p>
        </p:txBody>
      </p:sp>
      <p:sp>
        <p:nvSpPr>
          <p:cNvPr id="4" name="Slide Number Placeholder 3"/>
          <p:cNvSpPr>
            <a:spLocks noGrp="1"/>
          </p:cNvSpPr>
          <p:nvPr>
            <p:ph type="sldNum" sz="quarter" idx="10"/>
          </p:nvPr>
        </p:nvSpPr>
        <p:spPr/>
        <p:txBody>
          <a:bodyPr/>
          <a:lstStyle/>
          <a:p>
            <a:fld id="{2FD0F819-B54D-4A97-9755-CB5D8FA173CA}" type="slidenum">
              <a:rPr lang="en-US" smtClean="0"/>
              <a:t>44</a:t>
            </a:fld>
            <a:endParaRPr lang="en-US"/>
          </a:p>
        </p:txBody>
      </p:sp>
    </p:spTree>
    <p:extLst>
      <p:ext uri="{BB962C8B-B14F-4D97-AF65-F5344CB8AC3E}">
        <p14:creationId xmlns:p14="http://schemas.microsoft.com/office/powerpoint/2010/main" val="42676037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a:t>Point of the slide: how we quantify vSAN KPI</a:t>
            </a:r>
          </a:p>
          <a:p>
            <a:pPr marL="0" lvl="0" indent="0">
              <a:buFont typeface="Arial" panose="020B0604020202020204" pitchFamily="34" charset="0"/>
              <a:buNone/>
            </a:pPr>
            <a:endParaRPr lang="en-US" sz="1200" b="1">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a:effectLst/>
                <a:latin typeface="Calibri" panose="020F0502020204030204" pitchFamily="34" charset="0"/>
                <a:ea typeface="Calibri" panose="020F0502020204030204" pitchFamily="34" charset="0"/>
                <a:cs typeface="Calibri" panose="020F0502020204030204" pitchFamily="34" charset="0"/>
              </a:rPr>
              <a:t>A Capacity Disk Latency is the average latency experienced by all VMs on that single disk. There can be many VMs on that disk. If the average is 5 ms, the worst VM may experience a much higher number.</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4 Storage Metrics: read </a:t>
            </a:r>
            <a:r>
              <a:rPr lang="en-SG" b="0" baseline="0"/>
              <a:t>the vSAN section</a:t>
            </a:r>
            <a:endParaRPr lang="en-US" b="0" baseline="0"/>
          </a:p>
          <a:p>
            <a:endParaRPr lang="en-US"/>
          </a:p>
          <a:p>
            <a:endParaRPr lang="en-US"/>
          </a:p>
          <a:p>
            <a:pPr marL="0" indent="0">
              <a:buFont typeface="Arial" panose="020B0604020202020204" pitchFamily="34" charset="0"/>
              <a:buNone/>
            </a:pPr>
            <a:endParaRPr lang="en-SG"/>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SG"/>
          </a:p>
          <a:p>
            <a:endParaRPr lang="en-SG" dirty="0"/>
          </a:p>
        </p:txBody>
      </p:sp>
      <p:sp>
        <p:nvSpPr>
          <p:cNvPr id="4" name="Slide Number Placeholder 3"/>
          <p:cNvSpPr>
            <a:spLocks noGrp="1"/>
          </p:cNvSpPr>
          <p:nvPr>
            <p:ph type="sldNum" sz="quarter" idx="10"/>
          </p:nvPr>
        </p:nvSpPr>
        <p:spPr/>
        <p:txBody>
          <a:bodyPr/>
          <a:lstStyle/>
          <a:p>
            <a:fld id="{2FD0F819-B54D-4A97-9755-CB5D8FA173CA}" type="slidenum">
              <a:rPr lang="en-US" smtClean="0"/>
              <a:t>45</a:t>
            </a:fld>
            <a:endParaRPr lang="en-US"/>
          </a:p>
        </p:txBody>
      </p:sp>
    </p:spTree>
    <p:extLst>
      <p:ext uri="{BB962C8B-B14F-4D97-AF65-F5344CB8AC3E}">
        <p14:creationId xmlns:p14="http://schemas.microsoft.com/office/powerpoint/2010/main" val="16533696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2 Performance Dashboard: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vSAN Performance dashboard</a:t>
            </a:r>
            <a:endParaRPr lang="en-US" b="0" baseline="0"/>
          </a:p>
        </p:txBody>
      </p:sp>
      <p:sp>
        <p:nvSpPr>
          <p:cNvPr id="4" name="Slide Number Placeholder 3"/>
          <p:cNvSpPr>
            <a:spLocks noGrp="1"/>
          </p:cNvSpPr>
          <p:nvPr>
            <p:ph type="sldNum" sz="quarter" idx="5"/>
          </p:nvPr>
        </p:nvSpPr>
        <p:spPr/>
        <p:txBody>
          <a:bodyPr/>
          <a:lstStyle/>
          <a:p>
            <a:fld id="{9F4FBC3A-A12C-40F9-BB8D-BC30C7901396}" type="slidenum">
              <a:rPr lang="en-US" smtClean="0"/>
              <a:t>46</a:t>
            </a:fld>
            <a:endParaRPr lang="en-US"/>
          </a:p>
        </p:txBody>
      </p:sp>
    </p:spTree>
    <p:extLst>
      <p:ext uri="{BB962C8B-B14F-4D97-AF65-F5344CB8AC3E}">
        <p14:creationId xmlns:p14="http://schemas.microsoft.com/office/powerpoint/2010/main" val="12470819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capacity has to be managed end to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3 Capacity: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“End to End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a:p>
            <a:pPr marL="0" indent="0">
              <a:buFont typeface="Arial" panose="020B0604020202020204" pitchFamily="34" charset="0"/>
              <a:buNone/>
            </a:pPr>
            <a:endParaRPr lang="en-SG"/>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SG"/>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327F8C0-91DD-4FA8-ABC5-A44222004A63}" type="slidenum">
              <a:rPr lang="en-US" smtClean="0"/>
              <a:t>47</a:t>
            </a:fld>
            <a:endParaRPr lang="en-US"/>
          </a:p>
        </p:txBody>
      </p:sp>
    </p:spTree>
    <p:extLst>
      <p:ext uri="{BB962C8B-B14F-4D97-AF65-F5344CB8AC3E}">
        <p14:creationId xmlns:p14="http://schemas.microsoft.com/office/powerpoint/2010/main" val="20345796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optimal capacity management requires good performance management</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“Performance vs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dirty="0"/>
          </a:p>
        </p:txBody>
      </p:sp>
      <p:sp>
        <p:nvSpPr>
          <p:cNvPr id="4" name="Slide Number Placeholder 3"/>
          <p:cNvSpPr>
            <a:spLocks noGrp="1"/>
          </p:cNvSpPr>
          <p:nvPr>
            <p:ph type="sldNum" sz="quarter" idx="5"/>
          </p:nvPr>
        </p:nvSpPr>
        <p:spPr/>
        <p:txBody>
          <a:bodyPr/>
          <a:lstStyle/>
          <a:p>
            <a:fld id="{6F15B8ED-7773-4368-9C40-C8549BB9F8C4}" type="slidenum">
              <a:rPr lang="en-SG" smtClean="0"/>
              <a:t>48</a:t>
            </a:fld>
            <a:endParaRPr lang="en-SG"/>
          </a:p>
        </p:txBody>
      </p:sp>
    </p:spTree>
    <p:extLst>
      <p:ext uri="{BB962C8B-B14F-4D97-AF65-F5344CB8AC3E}">
        <p14:creationId xmlns:p14="http://schemas.microsoft.com/office/powerpoint/2010/main" val="393330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3 Capacity: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“End to End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49</a:t>
            </a:fld>
            <a:endParaRPr lang="en-US"/>
          </a:p>
        </p:txBody>
      </p:sp>
    </p:spTree>
    <p:extLst>
      <p:ext uri="{BB962C8B-B14F-4D97-AF65-F5344CB8AC3E}">
        <p14:creationId xmlns:p14="http://schemas.microsoft.com/office/powerpoint/2010/main" val="811442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creates the Operationalize Your World because we see a lot of VMware Admin/Engineer/Architect struggle. They are squeezed in between their customers and their boss.</a:t>
            </a:r>
          </a:p>
          <a:p>
            <a:endParaRPr lang="en-US" dirty="0"/>
          </a:p>
          <a:p>
            <a:r>
              <a:rPr lang="en-US" dirty="0"/>
              <a:t>Customers demanding better service, faster performance, higher uptime, fewer disruption.</a:t>
            </a:r>
          </a:p>
          <a:p>
            <a:endParaRPr lang="en-US" dirty="0"/>
          </a:p>
          <a:p>
            <a:r>
              <a:rPr lang="en-US" dirty="0"/>
              <a:t>CIO demanding less</a:t>
            </a:r>
            <a:r>
              <a:rPr lang="en-US" baseline="0" dirty="0"/>
              <a:t> budget.</a:t>
            </a:r>
          </a:p>
          <a:p>
            <a:endParaRPr lang="en-US" baseline="0" dirty="0"/>
          </a:p>
          <a:p>
            <a:r>
              <a:rPr lang="en-US" dirty="0"/>
              <a:t>You.</a:t>
            </a:r>
          </a:p>
          <a:p>
            <a:r>
              <a:rPr lang="en-US" dirty="0"/>
              <a:t>You are a pro.</a:t>
            </a:r>
            <a:r>
              <a:rPr lang="en-US" baseline="0" dirty="0"/>
              <a:t> You can architect a solid enterprise-grade global infrastructure. So why are you squeezed in between? This is something we want to solve. </a:t>
            </a:r>
          </a:p>
          <a:p>
            <a:r>
              <a:rPr lang="en-US" baseline="0" dirty="0"/>
              <a:t>If you need to know the answer right now, the short answer is because your Customers and your Boss aren’t measuring the same thing. You need to align them. </a:t>
            </a:r>
            <a:endParaRPr lang="en-US" dirty="0"/>
          </a:p>
          <a:p>
            <a:endParaRPr lang="en-US"/>
          </a:p>
          <a:p>
            <a:r>
              <a:rPr lang="en-US"/>
              <a:t>Reference in the book: </a:t>
            </a:r>
          </a:p>
          <a:p>
            <a:pPr marL="171450" indent="-171450">
              <a:buFont typeface="Arial" panose="020B0604020202020204" pitchFamily="34" charset="0"/>
              <a:buChar char="•"/>
            </a:pPr>
            <a:r>
              <a:rPr lang="en-US"/>
              <a:t>Complaint-based Operations, located in Chapter 1 of Part 1.</a:t>
            </a:r>
          </a:p>
          <a:p>
            <a:pPr marL="171450" indent="-171450">
              <a:buFont typeface="Arial" panose="020B0604020202020204" pitchFamily="34" charset="0"/>
              <a:buChar char="•"/>
            </a:pPr>
            <a:r>
              <a:rPr lang="en-US"/>
              <a:t>VCDX and VCDX, located in Chapter 1 of Part 1.</a:t>
            </a:r>
          </a:p>
          <a:p>
            <a:pPr marL="171450" indent="-171450">
              <a:buFont typeface="Arial" panose="020B0604020202020204" pitchFamily="34" charset="0"/>
              <a:buChar char="•"/>
            </a:pPr>
            <a:r>
              <a:rPr lang="en-US"/>
              <a:t>Interdependancy, located in Chapter 1 in Part 1</a:t>
            </a:r>
          </a:p>
          <a:p>
            <a:endParaRPr lang="en-US" dirty="0"/>
          </a:p>
          <a:p>
            <a:r>
              <a:rPr lang="en-US"/>
              <a:t>----------------------------</a:t>
            </a:r>
            <a:endParaRPr lang="en-US" dirty="0"/>
          </a:p>
          <a:p>
            <a:r>
              <a:rPr lang="en-US" dirty="0"/>
              <a:t>On the lighter side, do you recognize 2 of the photos?</a:t>
            </a:r>
          </a:p>
          <a:p>
            <a:r>
              <a:rPr lang="en-US" dirty="0"/>
              <a:t>Your Boss. That’s Ajay</a:t>
            </a:r>
            <a:r>
              <a:rPr lang="en-US"/>
              <a:t>, my former big boss and advocate of Ops </a:t>
            </a:r>
            <a:r>
              <a:rPr lang="en-US">
                <a:sym typeface="Wingdings" panose="05000000000000000000" pitchFamily="2" charset="2"/>
              </a:rPr>
              <a:t></a:t>
            </a:r>
            <a:endParaRPr lang="en-US" dirty="0"/>
          </a:p>
          <a:p>
            <a:r>
              <a:rPr lang="en-US" dirty="0"/>
              <a:t>You. That’s Karen, head of R&amp;D for </a:t>
            </a:r>
            <a:r>
              <a:rPr lang="en-US" dirty="0" err="1"/>
              <a:t>vR</a:t>
            </a:r>
            <a:r>
              <a:rPr lang="en-US" dirty="0"/>
              <a:t> Ops team in Armenia. Armenia is the home of </a:t>
            </a:r>
            <a:r>
              <a:rPr lang="en-US" dirty="0" err="1"/>
              <a:t>vR</a:t>
            </a:r>
            <a:r>
              <a:rPr lang="en-US" dirty="0"/>
              <a:t> Ops. I’ve been privileged to spend a total </a:t>
            </a:r>
            <a:r>
              <a:rPr lang="en-US"/>
              <a:t>of 9 </a:t>
            </a:r>
            <a:r>
              <a:rPr lang="en-US" dirty="0"/>
              <a:t>weeks to date in the last several years</a:t>
            </a:r>
            <a:r>
              <a:rPr lang="en-US"/>
              <a:t>. </a:t>
            </a:r>
          </a:p>
          <a:p>
            <a:endParaRPr lang="en-US"/>
          </a:p>
          <a:p>
            <a:r>
              <a:rPr lang="en-US"/>
              <a:t>You can find Karen at https://www.linkedin.com/in/karenaghajanyan/</a:t>
            </a: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a:t>
            </a:fld>
            <a:endParaRPr lang="en-US"/>
          </a:p>
        </p:txBody>
      </p:sp>
    </p:spTree>
    <p:extLst>
      <p:ext uri="{BB962C8B-B14F-4D97-AF65-F5344CB8AC3E}">
        <p14:creationId xmlns:p14="http://schemas.microsoft.com/office/powerpoint/2010/main" val="1566627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This is one way to monitor cluster capacity. How can this be improved, without adding complexity? </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3 Capacity Dashboards</a:t>
            </a:r>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50</a:t>
            </a:fld>
            <a:endParaRPr lang="en-US"/>
          </a:p>
        </p:txBody>
      </p:sp>
    </p:spTree>
    <p:extLst>
      <p:ext uri="{BB962C8B-B14F-4D97-AF65-F5344CB8AC3E}">
        <p14:creationId xmlns:p14="http://schemas.microsoft.com/office/powerpoint/2010/main" val="1603216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This is one way to monitor datastore capacity. How can this be improved, without adding complexity? </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3 Capacity Dashboards</a:t>
            </a:r>
            <a:endParaRPr lang="en-US"/>
          </a:p>
          <a:p>
            <a:endParaRPr lang="en-US"/>
          </a:p>
          <a:p>
            <a:endParaRPr lang="en-SG"/>
          </a:p>
        </p:txBody>
      </p:sp>
      <p:sp>
        <p:nvSpPr>
          <p:cNvPr id="4" name="Slide Number Placeholder 3"/>
          <p:cNvSpPr>
            <a:spLocks noGrp="1"/>
          </p:cNvSpPr>
          <p:nvPr>
            <p:ph type="sldNum" sz="quarter" idx="5"/>
          </p:nvPr>
        </p:nvSpPr>
        <p:spPr/>
        <p:txBody>
          <a:bodyPr/>
          <a:lstStyle/>
          <a:p>
            <a:fld id="{BACD5312-251D-41A6-B813-F8876351897D}" type="slidenum">
              <a:rPr lang="en-SG" smtClean="0"/>
              <a:t>51</a:t>
            </a:fld>
            <a:endParaRPr lang="en-SG"/>
          </a:p>
        </p:txBody>
      </p:sp>
    </p:spTree>
    <p:extLst>
      <p:ext uri="{BB962C8B-B14F-4D97-AF65-F5344CB8AC3E}">
        <p14:creationId xmlns:p14="http://schemas.microsoft.com/office/powerpoint/2010/main" val="31483509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This is one way to monitor vSAN capacity. How can this be improved, without adding complexity? </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3 Capacity Dashboards</a:t>
            </a:r>
            <a:endParaRPr lang="en-US"/>
          </a:p>
          <a:p>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52</a:t>
            </a:fld>
            <a:endParaRPr lang="en-US"/>
          </a:p>
        </p:txBody>
      </p:sp>
    </p:spTree>
    <p:extLst>
      <p:ext uri="{BB962C8B-B14F-4D97-AF65-F5344CB8AC3E}">
        <p14:creationId xmlns:p14="http://schemas.microsoft.com/office/powerpoint/2010/main" val="41365043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many areas of opportunities</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Contention vs Utilization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53</a:t>
            </a:fld>
            <a:endParaRPr lang="en-US"/>
          </a:p>
        </p:txBody>
      </p:sp>
    </p:spTree>
    <p:extLst>
      <p:ext uri="{BB962C8B-B14F-4D97-AF65-F5344CB8AC3E}">
        <p14:creationId xmlns:p14="http://schemas.microsoft.com/office/powerpoint/2010/main" val="7158827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This is one way to monitor VM Rightsizing. How can this be improved, without adding complexity? </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3 Capacity Dashboards</a:t>
            </a:r>
            <a:endParaRPr lang="en-US"/>
          </a:p>
          <a:p>
            <a:endParaRPr lang="en-US"/>
          </a:p>
          <a:p>
            <a:endParaRPr lang="en-SG"/>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54</a:t>
            </a:fld>
            <a:endParaRPr lang="en-US"/>
          </a:p>
        </p:txBody>
      </p:sp>
    </p:spTree>
    <p:extLst>
      <p:ext uri="{BB962C8B-B14F-4D97-AF65-F5344CB8AC3E}">
        <p14:creationId xmlns:p14="http://schemas.microsoft.com/office/powerpoint/2010/main" val="10971628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you need to collaborate with storage team, to minimize ping pong. What information do they need? What do you need from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a:t>
            </a:r>
            <a:r>
              <a:rPr lang="en-US" b="0" baseline="0"/>
              <a:t>the “Storage Team”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27F8C0-91DD-4FA8-ABC5-A44222004A63}"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10573171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an example of dashboard. Design it with your storage team.</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2 Performance Dashboards: see the “Heavy Hitter” dashboard.</a:t>
            </a:r>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56</a:t>
            </a:fld>
            <a:endParaRPr lang="en-US"/>
          </a:p>
        </p:txBody>
      </p:sp>
    </p:spTree>
    <p:extLst>
      <p:ext uri="{BB962C8B-B14F-4D97-AF65-F5344CB8AC3E}">
        <p14:creationId xmlns:p14="http://schemas.microsoft.com/office/powerpoint/2010/main" val="24850734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This is one way to monitor datastore performance. How can this be improved, without adding complexity? </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2 Performance Dashboards</a:t>
            </a:r>
            <a:endParaRPr lang="en-US"/>
          </a:p>
          <a:p>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57</a:t>
            </a:fld>
            <a:endParaRPr lang="en-US"/>
          </a:p>
        </p:txBody>
      </p:sp>
    </p:spTree>
    <p:extLst>
      <p:ext uri="{BB962C8B-B14F-4D97-AF65-F5344CB8AC3E}">
        <p14:creationId xmlns:p14="http://schemas.microsoft.com/office/powerpoint/2010/main" val="24486227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you need to collaborate with network team, to minimize ping pong. What information do they need? What do you need from them? </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a:t>
            </a:r>
            <a:r>
              <a:rPr lang="en-US" b="0" baseline="0"/>
              <a:t>the “Network Team”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endParaRPr lang="en-US"/>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27F8C0-91DD-4FA8-ABC5-A44222004A63}"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23310267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This is one way to monitor network. How can this be improved, without adding complexity? </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the :Network Team” section</a:t>
            </a:r>
            <a:endParaRPr lang="en-US"/>
          </a:p>
          <a:p>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59</a:t>
            </a:fld>
            <a:endParaRPr lang="en-US"/>
          </a:p>
        </p:txBody>
      </p:sp>
    </p:spTree>
    <p:extLst>
      <p:ext uri="{BB962C8B-B14F-4D97-AF65-F5344CB8AC3E}">
        <p14:creationId xmlns:p14="http://schemas.microsoft.com/office/powerpoint/2010/main" val="824013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 the reason why their demand doesn’t connect well is because they are looking at different things. So you need to unify them. Design the same model for both entities. Same operational models, else you are caught in between. </a:t>
            </a:r>
          </a:p>
          <a:p>
            <a:endParaRPr lang="en-US"/>
          </a:p>
          <a:p>
            <a:endParaRPr lang="en-US"/>
          </a:p>
          <a:p>
            <a:r>
              <a:rPr lang="en-US"/>
              <a:t>Reference in the book: </a:t>
            </a:r>
          </a:p>
          <a:p>
            <a:pPr marL="171450" indent="-171450">
              <a:buFont typeface="Arial" panose="020B0604020202020204" pitchFamily="34" charset="0"/>
              <a:buChar char="•"/>
            </a:pPr>
            <a:r>
              <a:rPr lang="en-US"/>
              <a:t>Begin with The End in Mind, located in Chapter 1 in Part 1</a:t>
            </a:r>
          </a:p>
          <a:p>
            <a:pPr marL="171450" indent="-171450">
              <a:buFont typeface="Arial" panose="020B0604020202020204" pitchFamily="34" charset="0"/>
              <a:buChar char="•"/>
            </a:pPr>
            <a:r>
              <a:rPr lang="en-US"/>
              <a:t>The Restaurant Analogy, located in Chapter 1 in Part 1</a:t>
            </a:r>
          </a:p>
          <a:p>
            <a:pPr marL="171450" indent="-171450">
              <a:buFont typeface="Arial" panose="020B0604020202020204" pitchFamily="34" charset="0"/>
              <a:buChar char="•"/>
            </a:pPr>
            <a:r>
              <a:rPr lang="en-US"/>
              <a:t>Service Level Agreement, located in Chapter 1 in Part 1</a:t>
            </a:r>
          </a:p>
          <a:p>
            <a:endParaRPr lang="en-US" dirty="0"/>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6</a:t>
            </a:fld>
            <a:endParaRPr lang="en-US"/>
          </a:p>
        </p:txBody>
      </p:sp>
    </p:spTree>
    <p:extLst>
      <p:ext uri="{BB962C8B-B14F-4D97-AF65-F5344CB8AC3E}">
        <p14:creationId xmlns:p14="http://schemas.microsoft.com/office/powerpoint/2010/main" val="1570799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an example of dashboard. Design it with your network team.</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2 Performance Dashboards: see the “Heavy Hitter” dashboard.</a:t>
            </a:r>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60</a:t>
            </a:fld>
            <a:endParaRPr lang="en-US"/>
          </a:p>
        </p:txBody>
      </p:sp>
    </p:spTree>
    <p:extLst>
      <p:ext uri="{BB962C8B-B14F-4D97-AF65-F5344CB8AC3E}">
        <p14:creationId xmlns:p14="http://schemas.microsoft.com/office/powerpoint/2010/main" val="1431102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they have their own requirements. You also need to manage them (how to leverage their strength) </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7 Executive Dashboard</a:t>
            </a:r>
            <a:endParaRPr lang="en-US" b="0" baseline="0"/>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SG"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31925857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What information do they need? What do you need from them? </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7 Executive Dashboard</a:t>
            </a:r>
            <a:endParaRPr lang="en-US" b="0" baseline="0"/>
          </a:p>
          <a:p>
            <a:endParaRPr lang="en-US"/>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27F8C0-91DD-4FA8-ABC5-A44222004A63}"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15881218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you need to collaborate with Call Center team, so they can value add and filter. What information do they need? What do you need from them? What’s the Exit Criteria and Entry Criteria?</a:t>
            </a:r>
          </a:p>
          <a:p>
            <a:endParaRPr lang="en-SG"/>
          </a:p>
          <a:p>
            <a:r>
              <a:rPr lang="en-US" baseline="0"/>
              <a:t>Reference in the book:</a:t>
            </a:r>
          </a:p>
          <a:p>
            <a:r>
              <a:rPr lang="en-SG" sz="1800" b="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Part 3 Chapter 6</a:t>
            </a:r>
            <a:r>
              <a:rPr lang="en-US" sz="1800" b="0" baseline="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 NOC Dashboard</a:t>
            </a:r>
            <a:endParaRPr lang="en-US" b="0" baseline="0"/>
          </a:p>
          <a:p>
            <a:endParaRPr lang="en-US"/>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63</a:t>
            </a:fld>
            <a:endParaRPr lang="en-US"/>
          </a:p>
        </p:txBody>
      </p:sp>
    </p:spTree>
    <p:extLst>
      <p:ext uri="{BB962C8B-B14F-4D97-AF65-F5344CB8AC3E}">
        <p14:creationId xmlns:p14="http://schemas.microsoft.com/office/powerpoint/2010/main" val="7178262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An example of design. Improve as you deem appropriate for your operations</a:t>
            </a:r>
          </a:p>
          <a:p>
            <a:endParaRPr lang="en-SG"/>
          </a:p>
          <a:p>
            <a:r>
              <a:rPr lang="en-US" baseline="0"/>
              <a:t>Reference in the book:</a:t>
            </a:r>
          </a:p>
          <a:p>
            <a:r>
              <a:rPr lang="en-SG" sz="1200" b="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Part 3 Chapter 6</a:t>
            </a:r>
            <a:r>
              <a:rPr lang="en-US" sz="1200" b="0" baseline="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 NOC Dashboard</a:t>
            </a:r>
            <a:endParaRPr lang="en-US" b="0" baseline="0"/>
          </a:p>
          <a:p>
            <a:endParaRPr lang="en-SG" dirty="0"/>
          </a:p>
        </p:txBody>
      </p:sp>
      <p:sp>
        <p:nvSpPr>
          <p:cNvPr id="4" name="Slide Number Placeholder 3"/>
          <p:cNvSpPr>
            <a:spLocks noGrp="1"/>
          </p:cNvSpPr>
          <p:nvPr>
            <p:ph type="sldNum" sz="quarter" idx="5"/>
          </p:nvPr>
        </p:nvSpPr>
        <p:spPr/>
        <p:txBody>
          <a:bodyPr/>
          <a:lstStyle/>
          <a:p>
            <a:fld id="{9F4FBC3A-A12C-40F9-BB8D-BC30C7901396}" type="slidenum">
              <a:rPr lang="en-US" smtClean="0"/>
              <a:t>64</a:t>
            </a:fld>
            <a:endParaRPr lang="en-US"/>
          </a:p>
        </p:txBody>
      </p:sp>
    </p:spTree>
    <p:extLst>
      <p:ext uri="{BB962C8B-B14F-4D97-AF65-F5344CB8AC3E}">
        <p14:creationId xmlns:p14="http://schemas.microsoft.com/office/powerpoint/2010/main" val="1548867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separate utilization from contention, so the team knows what to focus.</a:t>
            </a:r>
          </a:p>
          <a:p>
            <a:endParaRPr lang="en-SG"/>
          </a:p>
          <a:p>
            <a:r>
              <a:rPr lang="en-US" baseline="0"/>
              <a:t>Reference in the book:</a:t>
            </a:r>
          </a:p>
          <a:p>
            <a:r>
              <a:rPr lang="en-SG" sz="1200" b="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Part 3 Chapter 6</a:t>
            </a:r>
            <a:r>
              <a:rPr lang="en-US" sz="1200" b="0" baseline="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 NOC Dashboard</a:t>
            </a:r>
            <a:endParaRPr lang="en-US" b="0" baseline="0"/>
          </a:p>
          <a:p>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65</a:t>
            </a:fld>
            <a:endParaRPr lang="en-US"/>
          </a:p>
        </p:txBody>
      </p:sp>
    </p:spTree>
    <p:extLst>
      <p:ext uri="{BB962C8B-B14F-4D97-AF65-F5344CB8AC3E}">
        <p14:creationId xmlns:p14="http://schemas.microsoft.com/office/powerpoint/2010/main" val="19066374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While 99% of logs are not required, you need have logs analysed properly.</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Contention vs Utilization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SG"/>
          </a:p>
        </p:txBody>
      </p:sp>
      <p:sp>
        <p:nvSpPr>
          <p:cNvPr id="4" name="Slide Number Placeholder 3"/>
          <p:cNvSpPr>
            <a:spLocks noGrp="1"/>
          </p:cNvSpPr>
          <p:nvPr>
            <p:ph type="sldNum" sz="quarter" idx="10"/>
          </p:nvPr>
        </p:nvSpPr>
        <p:spPr/>
        <p:txBody>
          <a:bodyPr/>
          <a:lstStyle/>
          <a:p>
            <a:fld id="{4CAE38A8-8DBB-436D-AB26-0E6EA19F30C8}" type="slidenum">
              <a:rPr lang="en-US" smtClean="0"/>
              <a:t>66</a:t>
            </a:fld>
            <a:endParaRPr lang="en-US"/>
          </a:p>
        </p:txBody>
      </p:sp>
    </p:spTree>
    <p:extLst>
      <p:ext uri="{BB962C8B-B14F-4D97-AF65-F5344CB8AC3E}">
        <p14:creationId xmlns:p14="http://schemas.microsoft.com/office/powerpoint/2010/main" val="27534210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vendor support tells you that a particular line of logs is the one causing the problem, what can you do? </a:t>
            </a:r>
          </a:p>
          <a:p>
            <a:r>
              <a:rPr lang="en-US" dirty="0"/>
              <a:t>Not much, really. The reality is log is not documented.</a:t>
            </a:r>
          </a:p>
          <a:p>
            <a:r>
              <a:rPr lang="en-US" dirty="0"/>
              <a:t>The only thing you can do is google it, and hopefully someone has encountered it before. </a:t>
            </a:r>
          </a:p>
          <a:p>
            <a:endParaRPr lang="en-US" dirty="0"/>
          </a:p>
          <a:p>
            <a:r>
              <a:rPr lang="en-US" dirty="0"/>
              <a:t>You cannot validate the logs, as there is no documentation. </a:t>
            </a:r>
          </a:p>
          <a:p>
            <a:r>
              <a:rPr lang="en-US" dirty="0"/>
              <a:t>But if you have proper logs, you can validate the finding. We can check each of the above error messages on VMs that </a:t>
            </a:r>
            <a:r>
              <a:rPr lang="en-US"/>
              <a:t>are healthy</a:t>
            </a:r>
            <a:r>
              <a:rPr lang="en-US" dirty="0"/>
              <a:t>. If they show the same log messages, that means the above log is not what we </a:t>
            </a:r>
            <a:r>
              <a:rPr lang="en-US"/>
              <a:t>want.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Contention vs Utilization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67</a:t>
            </a:fld>
            <a:endParaRPr lang="en-US"/>
          </a:p>
        </p:txBody>
      </p:sp>
    </p:spTree>
    <p:extLst>
      <p:ext uri="{BB962C8B-B14F-4D97-AF65-F5344CB8AC3E}">
        <p14:creationId xmlns:p14="http://schemas.microsoft.com/office/powerpoint/2010/main" val="18487665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 and that exactly what I did. I had a problem with 42 VM. I had 600 VMs in production, so majority was not affected. </a:t>
            </a:r>
          </a:p>
          <a:p>
            <a:pPr algn="l"/>
            <a:r>
              <a:rPr lang="en-US" dirty="0"/>
              <a:t>Let’s see if they also see the same symptom. </a:t>
            </a:r>
          </a:p>
          <a:p>
            <a:pPr algn="l"/>
            <a:endParaRPr lang="en-US" dirty="0"/>
          </a:p>
          <a:p>
            <a:pPr algn="l"/>
            <a:r>
              <a:rPr lang="en-US" dirty="0"/>
              <a:t>I search the same string for all VMs. </a:t>
            </a:r>
          </a:p>
          <a:p>
            <a:pPr algn="l"/>
            <a:r>
              <a:rPr lang="en-US" dirty="0"/>
              <a:t>Voila! It happens &gt;1000x</a:t>
            </a:r>
            <a:endParaRPr lang="en-SG" sz="1200" dirty="0"/>
          </a:p>
          <a:p>
            <a:pPr algn="l"/>
            <a:r>
              <a:rPr lang="en-SG" sz="1200" dirty="0"/>
              <a:t>“</a:t>
            </a:r>
            <a:r>
              <a:rPr lang="en-SG" sz="1200" dirty="0">
                <a:solidFill>
                  <a:srgbClr val="FF0000"/>
                </a:solidFill>
              </a:rPr>
              <a:t>resuming traffic on DV port</a:t>
            </a:r>
            <a:r>
              <a:rPr lang="en-SG" sz="1200" dirty="0"/>
              <a:t>” probably does not mean anything. Too many of them and there is a clear pattern following office hours.</a:t>
            </a:r>
          </a:p>
          <a:p>
            <a:pPr algn="l"/>
            <a:endParaRPr lang="en-US" sz="1200" dirty="0"/>
          </a:p>
          <a:p>
            <a:pPr algn="l"/>
            <a:r>
              <a:rPr lang="en-US" sz="1200" dirty="0"/>
              <a:t>Does it mean the network has severe dropped packets?</a:t>
            </a:r>
            <a:endParaRPr lang="en-SG" sz="1200" dirty="0"/>
          </a:p>
        </p:txBody>
      </p:sp>
      <p:sp>
        <p:nvSpPr>
          <p:cNvPr id="4" name="Slide Number Placeholder 3"/>
          <p:cNvSpPr>
            <a:spLocks noGrp="1"/>
          </p:cNvSpPr>
          <p:nvPr>
            <p:ph type="sldNum" sz="quarter" idx="10"/>
          </p:nvPr>
        </p:nvSpPr>
        <p:spPr/>
        <p:txBody>
          <a:bodyPr/>
          <a:lstStyle/>
          <a:p>
            <a:fld id="{9F4FBC3A-A12C-40F9-BB8D-BC30C7901396}" type="slidenum">
              <a:rPr lang="en-US" smtClean="0"/>
              <a:t>68</a:t>
            </a:fld>
            <a:endParaRPr lang="en-US"/>
          </a:p>
        </p:txBody>
      </p:sp>
    </p:spTree>
    <p:extLst>
      <p:ext uri="{BB962C8B-B14F-4D97-AF65-F5344CB8AC3E}">
        <p14:creationId xmlns:p14="http://schemas.microsoft.com/office/powerpoint/2010/main" val="10623057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It’s 0, 1, 2. It’s 2, 0, 1. </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Purpose-Driven Architecture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69</a:t>
            </a:fld>
            <a:endParaRPr lang="en-US"/>
          </a:p>
        </p:txBody>
      </p:sp>
    </p:spTree>
    <p:extLst>
      <p:ext uri="{BB962C8B-B14F-4D97-AF65-F5344CB8AC3E}">
        <p14:creationId xmlns:p14="http://schemas.microsoft.com/office/powerpoint/2010/main" val="4145565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Now that we have </a:t>
            </a:r>
            <a:r>
              <a:rPr lang="en-SG"/>
              <a:t>redefined IaaS performance</a:t>
            </a:r>
            <a:r>
              <a:rPr lang="en-SG" dirty="0"/>
              <a:t>, where exactly do we measure it? </a:t>
            </a:r>
          </a:p>
          <a:p>
            <a:endParaRPr lang="en-SG" dirty="0"/>
          </a:p>
          <a:p>
            <a:r>
              <a:rPr lang="en-SG" dirty="0"/>
              <a:t>First of all, do not confuse “metric types” with “pillars of operations”. Contention and Utilization are metric kinds. They are just inputs to what you actually manage. Take an example</a:t>
            </a:r>
            <a:endParaRPr lang="en-US" dirty="0"/>
          </a:p>
          <a:p>
            <a:pPr marL="171450" indent="-171450">
              <a:buFont typeface="Arial" panose="020B0604020202020204" pitchFamily="34" charset="0"/>
              <a:buChar char="•"/>
            </a:pPr>
            <a:r>
              <a:rPr lang="en-US" dirty="0"/>
              <a:t>Utilization is the metric. Capacity is the discipline. In IT operations management, there are many disciplines, such as Capacity, Performance, Configuration. </a:t>
            </a:r>
          </a:p>
          <a:p>
            <a:pPr marL="171450" indent="-171450">
              <a:buFont typeface="Arial" panose="020B0604020202020204" pitchFamily="34" charset="0"/>
              <a:buChar char="•"/>
            </a:pPr>
            <a:r>
              <a:rPr lang="en-US" dirty="0"/>
              <a:t>Each areas are measured using metrics. A metrics belong to a type, such as utilization and contention.</a:t>
            </a:r>
          </a:p>
          <a:p>
            <a:endParaRPr lang="en-SG" dirty="0"/>
          </a:p>
          <a:p>
            <a:r>
              <a:rPr lang="en-SG" dirty="0"/>
              <a:t>Next, know the difference among the layers. There are 4 layers, each focuses on different answers.</a:t>
            </a:r>
          </a:p>
          <a:p>
            <a:endParaRPr lang="en-SG" dirty="0"/>
          </a:p>
          <a:p>
            <a:pPr marL="171450" indent="-171450">
              <a:buFont typeface="Arial" panose="020B0604020202020204" pitchFamily="34" charset="0"/>
              <a:buChar char="•"/>
            </a:pPr>
            <a:r>
              <a:rPr lang="en-SG" dirty="0"/>
              <a:t>The 1</a:t>
            </a:r>
            <a:r>
              <a:rPr lang="en-SG" baseline="30000" dirty="0"/>
              <a:t>st</a:t>
            </a:r>
            <a:r>
              <a:rPr lang="en-SG" dirty="0"/>
              <a:t> level is the Guest OS contention. This is beyond the control of the IaaS. It’s completely up to Guest OS to manage their given resources. </a:t>
            </a:r>
            <a:r>
              <a:rPr lang="en-SG" dirty="0" err="1"/>
              <a:t>vR</a:t>
            </a:r>
            <a:r>
              <a:rPr lang="en-SG" dirty="0"/>
              <a:t> Ops provides unique ability to peer deep into it.</a:t>
            </a:r>
          </a:p>
          <a:p>
            <a:pPr marL="171450" indent="-171450">
              <a:buFont typeface="Arial" panose="020B0604020202020204" pitchFamily="34" charset="0"/>
              <a:buChar char="•"/>
            </a:pPr>
            <a:r>
              <a:rPr lang="en-SG" dirty="0"/>
              <a:t>The 2</a:t>
            </a:r>
            <a:r>
              <a:rPr lang="en-SG" baseline="30000" dirty="0"/>
              <a:t>nd</a:t>
            </a:r>
            <a:r>
              <a:rPr lang="en-SG" dirty="0"/>
              <a:t> level is useful for tracking the VM capacity. Say a VM is given 8 vCPU. If you want to know if it’s using it, this is the area where you measure it. Whether you measure it In-Guest or VM level, it depends on the specific use case because each layer lacks visibility into the other.</a:t>
            </a:r>
          </a:p>
          <a:p>
            <a:pPr marL="171450" indent="-171450">
              <a:buFont typeface="Arial" panose="020B0604020202020204" pitchFamily="34" charset="0"/>
              <a:buChar char="•"/>
            </a:pPr>
            <a:r>
              <a:rPr lang="en-SG" dirty="0"/>
              <a:t>The 3</a:t>
            </a:r>
            <a:r>
              <a:rPr lang="en-SG" baseline="30000" dirty="0"/>
              <a:t>rd</a:t>
            </a:r>
            <a:r>
              <a:rPr lang="en-SG" dirty="0"/>
              <a:t> level is where the VM meets the Infra. This is where you track if Infra is serving the VM. The good thing is vSphere actually tracks if it’s unable to serve a VM. It tracks, for each and every VM, if the VM does not get what it asks.</a:t>
            </a:r>
          </a:p>
          <a:p>
            <a:pPr marL="171450" indent="-171450">
              <a:buFont typeface="Arial" panose="020B0604020202020204" pitchFamily="34" charset="0"/>
              <a:buChar char="•"/>
            </a:pPr>
            <a:r>
              <a:rPr lang="en-SG" dirty="0"/>
              <a:t>The 4</a:t>
            </a:r>
            <a:r>
              <a:rPr lang="en-SG" baseline="30000" dirty="0"/>
              <a:t>th</a:t>
            </a:r>
            <a:r>
              <a:rPr lang="en-SG" dirty="0"/>
              <a:t> level is the underlying IaaS. This level is irrelevant to the VM Owner. This is normally the domain of Capacity Planner</a:t>
            </a:r>
          </a:p>
          <a:p>
            <a:pPr marL="171450" indent="-171450">
              <a:buFont typeface="Arial" panose="020B0604020202020204" pitchFamily="34" charset="0"/>
              <a:buChar char="•"/>
            </a:pPr>
            <a:endParaRPr lang="en-SG" dirty="0"/>
          </a:p>
          <a:p>
            <a:pPr marL="0" indent="0">
              <a:buFont typeface="Arial" panose="020B0604020202020204" pitchFamily="34" charset="0"/>
              <a:buNone/>
            </a:pPr>
            <a:endParaRPr lang="en-SG" dirty="0"/>
          </a:p>
          <a:p>
            <a:r>
              <a:rPr lang="en-US" b="1"/>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1 Chapter 2 Performance Management: </a:t>
            </a:r>
            <a:r>
              <a:rPr lang="en-SG" sz="1800" b="0">
                <a:solidFill>
                  <a:srgbClr val="833C0B"/>
                </a:solidFill>
                <a:effectLst/>
                <a:latin typeface="Calibri" panose="020F0502020204030204" pitchFamily="34" charset="0"/>
                <a:ea typeface="Calibri" panose="020F0502020204030204" pitchFamily="34" charset="0"/>
              </a:rPr>
              <a:t>Contention vs Utilization</a:t>
            </a:r>
          </a:p>
          <a:p>
            <a:endParaRPr lang="en-US"/>
          </a:p>
          <a:p>
            <a:endParaRPr lang="en-SG" dirty="0"/>
          </a:p>
          <a:p>
            <a:endParaRPr lang="en-SG" dirty="0"/>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7</a:t>
            </a:fld>
            <a:endParaRPr lang="en-US"/>
          </a:p>
        </p:txBody>
      </p:sp>
    </p:spTree>
    <p:extLst>
      <p:ext uri="{BB962C8B-B14F-4D97-AF65-F5344CB8AC3E}">
        <p14:creationId xmlns:p14="http://schemas.microsoft.com/office/powerpoint/2010/main" val="3905550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begin with the end in mind</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Purpose-Driven Architecture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70</a:t>
            </a:fld>
            <a:endParaRPr lang="en-US"/>
          </a:p>
        </p:txBody>
      </p:sp>
    </p:spTree>
    <p:extLst>
      <p:ext uri="{BB962C8B-B14F-4D97-AF65-F5344CB8AC3E}">
        <p14:creationId xmlns:p14="http://schemas.microsoft.com/office/powerpoint/2010/main" val="27631162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SLA = Service Level</a:t>
            </a:r>
            <a:r>
              <a:rPr lang="en-US" baseline="0" dirty="0"/>
              <a:t> Agreement </a:t>
            </a:r>
          </a:p>
          <a:p>
            <a:r>
              <a:rPr lang="en-US" baseline="0" dirty="0"/>
              <a:t>If you don’t have an agreement on the service level, that means you’re operating as System Builder. You may have Chargeback, you may believe you are a Service Provider, your customers say you are Service Provider. None of this matter if there is no agreement. </a:t>
            </a:r>
            <a:endParaRPr lang="en-US" dirty="0"/>
          </a:p>
          <a:p>
            <a:endParaRPr lang="en-SG" dirty="0"/>
          </a:p>
          <a:p>
            <a:r>
              <a:rPr lang="en-SG" dirty="0"/>
              <a:t>Monitoring Utilization is good for Capacity Planning</a:t>
            </a:r>
          </a:p>
          <a:p>
            <a:r>
              <a:rPr lang="en-SG" dirty="0"/>
              <a:t>Monitoring Contention is IMPERATIVE for tracking the actual performance.</a:t>
            </a:r>
          </a:p>
        </p:txBody>
      </p:sp>
      <p:sp>
        <p:nvSpPr>
          <p:cNvPr id="4" name="Slide Number Placeholder 3"/>
          <p:cNvSpPr>
            <a:spLocks noGrp="1"/>
          </p:cNvSpPr>
          <p:nvPr>
            <p:ph type="sldNum" sz="quarter" idx="10"/>
          </p:nvPr>
        </p:nvSpPr>
        <p:spPr/>
        <p:txBody>
          <a:bodyPr/>
          <a:lstStyle/>
          <a:p>
            <a:fld id="{9F4FBC3A-A12C-40F9-BB8D-BC30C7901396}" type="slidenum">
              <a:rPr lang="en-US" smtClean="0"/>
              <a:t>71</a:t>
            </a:fld>
            <a:endParaRPr lang="en-US"/>
          </a:p>
        </p:txBody>
      </p:sp>
    </p:spTree>
    <p:extLst>
      <p:ext uri="{BB962C8B-B14F-4D97-AF65-F5344CB8AC3E}">
        <p14:creationId xmlns:p14="http://schemas.microsoft.com/office/powerpoint/2010/main" val="922571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Now that you’ve seen the 2 x 2 in previous slide, let’s break it down further. </a:t>
            </a:r>
          </a:p>
          <a:p>
            <a:endParaRPr lang="en-US"/>
          </a:p>
          <a:p>
            <a:r>
              <a:rPr lang="en-US" b="1"/>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1 Chapter 2 Performance Management: </a:t>
            </a:r>
            <a:r>
              <a:rPr lang="en-SG" sz="1800" b="0">
                <a:solidFill>
                  <a:srgbClr val="833C0B"/>
                </a:solidFill>
                <a:effectLst/>
                <a:latin typeface="Calibri" panose="020F0502020204030204" pitchFamily="34" charset="0"/>
                <a:ea typeface="Calibri" panose="020F0502020204030204" pitchFamily="34" charset="0"/>
              </a:rPr>
              <a:t>Contention vs Utilization</a:t>
            </a:r>
          </a:p>
          <a:p>
            <a:endParaRPr lang="en-US" dirty="0"/>
          </a:p>
        </p:txBody>
      </p:sp>
      <p:sp>
        <p:nvSpPr>
          <p:cNvPr id="4" name="Slide Number Placeholder 3"/>
          <p:cNvSpPr>
            <a:spLocks noGrp="1"/>
          </p:cNvSpPr>
          <p:nvPr>
            <p:ph type="sldNum" sz="quarter" idx="10"/>
          </p:nvPr>
        </p:nvSpPr>
        <p:spPr/>
        <p:txBody>
          <a:bodyPr/>
          <a:lstStyle/>
          <a:p>
            <a:fld id="{97596572-5C8B-4893-8B78-93E2C9A3F62C}" type="slidenum">
              <a:rPr lang="en-US" smtClean="0"/>
              <a:t>8</a:t>
            </a:fld>
            <a:endParaRPr lang="en-US"/>
          </a:p>
        </p:txBody>
      </p:sp>
    </p:spTree>
    <p:extLst>
      <p:ext uri="{BB962C8B-B14F-4D97-AF65-F5344CB8AC3E}">
        <p14:creationId xmlns:p14="http://schemas.microsoft.com/office/powerpoint/2010/main" val="3468968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common story. This</a:t>
            </a:r>
            <a:r>
              <a:rPr lang="en-US" baseline="0" dirty="0"/>
              <a:t> presentation was born many years ago from stories like this. I joined VMware back in 2008 as SE. I got call by customer to troubleshoot where the </a:t>
            </a:r>
            <a:r>
              <a:rPr lang="en-US" baseline="0"/>
              <a:t>problem was</a:t>
            </a:r>
            <a:r>
              <a:rPr lang="en-US" baseline="0" dirty="0"/>
              <a:t>.</a:t>
            </a:r>
          </a:p>
          <a:p>
            <a:endParaRPr lang="en-US" baseline="0" dirty="0"/>
          </a:p>
          <a:p>
            <a:r>
              <a:rPr lang="en-US" baseline="0" dirty="0"/>
              <a:t>While the answers are humorous, you know there is an element of truth in it. It is not easy to handle this. You can easily burn hours troubleshooting.</a:t>
            </a:r>
          </a:p>
          <a:p>
            <a:endParaRPr lang="en-US" baseline="0" dirty="0"/>
          </a:p>
          <a:p>
            <a:r>
              <a:rPr lang="en-US" baseline="0" dirty="0"/>
              <a:t>It does not have to be this way.</a:t>
            </a:r>
            <a:endParaRPr lang="en-US" dirty="0"/>
          </a:p>
          <a:p>
            <a:endParaRPr lang="en-US" dirty="0"/>
          </a:p>
          <a:p>
            <a:r>
              <a:rPr lang="en-US" dirty="0"/>
              <a:t>This is </a:t>
            </a:r>
            <a:r>
              <a:rPr lang="en-US" b="1" dirty="0"/>
              <a:t>The Acid Test </a:t>
            </a:r>
            <a:r>
              <a:rPr lang="en-US" dirty="0"/>
              <a:t>of your IaaS business. If your help desk is unable to figure out if the problem is due to infra or apps, then you do not actually have an IaaS. You’re still operating as a System Builder, not a Service Provider. You may do a chargeback, but if you cannot define where your Service ends, you are a system builder.</a:t>
            </a:r>
          </a:p>
          <a:p>
            <a:endParaRPr lang="en-US" dirty="0"/>
          </a:p>
          <a:p>
            <a:r>
              <a:rPr lang="en-US" dirty="0"/>
              <a:t>The reason you are not able to close the case in 1 minute is because you have not set defined your IaaS. You need to quantify what fast is.</a:t>
            </a:r>
          </a:p>
          <a:p>
            <a:endParaRPr lang="en-US"/>
          </a:p>
          <a:p>
            <a:r>
              <a:rPr lang="en-US" b="1"/>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1 Chapter 2 Performance Management: read the “</a:t>
            </a:r>
            <a:r>
              <a:rPr lang="en-SG" sz="1800" b="0">
                <a:solidFill>
                  <a:srgbClr val="833C0B"/>
                </a:solidFill>
                <a:effectLst/>
                <a:latin typeface="Calibri" panose="020F0502020204030204" pitchFamily="34" charset="0"/>
                <a:ea typeface="Calibri" panose="020F0502020204030204" pitchFamily="34" charset="0"/>
              </a:rPr>
              <a:t>A day in the life of a Cloud Admin” section</a:t>
            </a:r>
          </a:p>
          <a:p>
            <a:endParaRPr lang="en-US" baseline="0"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327F8C0-91DD-4FA8-ABC5-A44222004A63}" type="slidenum">
              <a:rPr lang="en-US" smtClean="0"/>
              <a:t>9</a:t>
            </a:fld>
            <a:endParaRPr lang="en-US"/>
          </a:p>
        </p:txBody>
      </p:sp>
    </p:spTree>
    <p:extLst>
      <p:ext uri="{BB962C8B-B14F-4D97-AF65-F5344CB8AC3E}">
        <p14:creationId xmlns:p14="http://schemas.microsoft.com/office/powerpoint/2010/main" val="272038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00.png"/><Relationship Id="rId1" Type="http://schemas.openxmlformats.org/officeDocument/2006/relationships/slideMaster" Target="../slideMasters/slideMaster10.xml"/><Relationship Id="rId4"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00.png"/><Relationship Id="rId1" Type="http://schemas.openxmlformats.org/officeDocument/2006/relationships/slideMaster" Target="../slideMasters/slideMaster10.xml"/><Relationship Id="rId4" Type="http://schemas.openxmlformats.org/officeDocument/2006/relationships/image" Target="../media/image8.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00.png"/><Relationship Id="rId1" Type="http://schemas.openxmlformats.org/officeDocument/2006/relationships/slideMaster" Target="../slideMasters/slideMaster10.xml"/><Relationship Id="rId4" Type="http://schemas.openxmlformats.org/officeDocument/2006/relationships/image" Target="../media/image8.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00.png"/><Relationship Id="rId1" Type="http://schemas.openxmlformats.org/officeDocument/2006/relationships/slideMaster" Target="../slideMasters/slideMaster10.xml"/><Relationship Id="rId4"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00.png"/><Relationship Id="rId1" Type="http://schemas.openxmlformats.org/officeDocument/2006/relationships/slideMaster" Target="../slideMasters/slideMaster10.xml"/><Relationship Id="rId4"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00.png"/><Relationship Id="rId1" Type="http://schemas.openxmlformats.org/officeDocument/2006/relationships/slideMaster" Target="../slideMasters/slideMaster10.xml"/><Relationship Id="rId4" Type="http://schemas.openxmlformats.org/officeDocument/2006/relationships/image" Target="../media/image8.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a:off x="1" y="0"/>
            <a:ext cx="8058913" cy="6858000"/>
          </a:xfrm>
          <a:prstGeom prst="rect">
            <a:avLst/>
          </a:prstGeom>
        </p:spPr>
      </p:pic>
      <p:sp>
        <p:nvSpPr>
          <p:cNvPr id="2" name="Title 1"/>
          <p:cNvSpPr>
            <a:spLocks noGrp="1"/>
          </p:cNvSpPr>
          <p:nvPr>
            <p:ph type="title" hasCustomPrompt="1"/>
          </p:nvPr>
        </p:nvSpPr>
        <p:spPr>
          <a:xfrm>
            <a:off x="5184364" y="1679667"/>
            <a:ext cx="6400800" cy="1234440"/>
          </a:xfrm>
        </p:spPr>
        <p:txBody>
          <a:bodyPr wrap="square" anchor="b"/>
          <a:lstStyle>
            <a:lvl1pPr algn="r">
              <a:defRPr sz="3999" b="0" cap="none" baseline="0"/>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08813" y="2956717"/>
            <a:ext cx="4570379" cy="700882"/>
          </a:xfrm>
        </p:spPr>
        <p:txBody>
          <a:bodyPr/>
          <a:lstStyle>
            <a:lvl1pPr marL="0" indent="0" algn="r">
              <a:buNone/>
              <a:defRPr sz="2399">
                <a:solidFill>
                  <a:schemeClr val="accent4"/>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a:t>
            </a:r>
            <a:r>
              <a:rPr lang="en-US"/>
              <a:t>edit master </a:t>
            </a:r>
            <a:r>
              <a:rPr lang="en-US" dirty="0"/>
              <a:t>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3213" y="4231640"/>
            <a:ext cx="3657600" cy="355601"/>
          </a:xfrm>
        </p:spPr>
        <p:txBody>
          <a:bodyPr anchor="b"/>
          <a:lstStyle>
            <a:lvl1pPr algn="r">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3213" y="4866640"/>
            <a:ext cx="3657600" cy="355601"/>
          </a:xfrm>
        </p:spPr>
        <p:txBody>
          <a:bodyPr/>
          <a:lstStyle>
            <a:lvl1pPr algn="r">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3213" y="5655334"/>
            <a:ext cx="3657600" cy="112587"/>
          </a:xfrm>
        </p:spPr>
        <p:txBody>
          <a:bodyPr/>
          <a:lstStyle>
            <a:lvl1pPr algn="r">
              <a:buNone/>
              <a:defRPr sz="1050">
                <a:solidFill>
                  <a:schemeClr val="tx1"/>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3" y="6392865"/>
            <a:ext cx="1424385" cy="224518"/>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220913" y="6453433"/>
            <a:ext cx="1728888" cy="186690"/>
          </a:xfrm>
          <a:prstGeom prst="rect">
            <a:avLst/>
          </a:prstGeom>
          <a:noFill/>
        </p:spPr>
        <p:txBody>
          <a:bodyPr wrap="none" lIns="0" tIns="0" rIns="0" bIns="0" rtlCol="0" anchor="ctr">
            <a:noAutofit/>
          </a:bodyPr>
          <a:lstStyle/>
          <a:p>
            <a:pPr>
              <a:lnSpc>
                <a:spcPct val="90000"/>
              </a:lnSpc>
            </a:pPr>
            <a:r>
              <a:rPr lang="en-US" sz="1000" dirty="0">
                <a:solidFill>
                  <a:schemeClr val="bg1"/>
                </a:solidFill>
                <a:latin typeface="+mj-lt"/>
                <a:ea typeface="Verdana" panose="020B0604030504040204" pitchFamily="34" charset="0"/>
                <a:cs typeface="Verdana" panose="020B0604030504040204" pitchFamily="34" charset="0"/>
              </a:rPr>
              <a:t>Confidential   </a:t>
            </a:r>
            <a:r>
              <a:rPr lang="en-US" sz="1000" dirty="0">
                <a:solidFill>
                  <a:schemeClr val="bg1"/>
                </a:solidFill>
                <a:latin typeface="+mj-lt"/>
                <a:ea typeface="Verdana" panose="020B0604030504040204" pitchFamily="34" charset="0"/>
                <a:cs typeface="Arial" panose="020B0604020202020204" pitchFamily="34" charset="0"/>
              </a:rPr>
              <a:t>│</a:t>
            </a:r>
            <a:r>
              <a:rPr lang="en-US" sz="1000" dirty="0">
                <a:solidFill>
                  <a:schemeClr val="bg1"/>
                </a:solidFill>
                <a:latin typeface="+mj-lt"/>
                <a:ea typeface="Verdana" panose="020B0604030504040204" pitchFamily="34" charset="0"/>
                <a:cs typeface="Verdana" panose="020B0604030504040204" pitchFamily="34" charset="0"/>
              </a:rPr>
              <a:t>  ©2018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9281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12" name="TextBox 11">
            <a:extLst>
              <a:ext uri="{FF2B5EF4-FFF2-40B4-BE49-F238E27FC236}">
                <a16:creationId xmlns:a16="http://schemas.microsoft.com/office/drawing/2014/main" id="{73D6F62F-B8DB-4CC8-8EDA-B15D7FC75180}"/>
              </a:ext>
            </a:extLst>
          </p:cNvPr>
          <p:cNvSpPr txBox="1"/>
          <p:nvPr userDrawn="1"/>
        </p:nvSpPr>
        <p:spPr>
          <a:xfrm>
            <a:off x="2117557" y="6510280"/>
            <a:ext cx="1965493"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p:nvPr>
        </p:nvSpPr>
        <p:spPr>
          <a:xfrm>
            <a:off x="3351213" y="1600200"/>
            <a:ext cx="82296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p:nvPr>
        </p:nvSpPr>
        <p:spPr>
          <a:xfrm>
            <a:off x="1" y="1600200"/>
            <a:ext cx="2894013" cy="4572000"/>
          </a:xfrm>
          <a:gradFill>
            <a:gsLst>
              <a:gs pos="0">
                <a:schemeClr val="accent2"/>
              </a:gs>
              <a:gs pos="98000">
                <a:schemeClr val="accent2"/>
              </a:gs>
              <a:gs pos="98000">
                <a:schemeClr val="accent1"/>
              </a:gs>
              <a:gs pos="100000">
                <a:schemeClr val="accent1"/>
              </a:gs>
            </a:gsLst>
            <a:lin ang="5400000" scaled="1"/>
          </a:gradFill>
        </p:spPr>
        <p:txBody>
          <a:bodyPr lIns="91440" tIns="91440" rIns="91440" bIns="91440"/>
          <a:lstStyle>
            <a:lvl1pPr>
              <a:defRPr sz="1600">
                <a:solidFill>
                  <a:schemeClr val="bg1"/>
                </a:solidFill>
              </a:defRPr>
            </a:lvl1pPr>
            <a:lvl2pPr marL="171399" indent="-171399">
              <a:buClr>
                <a:schemeClr val="bg1"/>
              </a:buClr>
              <a:defRPr sz="1400">
                <a:solidFill>
                  <a:schemeClr val="bg1"/>
                </a:solidFill>
              </a:defRPr>
            </a:lvl2pPr>
            <a:lvl3pPr marL="342797" indent="-171399">
              <a:buClr>
                <a:schemeClr val="bg1"/>
              </a:buClr>
              <a:defRPr sz="1200">
                <a:solidFill>
                  <a:schemeClr val="bg1"/>
                </a:solidFill>
              </a:defRPr>
            </a:lvl3pPr>
            <a:lvl4pPr marL="514196" indent="-171399">
              <a:buClr>
                <a:schemeClr val="bg1"/>
              </a:buClr>
              <a:defRPr sz="1100">
                <a:solidFill>
                  <a:schemeClr val="bg1"/>
                </a:solidFill>
              </a:defRPr>
            </a:lvl4pPr>
            <a:lvl5pPr marL="742727" indent="-171399">
              <a:buClr>
                <a:schemeClr val="bg1"/>
              </a:buClr>
              <a:defRPr sz="1100">
                <a:solidFill>
                  <a:schemeClr val="bg1"/>
                </a:solidFill>
              </a:defRPr>
            </a:lvl5pPr>
            <a:lvl6pPr>
              <a:buClr>
                <a:schemeClr val="bg1"/>
              </a:buClr>
              <a:defRPr sz="1799">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799">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637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371600"/>
            <a:ext cx="5241195" cy="639762"/>
          </a:xfrm>
        </p:spPr>
        <p:txBody>
          <a:bodyPr anchor="ctr"/>
          <a:lstStyle>
            <a:lvl1pPr marL="0" indent="0">
              <a:lnSpc>
                <a:spcPct val="90000"/>
              </a:lnSpc>
              <a:spcBef>
                <a:spcPts val="0"/>
              </a:spcBef>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057400"/>
            <a:ext cx="5241195" cy="3962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8189" y="1371600"/>
            <a:ext cx="5241195" cy="639762"/>
          </a:xfrm>
        </p:spPr>
        <p:txBody>
          <a:bodyPr anchor="ctr"/>
          <a:lstStyle>
            <a:lvl1pPr marL="0" indent="0">
              <a:lnSpc>
                <a:spcPct val="90000"/>
              </a:lnSpc>
              <a:spcBef>
                <a:spcPts val="0"/>
              </a:spcBef>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8189" y="2057400"/>
            <a:ext cx="5241195" cy="3962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170318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p:nvPr>
        </p:nvSpPr>
        <p:spPr>
          <a:xfrm>
            <a:off x="608013" y="1600200"/>
            <a:ext cx="822960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13" name="TextBox 12">
            <a:extLst>
              <a:ext uri="{FF2B5EF4-FFF2-40B4-BE49-F238E27FC236}">
                <a16:creationId xmlns:a16="http://schemas.microsoft.com/office/drawing/2014/main" id="{569A07E6-128F-4EE2-9633-8E8BD2490B0E}"/>
              </a:ext>
            </a:extLst>
          </p:cNvPr>
          <p:cNvSpPr txBox="1"/>
          <p:nvPr userDrawn="1"/>
        </p:nvSpPr>
        <p:spPr>
          <a:xfrm>
            <a:off x="2117557" y="6510280"/>
            <a:ext cx="1965493"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endParaRPr lang="en-US" dirty="0"/>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p:nvPr>
        </p:nvSpPr>
        <p:spPr>
          <a:xfrm>
            <a:off x="9294813" y="1600200"/>
            <a:ext cx="2894012" cy="4572000"/>
          </a:xfrm>
          <a:gradFill>
            <a:gsLst>
              <a:gs pos="0">
                <a:schemeClr val="accent2"/>
              </a:gs>
              <a:gs pos="98000">
                <a:schemeClr val="accent2"/>
              </a:gs>
              <a:gs pos="98000">
                <a:schemeClr val="accent1"/>
              </a:gs>
              <a:gs pos="100000">
                <a:schemeClr val="accent1"/>
              </a:gs>
            </a:gsLst>
            <a:lin ang="5400000" scaled="1"/>
          </a:gradFill>
        </p:spPr>
        <p:txBody>
          <a:bodyPr lIns="91440" tIns="91440" rIns="91440" bIns="91440"/>
          <a:lstStyle>
            <a:lvl1pPr>
              <a:defRPr sz="1600">
                <a:solidFill>
                  <a:schemeClr val="bg1"/>
                </a:solidFill>
              </a:defRPr>
            </a:lvl1pPr>
            <a:lvl2pPr marL="171399" indent="-171399">
              <a:buClr>
                <a:schemeClr val="bg1"/>
              </a:buClr>
              <a:defRPr sz="1400">
                <a:solidFill>
                  <a:schemeClr val="bg1"/>
                </a:solidFill>
              </a:defRPr>
            </a:lvl2pPr>
            <a:lvl3pPr marL="342797" indent="-171399">
              <a:buClr>
                <a:schemeClr val="bg1"/>
              </a:buClr>
              <a:defRPr sz="1200">
                <a:solidFill>
                  <a:schemeClr val="bg1"/>
                </a:solidFill>
              </a:defRPr>
            </a:lvl3pPr>
            <a:lvl4pPr marL="514196" indent="-171399">
              <a:buClr>
                <a:schemeClr val="bg1"/>
              </a:buClr>
              <a:defRPr sz="1100">
                <a:solidFill>
                  <a:schemeClr val="bg1"/>
                </a:solidFill>
              </a:defRPr>
            </a:lvl4pPr>
            <a:lvl5pPr marL="685594" indent="-171399">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4213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lide with Presenter Name">
    <p:spTree>
      <p:nvGrpSpPr>
        <p:cNvPr id="1" name=""/>
        <p:cNvGrpSpPr/>
        <p:nvPr/>
      </p:nvGrpSpPr>
      <p:grpSpPr>
        <a:xfrm>
          <a:off x="0" y="0"/>
          <a:ext cx="0" cy="0"/>
          <a:chOff x="0" y="0"/>
          <a:chExt cx="0" cy="0"/>
        </a:xfrm>
      </p:grpSpPr>
      <p:sp>
        <p:nvSpPr>
          <p:cNvPr id="2" name="Title 1"/>
          <p:cNvSpPr>
            <a:spLocks noGrp="1"/>
          </p:cNvSpPr>
          <p:nvPr>
            <p:ph type="ctrTitle"/>
          </p:nvPr>
        </p:nvSpPr>
        <p:spPr>
          <a:xfrm>
            <a:off x="609441" y="426720"/>
            <a:ext cx="7161371" cy="1097280"/>
          </a:xfrm>
        </p:spPr>
        <p:txBody>
          <a:bodyPr/>
          <a:lstStyle>
            <a:lvl1pPr>
              <a:defRPr sz="36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09441" y="1600200"/>
            <a:ext cx="7161371" cy="685800"/>
          </a:xfrm>
        </p:spPr>
        <p:txBody>
          <a:bodyPr/>
          <a:lstStyle>
            <a:lvl1pPr marL="0" indent="0" algn="l">
              <a:lnSpc>
                <a:spcPct val="90000"/>
              </a:lnSpc>
              <a:spcBef>
                <a:spcPts val="0"/>
              </a:spcBef>
              <a:buNone/>
              <a:defRPr sz="2400">
                <a:solidFill>
                  <a:srgbClr val="89CBD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Text Placeholder 4"/>
          <p:cNvSpPr>
            <a:spLocks noGrp="1"/>
          </p:cNvSpPr>
          <p:nvPr>
            <p:ph type="body" sz="quarter" idx="10" hasCustomPrompt="1"/>
          </p:nvPr>
        </p:nvSpPr>
        <p:spPr>
          <a:xfrm>
            <a:off x="609441" y="5105400"/>
            <a:ext cx="3656648" cy="228600"/>
          </a:xfrm>
        </p:spPr>
        <p:txBody>
          <a:bodyPr/>
          <a:lstStyle>
            <a:lvl1pPr marL="0" indent="0">
              <a:lnSpc>
                <a:spcPct val="90000"/>
              </a:lnSpc>
              <a:spcBef>
                <a:spcPts val="0"/>
              </a:spcBef>
              <a:buNone/>
              <a:defRPr sz="1600">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a:t>Click to add presenter’s name </a:t>
            </a:r>
          </a:p>
        </p:txBody>
      </p:sp>
      <p:sp>
        <p:nvSpPr>
          <p:cNvPr id="9" name="Text Placeholder 4"/>
          <p:cNvSpPr>
            <a:spLocks noGrp="1"/>
          </p:cNvSpPr>
          <p:nvPr>
            <p:ph type="body" sz="quarter" idx="11" hasCustomPrompt="1"/>
          </p:nvPr>
        </p:nvSpPr>
        <p:spPr>
          <a:xfrm>
            <a:off x="609441" y="5395268"/>
            <a:ext cx="3656648" cy="228600"/>
          </a:xfrm>
        </p:spPr>
        <p:txBody>
          <a:bodyPr/>
          <a:lstStyle>
            <a:lvl1pPr marL="0" indent="0">
              <a:lnSpc>
                <a:spcPct val="90000"/>
              </a:lnSpc>
              <a:spcBef>
                <a:spcPts val="0"/>
              </a:spcBef>
              <a:buNone/>
              <a:defRPr sz="1600">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a:t>Click to add date</a:t>
            </a:r>
          </a:p>
        </p:txBody>
      </p:sp>
      <p:grpSp>
        <p:nvGrpSpPr>
          <p:cNvPr id="21" name="Group 20"/>
          <p:cNvGrpSpPr/>
          <p:nvPr/>
        </p:nvGrpSpPr>
        <p:grpSpPr>
          <a:xfrm>
            <a:off x="608012" y="6074829"/>
            <a:ext cx="1373087" cy="216433"/>
            <a:chOff x="-84138" y="5622925"/>
            <a:chExt cx="4330701" cy="682626"/>
          </a:xfrm>
          <a:solidFill>
            <a:srgbClr val="FFFFFF"/>
          </a:solidFill>
        </p:grpSpPr>
        <p:sp>
          <p:nvSpPr>
            <p:cNvPr id="22"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TextBox 14"/>
          <p:cNvSpPr txBox="1"/>
          <p:nvPr userDrawn="1"/>
        </p:nvSpPr>
        <p:spPr>
          <a:xfrm>
            <a:off x="456506" y="6505956"/>
            <a:ext cx="1751706" cy="199644"/>
          </a:xfrm>
          <a:prstGeom prst="rect">
            <a:avLst/>
          </a:prstGeom>
          <a:noFill/>
        </p:spPr>
        <p:txBody>
          <a:bodyPr wrap="square" lIns="0" tIns="0" rIns="0" bIns="0" rtlCol="0">
            <a:noAutofit/>
          </a:bodyPr>
          <a:lstStyle/>
          <a:p>
            <a:pPr algn="r">
              <a:lnSpc>
                <a:spcPct val="90000"/>
              </a:lnSpc>
            </a:pPr>
            <a:r>
              <a:rPr lang="en-US" sz="700" dirty="0">
                <a:solidFill>
                  <a:schemeClr val="bg1"/>
                </a:solidFill>
              </a:rPr>
              <a:t>© 2016</a:t>
            </a:r>
            <a:r>
              <a:rPr lang="en-US" sz="700" baseline="0" dirty="0">
                <a:solidFill>
                  <a:schemeClr val="bg1"/>
                </a:solidFill>
              </a:rPr>
              <a:t> VMware Inc. All rights reserved.</a:t>
            </a:r>
            <a:endParaRPr lang="en-US" sz="700" dirty="0">
              <a:solidFill>
                <a:schemeClr val="bg1"/>
              </a:solidFill>
            </a:endParaRPr>
          </a:p>
        </p:txBody>
      </p:sp>
    </p:spTree>
    <p:extLst>
      <p:ext uri="{BB962C8B-B14F-4D97-AF65-F5344CB8AC3E}">
        <p14:creationId xmlns:p14="http://schemas.microsoft.com/office/powerpoint/2010/main" val="277944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45937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userDrawn="1"/>
        </p:nvSpPr>
        <p:spPr bwMode="ltGray">
          <a:xfrm>
            <a:off x="-3442"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p:nvPr>
        </p:nvSpPr>
        <p:spPr bwMode="gray">
          <a:xfrm>
            <a:off x="616505"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p:nvPr>
        </p:nvSpPr>
        <p:spPr bwMode="gray">
          <a:xfrm>
            <a:off x="4419677"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userDrawn="1"/>
        </p:nvSpPr>
        <p:spPr>
          <a:xfrm>
            <a:off x="2117557" y="6510280"/>
            <a:ext cx="1965493"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a:t>Click to edit Master title style</a:t>
            </a:r>
            <a:endParaRPr lang="en-US" dirty="0"/>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504" y="1600200"/>
            <a:ext cx="3346704"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19676" y="1600200"/>
            <a:ext cx="3346704" cy="914400"/>
          </a:xfrm>
          <a:gradFill>
            <a:gsLst>
              <a:gs pos="92000">
                <a:schemeClr val="accent1"/>
              </a:gs>
              <a:gs pos="92000">
                <a:schemeClr val="accent3"/>
              </a:gs>
            </a:gsLst>
            <a:lin ang="2700000" scaled="0"/>
          </a:gra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6361" y="1600200"/>
            <a:ext cx="3346704"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105472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EA6D8CF-3CDE-4807-BCD2-C9F2B831AAA5}" type="slidenum">
              <a:rPr lang="en-US" smtClean="0"/>
              <a:t>‹#›</a:t>
            </a:fld>
            <a:endParaRPr lang="en-US"/>
          </a:p>
        </p:txBody>
      </p:sp>
      <p:sp>
        <p:nvSpPr>
          <p:cNvPr id="6" name="Text Placeholder 8"/>
          <p:cNvSpPr>
            <a:spLocks noGrp="1"/>
          </p:cNvSpPr>
          <p:nvPr>
            <p:ph type="body" sz="quarter" idx="13" hasCustomPrompt="1"/>
          </p:nvPr>
        </p:nvSpPr>
        <p:spPr>
          <a:xfrm>
            <a:off x="609441" y="1219200"/>
            <a:ext cx="10969943"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350403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78825" y="2063048"/>
            <a:ext cx="3201988" cy="4108100"/>
          </a:xfrm>
        </p:spPr>
        <p:txBody>
          <a:bodyPr/>
          <a:lstStyle>
            <a:lvl1pPr>
              <a:defRPr sz="1400"/>
            </a:lvl1pPr>
            <a:lvl2pPr>
              <a:defRPr sz="1200"/>
            </a:lvl2pPr>
            <a:lvl3pPr>
              <a:defRPr sz="1200"/>
            </a:lvl3pPr>
          </a:lstStyle>
          <a:p>
            <a:pPr lvl="0"/>
            <a:r>
              <a:rPr lang="en-US"/>
              <a:t>Edit Master text styles</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p:nvPr>
        </p:nvSpPr>
        <p:spPr>
          <a:xfrm>
            <a:off x="8380414" y="1699688"/>
            <a:ext cx="2006600" cy="298450"/>
          </a:xfrm>
        </p:spPr>
        <p:txBody>
          <a:bodyPr anchor="b"/>
          <a:lstStyle>
            <a:lvl1pPr>
              <a:defRPr sz="1600">
                <a:solidFill>
                  <a:schemeClr val="accent1"/>
                </a:solidFill>
              </a:defRPr>
            </a:lvl1pPr>
            <a:lvl5pPr>
              <a:defRPr/>
            </a:lvl5pPr>
          </a:lstStyle>
          <a:p>
            <a:pPr lvl="0"/>
            <a:endParaRPr lang="en-US" dirty="0"/>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7" y="6510280"/>
            <a:ext cx="1965493"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3"/>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dirty="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28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6EA6D8CF-3CDE-4807-BCD2-C9F2B831AAA5}" type="slidenum">
              <a:rPr lang="en-US" smtClean="0"/>
              <a:pPr/>
              <a:t>‹#›</a:t>
            </a:fld>
            <a:endParaRPr lang="en-US"/>
          </a:p>
        </p:txBody>
      </p:sp>
    </p:spTree>
    <p:extLst>
      <p:ext uri="{BB962C8B-B14F-4D97-AF65-F5344CB8AC3E}">
        <p14:creationId xmlns:p14="http://schemas.microsoft.com/office/powerpoint/2010/main" val="65705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gram with Content (J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0" y="97159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dirty="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032091" y="1001572"/>
            <a:ext cx="4105758"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7557" y="6510280"/>
            <a:ext cx="1965493"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a:xfrm>
            <a:off x="8059683" y="420426"/>
            <a:ext cx="3825359" cy="381000"/>
          </a:xfrm>
        </p:spPr>
        <p:txBody>
          <a:bodyPr wrap="none"/>
          <a:lstStyle>
            <a:lvl1pPr>
              <a:defRPr sz="2399"/>
            </a:lvl1pPr>
          </a:lstStyle>
          <a:p>
            <a:r>
              <a:rPr lang="en-US" dirty="0"/>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032092" y="1009501"/>
            <a:ext cx="4105529" cy="5334709"/>
          </a:xfrm>
        </p:spPr>
        <p:txBody>
          <a:bodyPr tIns="91440" rIns="91440" bIns="91440"/>
          <a:lstStyle>
            <a:lvl1pPr>
              <a:defRPr sz="1600"/>
            </a:lvl1pPr>
            <a:lvl2pPr>
              <a:defRPr sz="1400"/>
            </a:lvl2pPr>
            <a:lvl3pPr>
              <a:defRPr sz="1200"/>
            </a:lvl3pPr>
            <a:lvl4pPr>
              <a:defRPr sz="1100"/>
            </a:lvl4pPr>
            <a:lvl5pPr>
              <a:defRPr sz="1100"/>
            </a:lvl5pPr>
            <a:lvl6pPr>
              <a:defRPr sz="1799"/>
            </a:lvl6pPr>
            <a:lvl7pPr>
              <a:defRPr sz="1400"/>
            </a:lvl7pPr>
            <a:lvl8pPr>
              <a:defRPr sz="1200"/>
            </a:lvl8pPr>
            <a:lvl9pPr>
              <a:defRPr sz="1799"/>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17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800" b="1"/>
            </a:lvl1pPr>
          </a:lstStyle>
          <a:p>
            <a:r>
              <a:rPr lang="en-US"/>
              <a:t>Click to edit Master title style</a:t>
            </a:r>
          </a:p>
        </p:txBody>
      </p:sp>
      <p:sp>
        <p:nvSpPr>
          <p:cNvPr id="3" name="Content Placeholder 2"/>
          <p:cNvSpPr>
            <a:spLocks noGrp="1"/>
          </p:cNvSpPr>
          <p:nvPr>
            <p:ph idx="1"/>
          </p:nvPr>
        </p:nvSpPr>
        <p:spPr>
          <a:xfrm>
            <a:off x="609441" y="1371601"/>
            <a:ext cx="7922736" cy="464819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35325" y="1371600"/>
            <a:ext cx="2844059" cy="4648199"/>
          </a:xfrm>
        </p:spPr>
        <p:txBody>
          <a:bodyPr/>
          <a:lstStyle>
            <a:lvl1pPr marL="0" indent="0">
              <a:lnSpc>
                <a:spcPct val="90000"/>
              </a:lnSpc>
              <a:buNone/>
              <a:defRPr sz="1800">
                <a:solidFill>
                  <a:schemeClr val="tx1"/>
                </a:solidFill>
              </a:defRPr>
            </a:lvl1pPr>
            <a:lvl2pPr marL="0" indent="0">
              <a:buNone/>
              <a:defRPr sz="1800">
                <a:solidFill>
                  <a:schemeClr val="accent4"/>
                </a:solidFill>
              </a:defRPr>
            </a:lvl2pPr>
            <a:lvl3pPr marL="0" indent="0">
              <a:buNone/>
              <a:defRPr sz="1800">
                <a:solidFill>
                  <a:schemeClr val="accent4"/>
                </a:solidFill>
              </a:defRPr>
            </a:lvl3pPr>
            <a:lvl4pPr marL="0" indent="0">
              <a:buNone/>
              <a:defRPr sz="1800">
                <a:solidFill>
                  <a:schemeClr val="accent4"/>
                </a:solidFill>
              </a:defRPr>
            </a:lvl4pPr>
            <a:lvl5pPr marL="0" indent="0">
              <a:buNone/>
              <a:defRPr sz="1800">
                <a:solidFill>
                  <a:schemeClr val="accent4"/>
                </a:solidFill>
              </a:defRPr>
            </a:lvl5pPr>
            <a:lvl6pPr marL="0" indent="0">
              <a:buNone/>
              <a:defRPr sz="1800">
                <a:solidFill>
                  <a:schemeClr val="accent4"/>
                </a:solidFill>
              </a:defRPr>
            </a:lvl6pPr>
            <a:lvl7pPr marL="0" indent="0">
              <a:buNone/>
              <a:defRPr sz="1800">
                <a:solidFill>
                  <a:schemeClr val="accent4"/>
                </a:solidFill>
              </a:defRPr>
            </a:lvl7pPr>
            <a:lvl8pPr marL="0" indent="0">
              <a:buNone/>
              <a:defRPr sz="1800">
                <a:solidFill>
                  <a:schemeClr val="accent4"/>
                </a:solidFill>
              </a:defRPr>
            </a:lvl8pPr>
            <a:lvl9pPr marL="0" indent="0">
              <a:buNone/>
              <a:defRPr sz="1800">
                <a:solidFill>
                  <a:schemeClr val="accent4"/>
                </a:solidFill>
              </a:defRPr>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141064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78825" y="4347904"/>
            <a:ext cx="3201988" cy="1600200"/>
          </a:xfrm>
        </p:spPr>
        <p:txBody>
          <a:bodyPr/>
          <a:lstStyle>
            <a:lvl1pPr>
              <a:defRPr sz="1400"/>
            </a:lvl1pPr>
            <a:lvl2pPr>
              <a:defRPr sz="1200"/>
            </a:lvl2pPr>
            <a:lvl3pPr>
              <a:defRPr sz="1200"/>
            </a:lvl3pPr>
          </a:lstStyle>
          <a:p>
            <a:pPr lvl="0"/>
            <a:r>
              <a:rPr lang="en-US"/>
              <a:t>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78825" y="2063048"/>
            <a:ext cx="3201988" cy="1600200"/>
          </a:xfrm>
        </p:spPr>
        <p:txBody>
          <a:bodyPr/>
          <a:lstStyle>
            <a:lvl1pPr>
              <a:defRPr sz="1400"/>
            </a:lvl1pPr>
            <a:lvl2pPr>
              <a:defRPr sz="1200"/>
            </a:lvl2pPr>
            <a:lvl3pPr>
              <a:defRPr sz="1200"/>
            </a:lvl3pPr>
          </a:lstStyle>
          <a:p>
            <a:pPr lvl="0"/>
            <a:r>
              <a:rPr lang="en-US"/>
              <a:t>Edit Master text styles</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4" y="1699688"/>
            <a:ext cx="200660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4"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7" y="6510280"/>
            <a:ext cx="1965493"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3"/>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dirty="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25748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800" b="1"/>
            </a:lvl1pPr>
          </a:lstStyle>
          <a:p>
            <a:r>
              <a:rPr lang="en-US"/>
              <a:t>Click to edit Master title style</a:t>
            </a:r>
          </a:p>
        </p:txBody>
      </p:sp>
      <p:sp>
        <p:nvSpPr>
          <p:cNvPr id="3" name="Picture Placeholder 2"/>
          <p:cNvSpPr>
            <a:spLocks noGrp="1"/>
          </p:cNvSpPr>
          <p:nvPr>
            <p:ph type="pic" idx="1"/>
          </p:nvPr>
        </p:nvSpPr>
        <p:spPr>
          <a:xfrm>
            <a:off x="0" y="1371600"/>
            <a:ext cx="12188825" cy="3429000"/>
          </a:xfrm>
        </p:spPr>
        <p:txBody>
          <a:bodyPr tIns="365760"/>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441" y="4953000"/>
            <a:ext cx="10969943" cy="1066800"/>
          </a:xfrm>
        </p:spPr>
        <p:txBody>
          <a:bodyPr/>
          <a:lstStyle>
            <a:lvl1pPr marL="0" indent="0">
              <a:lnSpc>
                <a:spcPct val="90000"/>
              </a:lnSpc>
              <a:spcBef>
                <a:spcPts val="0"/>
              </a:spcBef>
              <a:buNone/>
              <a:defRPr sz="1800">
                <a:solidFill>
                  <a:schemeClr val="tx1"/>
                </a:solidFill>
              </a:defRPr>
            </a:lvl1pPr>
            <a:lvl2pPr marL="0" indent="0">
              <a:buNone/>
              <a:defRPr sz="1800">
                <a:solidFill>
                  <a:schemeClr val="accent4"/>
                </a:solidFill>
              </a:defRPr>
            </a:lvl2pPr>
            <a:lvl3pPr marL="0" indent="0">
              <a:buNone/>
              <a:defRPr sz="1800">
                <a:solidFill>
                  <a:schemeClr val="accent4"/>
                </a:solidFill>
              </a:defRPr>
            </a:lvl3pPr>
            <a:lvl4pPr marL="0" indent="0">
              <a:buNone/>
              <a:defRPr sz="1800">
                <a:solidFill>
                  <a:schemeClr val="accent4"/>
                </a:solidFill>
              </a:defRPr>
            </a:lvl4pPr>
            <a:lvl5pPr marL="0" indent="0">
              <a:buNone/>
              <a:defRPr sz="1800">
                <a:solidFill>
                  <a:schemeClr val="accent4"/>
                </a:solidFill>
              </a:defRPr>
            </a:lvl5pPr>
            <a:lvl6pPr marL="0" indent="0">
              <a:buNone/>
              <a:defRPr sz="1800">
                <a:solidFill>
                  <a:schemeClr val="accent4"/>
                </a:solidFill>
              </a:defRPr>
            </a:lvl6pPr>
            <a:lvl7pPr marL="0" indent="0">
              <a:buNone/>
              <a:defRPr sz="1800">
                <a:solidFill>
                  <a:schemeClr val="accent4"/>
                </a:solidFill>
              </a:defRPr>
            </a:lvl7pPr>
            <a:lvl8pPr marL="0" indent="0">
              <a:buNone/>
              <a:defRPr sz="1800">
                <a:solidFill>
                  <a:schemeClr val="accent4"/>
                </a:solidFill>
              </a:defRPr>
            </a:lvl8pPr>
            <a:lvl9pPr marL="0" indent="0">
              <a:buNone/>
              <a:defRPr sz="1800">
                <a:solidFill>
                  <a:schemeClr val="accent4"/>
                </a:solidFill>
              </a:defRPr>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115017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Outcome / Benefit (JE)">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064276" y="4347904"/>
            <a:ext cx="3625414" cy="1600200"/>
          </a:xfrm>
        </p:spPr>
        <p:txBody>
          <a:bodyPr/>
          <a:lstStyle>
            <a:lvl1pPr>
              <a:defRPr sz="1400"/>
            </a:lvl1pPr>
            <a:lvl2pPr>
              <a:defRPr sz="1200"/>
            </a:lvl2pPr>
            <a:lvl3pPr>
              <a:defRPr sz="1200"/>
            </a:lvl3pPr>
          </a:lstStyle>
          <a:p>
            <a:pPr lvl="0"/>
            <a:r>
              <a:rPr lang="en-US" dirty="0"/>
              <a:t>Edit Master text styles</a:t>
            </a:r>
          </a:p>
          <a:p>
            <a:pPr lvl="1"/>
            <a:r>
              <a:rPr lang="en-US" dirty="0"/>
              <a:t>Second level</a:t>
            </a:r>
          </a:p>
          <a:p>
            <a:pPr lvl="2"/>
            <a:r>
              <a:rPr lang="en-US" dirty="0"/>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064276" y="1410981"/>
            <a:ext cx="3625414" cy="1600200"/>
          </a:xfrm>
        </p:spPr>
        <p:txBody>
          <a:bodyPr/>
          <a:lstStyle>
            <a:lvl1pPr>
              <a:defRPr sz="1400"/>
            </a:lvl1pPr>
            <a:lvl2pPr>
              <a:defRPr sz="1200"/>
            </a:lvl2pPr>
            <a:lvl3pPr>
              <a:defRPr sz="1200"/>
            </a:lvl3pPr>
          </a:lstStyle>
          <a:p>
            <a:pPr lvl="0"/>
            <a:r>
              <a:rPr lang="en-US"/>
              <a:t>Edit Master text styles</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065864" y="1047621"/>
            <a:ext cx="227195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065865" y="3872441"/>
            <a:ext cx="4122961"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065864" y="3972469"/>
            <a:ext cx="227195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7" y="6510280"/>
            <a:ext cx="1965493"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a:xfrm>
            <a:off x="8064275" y="412751"/>
            <a:ext cx="4019567" cy="381000"/>
          </a:xfrm>
        </p:spPr>
        <p:txBody>
          <a:bodyPr wrap="none"/>
          <a:lstStyle>
            <a:lvl1pPr>
              <a:defRPr sz="2399"/>
            </a:lvl1pPr>
          </a:lstStyle>
          <a:p>
            <a:r>
              <a:rPr lang="en-US" dirty="0"/>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956603"/>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dirty="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065865" y="956601"/>
            <a:ext cx="4122961"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81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800" b="1"/>
            </a:lvl1pPr>
          </a:lstStyle>
          <a:p>
            <a:r>
              <a:rPr lang="en-US"/>
              <a:t>Click to edit Master title style</a:t>
            </a:r>
          </a:p>
        </p:txBody>
      </p:sp>
      <p:sp>
        <p:nvSpPr>
          <p:cNvPr id="3" name="Picture Placeholder 2"/>
          <p:cNvSpPr>
            <a:spLocks noGrp="1"/>
          </p:cNvSpPr>
          <p:nvPr>
            <p:ph type="pic" idx="1"/>
          </p:nvPr>
        </p:nvSpPr>
        <p:spPr>
          <a:xfrm>
            <a:off x="0" y="1371600"/>
            <a:ext cx="6004932" cy="3429000"/>
          </a:xfrm>
        </p:spPr>
        <p:txBody>
          <a:bodyPr tIns="365760"/>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15488" y="4953000"/>
            <a:ext cx="4773956" cy="1066800"/>
          </a:xfrm>
        </p:spPr>
        <p:txBody>
          <a:bodyPr/>
          <a:lstStyle>
            <a:lvl1pPr marL="0" indent="0">
              <a:lnSpc>
                <a:spcPct val="90000"/>
              </a:lnSpc>
              <a:spcBef>
                <a:spcPts val="0"/>
              </a:spcBef>
              <a:buNone/>
              <a:defRPr sz="1800">
                <a:solidFill>
                  <a:schemeClr val="tx1"/>
                </a:solidFill>
              </a:defRPr>
            </a:lvl1pPr>
            <a:lvl2pPr marL="0" indent="0">
              <a:buNone/>
              <a:defRPr sz="1800">
                <a:solidFill>
                  <a:schemeClr val="accent4"/>
                </a:solidFill>
              </a:defRPr>
            </a:lvl2pPr>
            <a:lvl3pPr marL="0" indent="0">
              <a:buNone/>
              <a:defRPr sz="1800">
                <a:solidFill>
                  <a:schemeClr val="accent4"/>
                </a:solidFill>
              </a:defRPr>
            </a:lvl3pPr>
            <a:lvl4pPr marL="0" indent="0">
              <a:buNone/>
              <a:defRPr sz="1800">
                <a:solidFill>
                  <a:schemeClr val="accent4"/>
                </a:solidFill>
              </a:defRPr>
            </a:lvl4pPr>
            <a:lvl5pPr marL="0" indent="0">
              <a:buNone/>
              <a:defRPr sz="1800">
                <a:solidFill>
                  <a:schemeClr val="accent4"/>
                </a:solidFill>
              </a:defRPr>
            </a:lvl5pPr>
            <a:lvl6pPr marL="0" indent="0">
              <a:buNone/>
              <a:defRPr sz="1800">
                <a:solidFill>
                  <a:schemeClr val="accent4"/>
                </a:solidFill>
              </a:defRPr>
            </a:lvl6pPr>
            <a:lvl7pPr marL="0" indent="0">
              <a:buNone/>
              <a:defRPr sz="1800">
                <a:solidFill>
                  <a:schemeClr val="accent4"/>
                </a:solidFill>
              </a:defRPr>
            </a:lvl7pPr>
            <a:lvl8pPr marL="0" indent="0">
              <a:buNone/>
              <a:defRPr sz="1800">
                <a:solidFill>
                  <a:schemeClr val="accent4"/>
                </a:solidFill>
              </a:defRPr>
            </a:lvl8pPr>
            <a:lvl9pPr marL="0" indent="0">
              <a:buNone/>
              <a:defRPr sz="1800">
                <a:solidFill>
                  <a:schemeClr val="accent4"/>
                </a:solidFill>
              </a:defRPr>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A6D8CF-3CDE-4807-BCD2-C9F2B831AAA5}" type="slidenum">
              <a:rPr lang="en-US" smtClean="0"/>
              <a:t>‹#›</a:t>
            </a:fld>
            <a:endParaRPr lang="en-US"/>
          </a:p>
        </p:txBody>
      </p:sp>
      <p:sp>
        <p:nvSpPr>
          <p:cNvPr id="8" name="Picture Placeholder 2"/>
          <p:cNvSpPr>
            <a:spLocks noGrp="1"/>
          </p:cNvSpPr>
          <p:nvPr>
            <p:ph type="pic" idx="13"/>
          </p:nvPr>
        </p:nvSpPr>
        <p:spPr>
          <a:xfrm>
            <a:off x="6183893" y="1371600"/>
            <a:ext cx="6004932" cy="3429000"/>
          </a:xfrm>
        </p:spPr>
        <p:txBody>
          <a:bodyPr tIns="365760"/>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9" name="Text Placeholder 3"/>
          <p:cNvSpPr>
            <a:spLocks noGrp="1"/>
          </p:cNvSpPr>
          <p:nvPr>
            <p:ph type="body" sz="half" idx="14"/>
          </p:nvPr>
        </p:nvSpPr>
        <p:spPr>
          <a:xfrm>
            <a:off x="6805428" y="4953000"/>
            <a:ext cx="4773956" cy="1066800"/>
          </a:xfrm>
        </p:spPr>
        <p:txBody>
          <a:bodyPr/>
          <a:lstStyle>
            <a:lvl1pPr marL="0" indent="0">
              <a:lnSpc>
                <a:spcPct val="90000"/>
              </a:lnSpc>
              <a:spcBef>
                <a:spcPts val="0"/>
              </a:spcBef>
              <a:buNone/>
              <a:defRPr sz="1800">
                <a:solidFill>
                  <a:schemeClr val="tx1"/>
                </a:solidFill>
              </a:defRPr>
            </a:lvl1pPr>
            <a:lvl2pPr marL="0" indent="0">
              <a:buNone/>
              <a:defRPr sz="1800">
                <a:solidFill>
                  <a:schemeClr val="accent4"/>
                </a:solidFill>
              </a:defRPr>
            </a:lvl2pPr>
            <a:lvl3pPr marL="0" indent="0">
              <a:buNone/>
              <a:defRPr sz="1800">
                <a:solidFill>
                  <a:schemeClr val="accent4"/>
                </a:solidFill>
              </a:defRPr>
            </a:lvl3pPr>
            <a:lvl4pPr marL="0" indent="0">
              <a:buNone/>
              <a:defRPr sz="1800">
                <a:solidFill>
                  <a:schemeClr val="accent4"/>
                </a:solidFill>
              </a:defRPr>
            </a:lvl4pPr>
            <a:lvl5pPr marL="0" indent="0">
              <a:buNone/>
              <a:defRPr sz="1800">
                <a:solidFill>
                  <a:schemeClr val="accent4"/>
                </a:solidFill>
              </a:defRPr>
            </a:lvl5pPr>
            <a:lvl6pPr marL="0" indent="0">
              <a:buNone/>
              <a:defRPr sz="1800">
                <a:solidFill>
                  <a:schemeClr val="accent4"/>
                </a:solidFill>
              </a:defRPr>
            </a:lvl6pPr>
            <a:lvl7pPr marL="0" indent="0">
              <a:buNone/>
              <a:defRPr sz="1800">
                <a:solidFill>
                  <a:schemeClr val="accent4"/>
                </a:solidFill>
              </a:defRPr>
            </a:lvl7pPr>
            <a:lvl8pPr marL="0" indent="0">
              <a:buNone/>
              <a:defRPr sz="1800">
                <a:solidFill>
                  <a:schemeClr val="accent4"/>
                </a:solidFill>
              </a:defRPr>
            </a:lvl8pPr>
            <a:lvl9pPr marL="0" indent="0">
              <a:buNone/>
              <a:defRPr sz="1800">
                <a:solidFill>
                  <a:schemeClr val="accent4"/>
                </a:solidFill>
              </a:defRPr>
            </a:lvl9pPr>
          </a:lstStyle>
          <a:p>
            <a:pPr lvl="0"/>
            <a:r>
              <a:rPr lang="en-US"/>
              <a:t>Click to edit Master text styles</a:t>
            </a:r>
          </a:p>
        </p:txBody>
      </p:sp>
    </p:spTree>
    <p:extLst>
      <p:ext uri="{BB962C8B-B14F-4D97-AF65-F5344CB8AC3E}">
        <p14:creationId xmlns:p14="http://schemas.microsoft.com/office/powerpoint/2010/main" val="309225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3"/>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100000"/>
              </a:lnSpc>
              <a:spcBef>
                <a:spcPts val="0"/>
              </a:spcBef>
            </a:pPr>
            <a:endParaRPr lang="en-US" sz="2799" dirty="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645" y="2409554"/>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4"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1"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1"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4"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dirty="0"/>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sz="1799" dirty="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7" y="6510280"/>
            <a:ext cx="1965493" cy="150871"/>
          </a:xfrm>
          <a:prstGeom prst="rect">
            <a:avLst/>
          </a:prstGeom>
          <a:noFill/>
        </p:spPr>
        <p:txBody>
          <a:bodyPr wrap="square" lIns="0" tIns="0" rIns="0" bIns="0" rtlCol="0">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100000"/>
              </a:lnSpc>
              <a:spcBef>
                <a:spcPts val="0"/>
              </a:spcBef>
            </a:pPr>
            <a:endParaRPr lang="en-US" sz="800" dirty="0">
              <a:solidFill>
                <a:schemeClr val="tx1"/>
              </a:solidFill>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69245" y="2409554"/>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1"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1"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dirty="0"/>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59850" y="1600202"/>
            <a:ext cx="1841500" cy="660399"/>
          </a:xfrm>
        </p:spPr>
        <p:txBody>
          <a:bodyPr anchor="ctr"/>
          <a:lstStyle>
            <a:lvl1pPr algn="ctr">
              <a:lnSpc>
                <a:spcPct val="100000"/>
              </a:lnSpc>
              <a:spcBef>
                <a:spcPts val="0"/>
              </a:spcBef>
              <a:defRPr/>
            </a:lvl1pPr>
          </a:lstStyle>
          <a:p>
            <a:r>
              <a:rPr lang="en-US" dirty="0"/>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2000" y="5022216"/>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Edit Master text styles</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1"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40" y="4978401"/>
            <a:ext cx="3204753" cy="879645"/>
          </a:xfrm>
          <a:prstGeom prst="rect">
            <a:avLst/>
          </a:prstGeom>
          <a:gradFill>
            <a:gsLst>
              <a:gs pos="0">
                <a:schemeClr val="accent4"/>
              </a:gs>
              <a:gs pos="98000">
                <a:schemeClr val="accent4"/>
              </a:gs>
            </a:gsLst>
            <a:lin ang="5400000" scaled="1"/>
          </a:gradFill>
        </p:spPr>
        <p:txBody>
          <a:bodyPr vert="horz" lIns="594205" tIns="457081" rIns="457081" bIns="457081"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799" dirty="0">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200" y="4978400"/>
            <a:ext cx="3203893" cy="878840"/>
          </a:xfrm>
          <a:prstGeom prst="rect">
            <a:avLst/>
          </a:prstGeom>
          <a:gradFill>
            <a:gsLst>
              <a:gs pos="0">
                <a:schemeClr val="accent1"/>
              </a:gs>
              <a:gs pos="98000">
                <a:schemeClr val="accent1"/>
              </a:gs>
            </a:gsLst>
            <a:lin ang="5400000" scaled="1"/>
          </a:gradFill>
        </p:spPr>
        <p:txBody>
          <a:bodyPr vert="horz" lIns="457081" tIns="457081" rIns="594205"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799" dirty="0">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1"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Strategic Priorities</a:t>
            </a:r>
          </a:p>
        </p:txBody>
      </p:sp>
    </p:spTree>
    <p:extLst>
      <p:ext uri="{BB962C8B-B14F-4D97-AF65-F5344CB8AC3E}">
        <p14:creationId xmlns:p14="http://schemas.microsoft.com/office/powerpoint/2010/main" val="44730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picTx" preserve="1">
  <p:cSld name="Three Pictures with Captions">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800" b="1"/>
            </a:lvl1pPr>
          </a:lstStyle>
          <a:p>
            <a:r>
              <a:rPr lang="en-US"/>
              <a:t>Click to edit Master title style</a:t>
            </a:r>
          </a:p>
        </p:txBody>
      </p:sp>
      <p:sp>
        <p:nvSpPr>
          <p:cNvPr id="3" name="Picture Placeholder 2"/>
          <p:cNvSpPr>
            <a:spLocks noGrp="1"/>
          </p:cNvSpPr>
          <p:nvPr>
            <p:ph type="pic" idx="1"/>
          </p:nvPr>
        </p:nvSpPr>
        <p:spPr>
          <a:xfrm>
            <a:off x="0" y="1371600"/>
            <a:ext cx="3961368" cy="3429000"/>
          </a:xfrm>
        </p:spPr>
        <p:txBody>
          <a:bodyPr tIns="365760"/>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441" y="4953000"/>
            <a:ext cx="2742486" cy="1066800"/>
          </a:xfrm>
        </p:spPr>
        <p:txBody>
          <a:bodyPr/>
          <a:lstStyle>
            <a:lvl1pPr marL="0" indent="0">
              <a:lnSpc>
                <a:spcPct val="90000"/>
              </a:lnSpc>
              <a:spcBef>
                <a:spcPts val="0"/>
              </a:spcBef>
              <a:buNone/>
              <a:defRPr sz="1800">
                <a:solidFill>
                  <a:schemeClr val="tx1"/>
                </a:solidFill>
              </a:defRPr>
            </a:lvl1pPr>
            <a:lvl2pPr marL="0" indent="0">
              <a:buNone/>
              <a:defRPr sz="1800">
                <a:solidFill>
                  <a:schemeClr val="accent4"/>
                </a:solidFill>
              </a:defRPr>
            </a:lvl2pPr>
            <a:lvl3pPr marL="0" indent="0">
              <a:buNone/>
              <a:defRPr sz="1800">
                <a:solidFill>
                  <a:schemeClr val="accent4"/>
                </a:solidFill>
              </a:defRPr>
            </a:lvl3pPr>
            <a:lvl4pPr marL="0" indent="0">
              <a:buNone/>
              <a:defRPr sz="1800">
                <a:solidFill>
                  <a:schemeClr val="accent4"/>
                </a:solidFill>
              </a:defRPr>
            </a:lvl4pPr>
            <a:lvl5pPr marL="0" indent="0">
              <a:buNone/>
              <a:defRPr sz="1800">
                <a:solidFill>
                  <a:schemeClr val="accent4"/>
                </a:solidFill>
              </a:defRPr>
            </a:lvl5pPr>
            <a:lvl6pPr marL="0" indent="0">
              <a:buNone/>
              <a:defRPr sz="1800">
                <a:solidFill>
                  <a:schemeClr val="accent4"/>
                </a:solidFill>
              </a:defRPr>
            </a:lvl6pPr>
            <a:lvl7pPr marL="0" indent="0">
              <a:buNone/>
              <a:defRPr sz="1800">
                <a:solidFill>
                  <a:schemeClr val="accent4"/>
                </a:solidFill>
              </a:defRPr>
            </a:lvl7pPr>
            <a:lvl8pPr marL="0" indent="0">
              <a:buNone/>
              <a:defRPr sz="1800">
                <a:solidFill>
                  <a:schemeClr val="accent4"/>
                </a:solidFill>
              </a:defRPr>
            </a:lvl8pPr>
            <a:lvl9pPr marL="0" indent="0">
              <a:buNone/>
              <a:defRPr sz="1800">
                <a:solidFill>
                  <a:schemeClr val="accent4"/>
                </a:solidFill>
              </a:defRPr>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A6D8CF-3CDE-4807-BCD2-C9F2B831AAA5}" type="slidenum">
              <a:rPr lang="en-US" smtClean="0"/>
              <a:t>‹#›</a:t>
            </a:fld>
            <a:endParaRPr lang="en-US"/>
          </a:p>
        </p:txBody>
      </p:sp>
      <p:sp>
        <p:nvSpPr>
          <p:cNvPr id="8" name="Picture Placeholder 2"/>
          <p:cNvSpPr>
            <a:spLocks noGrp="1"/>
          </p:cNvSpPr>
          <p:nvPr>
            <p:ph type="pic" idx="13"/>
          </p:nvPr>
        </p:nvSpPr>
        <p:spPr>
          <a:xfrm>
            <a:off x="4113729" y="1371600"/>
            <a:ext cx="3961368" cy="3429000"/>
          </a:xfrm>
        </p:spPr>
        <p:txBody>
          <a:bodyPr tIns="365760"/>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9" name="Text Placeholder 3"/>
          <p:cNvSpPr>
            <a:spLocks noGrp="1"/>
          </p:cNvSpPr>
          <p:nvPr>
            <p:ph type="body" sz="half" idx="14"/>
          </p:nvPr>
        </p:nvSpPr>
        <p:spPr>
          <a:xfrm>
            <a:off x="4723170" y="4953000"/>
            <a:ext cx="2742486" cy="1066800"/>
          </a:xfrm>
        </p:spPr>
        <p:txBody>
          <a:bodyPr/>
          <a:lstStyle>
            <a:lvl1pPr marL="0" indent="0">
              <a:lnSpc>
                <a:spcPct val="90000"/>
              </a:lnSpc>
              <a:spcBef>
                <a:spcPts val="0"/>
              </a:spcBef>
              <a:buNone/>
              <a:defRPr sz="1800">
                <a:solidFill>
                  <a:schemeClr val="tx1"/>
                </a:solidFill>
              </a:defRPr>
            </a:lvl1pPr>
            <a:lvl2pPr marL="0" indent="0">
              <a:buNone/>
              <a:defRPr sz="1800">
                <a:solidFill>
                  <a:schemeClr val="accent4"/>
                </a:solidFill>
              </a:defRPr>
            </a:lvl2pPr>
            <a:lvl3pPr marL="0" indent="0">
              <a:buNone/>
              <a:defRPr sz="1800">
                <a:solidFill>
                  <a:schemeClr val="accent4"/>
                </a:solidFill>
              </a:defRPr>
            </a:lvl3pPr>
            <a:lvl4pPr marL="0" indent="0">
              <a:buNone/>
              <a:defRPr sz="1800">
                <a:solidFill>
                  <a:schemeClr val="accent4"/>
                </a:solidFill>
              </a:defRPr>
            </a:lvl4pPr>
            <a:lvl5pPr marL="0" indent="0">
              <a:buNone/>
              <a:defRPr sz="1800">
                <a:solidFill>
                  <a:schemeClr val="accent4"/>
                </a:solidFill>
              </a:defRPr>
            </a:lvl5pPr>
            <a:lvl6pPr marL="0" indent="0">
              <a:buNone/>
              <a:defRPr sz="1800">
                <a:solidFill>
                  <a:schemeClr val="accent4"/>
                </a:solidFill>
              </a:defRPr>
            </a:lvl6pPr>
            <a:lvl7pPr marL="0" indent="0">
              <a:buNone/>
              <a:defRPr sz="1800">
                <a:solidFill>
                  <a:schemeClr val="accent4"/>
                </a:solidFill>
              </a:defRPr>
            </a:lvl7pPr>
            <a:lvl8pPr marL="0" indent="0">
              <a:buNone/>
              <a:defRPr sz="1800">
                <a:solidFill>
                  <a:schemeClr val="accent4"/>
                </a:solidFill>
              </a:defRPr>
            </a:lvl8pPr>
            <a:lvl9pPr marL="0" indent="0">
              <a:buNone/>
              <a:defRPr sz="1800">
                <a:solidFill>
                  <a:schemeClr val="accent4"/>
                </a:solidFill>
              </a:defRPr>
            </a:lvl9pPr>
          </a:lstStyle>
          <a:p>
            <a:pPr lvl="0"/>
            <a:r>
              <a:rPr lang="en-US"/>
              <a:t>Click to edit Master text styles</a:t>
            </a:r>
          </a:p>
        </p:txBody>
      </p:sp>
      <p:sp>
        <p:nvSpPr>
          <p:cNvPr id="10" name="Picture Placeholder 2"/>
          <p:cNvSpPr>
            <a:spLocks noGrp="1"/>
          </p:cNvSpPr>
          <p:nvPr>
            <p:ph type="pic" idx="15"/>
          </p:nvPr>
        </p:nvSpPr>
        <p:spPr>
          <a:xfrm>
            <a:off x="8227457" y="1371600"/>
            <a:ext cx="3961368" cy="3429000"/>
          </a:xfrm>
        </p:spPr>
        <p:txBody>
          <a:bodyPr tIns="365760"/>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11" name="Text Placeholder 3"/>
          <p:cNvSpPr>
            <a:spLocks noGrp="1"/>
          </p:cNvSpPr>
          <p:nvPr>
            <p:ph type="body" sz="half" idx="16"/>
          </p:nvPr>
        </p:nvSpPr>
        <p:spPr>
          <a:xfrm>
            <a:off x="8836898" y="4953000"/>
            <a:ext cx="2742486" cy="1066800"/>
          </a:xfrm>
        </p:spPr>
        <p:txBody>
          <a:bodyPr/>
          <a:lstStyle>
            <a:lvl1pPr marL="0" indent="0">
              <a:lnSpc>
                <a:spcPct val="90000"/>
              </a:lnSpc>
              <a:spcBef>
                <a:spcPts val="0"/>
              </a:spcBef>
              <a:buNone/>
              <a:defRPr sz="1800">
                <a:solidFill>
                  <a:schemeClr val="tx1"/>
                </a:solidFill>
              </a:defRPr>
            </a:lvl1pPr>
            <a:lvl2pPr marL="0" indent="0">
              <a:buNone/>
              <a:defRPr sz="1800">
                <a:solidFill>
                  <a:schemeClr val="accent4"/>
                </a:solidFill>
              </a:defRPr>
            </a:lvl2pPr>
            <a:lvl3pPr marL="0" indent="0">
              <a:buNone/>
              <a:defRPr sz="1800">
                <a:solidFill>
                  <a:schemeClr val="accent4"/>
                </a:solidFill>
              </a:defRPr>
            </a:lvl3pPr>
            <a:lvl4pPr marL="0" indent="0">
              <a:buNone/>
              <a:defRPr sz="1800">
                <a:solidFill>
                  <a:schemeClr val="accent4"/>
                </a:solidFill>
              </a:defRPr>
            </a:lvl4pPr>
            <a:lvl5pPr marL="0" indent="0">
              <a:buNone/>
              <a:defRPr sz="1800">
                <a:solidFill>
                  <a:schemeClr val="accent4"/>
                </a:solidFill>
              </a:defRPr>
            </a:lvl5pPr>
            <a:lvl6pPr marL="0" indent="0">
              <a:buNone/>
              <a:defRPr sz="1800">
                <a:solidFill>
                  <a:schemeClr val="accent4"/>
                </a:solidFill>
              </a:defRPr>
            </a:lvl6pPr>
            <a:lvl7pPr marL="0" indent="0">
              <a:buNone/>
              <a:defRPr sz="1800">
                <a:solidFill>
                  <a:schemeClr val="accent4"/>
                </a:solidFill>
              </a:defRPr>
            </a:lvl7pPr>
            <a:lvl8pPr marL="0" indent="0">
              <a:buNone/>
              <a:defRPr sz="1800">
                <a:solidFill>
                  <a:schemeClr val="accent4"/>
                </a:solidFill>
              </a:defRPr>
            </a:lvl8pPr>
            <a:lvl9pPr marL="0" indent="0">
              <a:buNone/>
              <a:defRPr sz="1800">
                <a:solidFill>
                  <a:schemeClr val="accent4"/>
                </a:solidFill>
              </a:defRPr>
            </a:lvl9pPr>
          </a:lstStyle>
          <a:p>
            <a:pPr lvl="0"/>
            <a:r>
              <a:rPr lang="en-US"/>
              <a:t>Click to edit Master text styles</a:t>
            </a:r>
          </a:p>
        </p:txBody>
      </p:sp>
    </p:spTree>
    <p:extLst>
      <p:ext uri="{BB962C8B-B14F-4D97-AF65-F5344CB8AC3E}">
        <p14:creationId xmlns:p14="http://schemas.microsoft.com/office/powerpoint/2010/main" val="173023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8" y="2055431"/>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2" y="2055431"/>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5" y="2055431"/>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17" name="TextBox 16">
            <a:extLst>
              <a:ext uri="{FF2B5EF4-FFF2-40B4-BE49-F238E27FC236}">
                <a16:creationId xmlns:a16="http://schemas.microsoft.com/office/drawing/2014/main" id="{2A683A08-B3B7-4685-8917-A5E3B284CDF5}"/>
              </a:ext>
            </a:extLst>
          </p:cNvPr>
          <p:cNvSpPr txBox="1"/>
          <p:nvPr userDrawn="1"/>
        </p:nvSpPr>
        <p:spPr>
          <a:xfrm>
            <a:off x="2117557" y="6510280"/>
            <a:ext cx="1965493"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5905" y="4267940"/>
            <a:ext cx="2744788" cy="1458912"/>
          </a:xfrm>
        </p:spPr>
        <p:txBody>
          <a:bodyPr/>
          <a:lstStyle>
            <a:lvl1pPr algn="ctr">
              <a:lnSpc>
                <a:spcPct val="100000"/>
              </a:lnSpc>
              <a:spcBef>
                <a:spcPts val="600"/>
              </a:spcBef>
              <a:defRPr sz="2399">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1226" y="4267940"/>
            <a:ext cx="2744788" cy="1458912"/>
          </a:xfrm>
        </p:spPr>
        <p:txBody>
          <a:bodyPr/>
          <a:lstStyle>
            <a:lvl1pPr algn="ctr">
              <a:lnSpc>
                <a:spcPct val="100000"/>
              </a:lnSpc>
              <a:spcBef>
                <a:spcPts val="600"/>
              </a:spcBef>
              <a:defRPr sz="23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3214" y="4267940"/>
            <a:ext cx="2744788" cy="1458912"/>
          </a:xfrm>
        </p:spPr>
        <p:txBody>
          <a:bodyPr/>
          <a:lstStyle>
            <a:lvl1pPr algn="ctr">
              <a:lnSpc>
                <a:spcPct val="100000"/>
              </a:lnSpc>
              <a:spcBef>
                <a:spcPts val="600"/>
              </a:spcBef>
              <a:defRPr sz="2399">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32322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Custom Quote">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14067" y="2702442"/>
            <a:ext cx="5346479" cy="4155557"/>
          </a:xfrm>
          <a:prstGeom prst="rect">
            <a:avLst/>
          </a:prstGeom>
        </p:spPr>
      </p:pic>
      <p:grpSp>
        <p:nvGrpSpPr>
          <p:cNvPr id="15" name="Group 14"/>
          <p:cNvGrpSpPr/>
          <p:nvPr/>
        </p:nvGrpSpPr>
        <p:grpSpPr>
          <a:xfrm>
            <a:off x="617878" y="6446044"/>
            <a:ext cx="1099793" cy="173355"/>
            <a:chOff x="-84138" y="5622925"/>
            <a:chExt cx="4330701" cy="682626"/>
          </a:xfrm>
          <a:solidFill>
            <a:srgbClr val="FFFFFF"/>
          </a:solidFill>
        </p:grpSpPr>
        <p:sp>
          <p:nvSpPr>
            <p:cNvPr id="2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ext Placeholder 2"/>
          <p:cNvSpPr>
            <a:spLocks noGrp="1"/>
          </p:cNvSpPr>
          <p:nvPr>
            <p:ph type="body" idx="10" hasCustomPrompt="1"/>
          </p:nvPr>
        </p:nvSpPr>
        <p:spPr>
          <a:xfrm>
            <a:off x="914160" y="2593231"/>
            <a:ext cx="4812049" cy="533400"/>
          </a:xfrm>
        </p:spPr>
        <p:txBody>
          <a:bodyPr anchor="t"/>
          <a:lstStyle>
            <a:lvl1pPr marL="0" indent="0">
              <a:spcBef>
                <a:spcPts val="0"/>
              </a:spcBef>
              <a:buNone/>
              <a:defRPr sz="1600">
                <a:solidFill>
                  <a:schemeClr val="accent1"/>
                </a:solidFill>
              </a:defRPr>
            </a:lvl1pPr>
            <a:lvl2pPr marL="0" indent="0">
              <a:spcBef>
                <a:spcPts val="0"/>
              </a:spcBef>
              <a:buNone/>
              <a:defRPr sz="1600">
                <a:solidFill>
                  <a:schemeClr val="accent1"/>
                </a:solidFill>
              </a:defRPr>
            </a:lvl2pPr>
            <a:lvl3pPr marL="0" indent="0">
              <a:spcBef>
                <a:spcPts val="0"/>
              </a:spcBef>
              <a:buNone/>
              <a:defRPr sz="1600">
                <a:solidFill>
                  <a:schemeClr val="accent1"/>
                </a:solidFill>
              </a:defRPr>
            </a:lvl3pPr>
            <a:lvl4pPr marL="0" indent="0">
              <a:spcBef>
                <a:spcPts val="0"/>
              </a:spcBef>
              <a:buNone/>
              <a:defRPr sz="1600">
                <a:solidFill>
                  <a:schemeClr val="accent1"/>
                </a:solidFill>
              </a:defRPr>
            </a:lvl4pPr>
            <a:lvl5pPr marL="0" indent="0">
              <a:spcBef>
                <a:spcPts val="0"/>
              </a:spcBef>
              <a:buNone/>
              <a:defRPr sz="1600">
                <a:solidFill>
                  <a:schemeClr val="accent1"/>
                </a:solidFill>
              </a:defRPr>
            </a:lvl5pPr>
            <a:lvl6pPr marL="0" indent="0">
              <a:spcBef>
                <a:spcPts val="0"/>
              </a:spcBef>
              <a:buNone/>
              <a:defRPr sz="1600">
                <a:solidFill>
                  <a:schemeClr val="accent1"/>
                </a:solidFill>
              </a:defRPr>
            </a:lvl6pPr>
            <a:lvl7pPr marL="0" indent="0">
              <a:spcBef>
                <a:spcPts val="0"/>
              </a:spcBef>
              <a:buNone/>
              <a:defRPr sz="1600">
                <a:solidFill>
                  <a:schemeClr val="accent1"/>
                </a:solidFill>
              </a:defRPr>
            </a:lvl7pPr>
            <a:lvl8pPr marL="0" indent="0">
              <a:spcBef>
                <a:spcPts val="0"/>
              </a:spcBef>
              <a:buNone/>
              <a:defRPr sz="1600">
                <a:solidFill>
                  <a:schemeClr val="accent1"/>
                </a:solidFill>
              </a:defRPr>
            </a:lvl8pPr>
            <a:lvl9pPr marL="0" indent="0">
              <a:spcBef>
                <a:spcPts val="0"/>
              </a:spcBef>
              <a:buNone/>
              <a:defRPr sz="1600">
                <a:solidFill>
                  <a:schemeClr val="accent1"/>
                </a:solidFill>
              </a:defRPr>
            </a:lvl9pPr>
          </a:lstStyle>
          <a:p>
            <a:pPr lvl="0"/>
            <a:r>
              <a:rPr lang="en-US" dirty="0"/>
              <a:t>Click to add Name, Title, Company</a:t>
            </a:r>
          </a:p>
        </p:txBody>
      </p:sp>
      <p:sp>
        <p:nvSpPr>
          <p:cNvPr id="5" name="Text Placeholder 4"/>
          <p:cNvSpPr>
            <a:spLocks noGrp="1"/>
          </p:cNvSpPr>
          <p:nvPr>
            <p:ph type="body" sz="quarter" idx="11"/>
          </p:nvPr>
        </p:nvSpPr>
        <p:spPr>
          <a:xfrm>
            <a:off x="843060" y="457200"/>
            <a:ext cx="4875530" cy="2011680"/>
          </a:xfrm>
        </p:spPr>
        <p:txBody>
          <a:bodyPr/>
          <a:lstStyle>
            <a:lvl1pPr marL="58738" indent="-55563">
              <a:lnSpc>
                <a:spcPct val="100000"/>
              </a:lnSpc>
              <a:spcBef>
                <a:spcPts val="0"/>
              </a:spcBef>
              <a:buNone/>
              <a:defRPr sz="2200">
                <a:solidFill>
                  <a:schemeClr val="accent3">
                    <a:lumMod val="50000"/>
                  </a:schemeClr>
                </a:solidFill>
              </a:defRPr>
            </a:lvl1pPr>
            <a:lvl2pPr marL="3175" indent="0">
              <a:lnSpc>
                <a:spcPct val="100000"/>
              </a:lnSpc>
              <a:spcBef>
                <a:spcPts val="0"/>
              </a:spcBef>
              <a:buNone/>
              <a:defRPr sz="2200">
                <a:solidFill>
                  <a:schemeClr val="accent1">
                    <a:lumMod val="50000"/>
                  </a:schemeClr>
                </a:solidFill>
              </a:defRPr>
            </a:lvl2pPr>
            <a:lvl3pPr marL="3175" indent="0">
              <a:lnSpc>
                <a:spcPct val="100000"/>
              </a:lnSpc>
              <a:spcBef>
                <a:spcPts val="0"/>
              </a:spcBef>
              <a:buNone/>
              <a:defRPr sz="2200">
                <a:solidFill>
                  <a:schemeClr val="accent1">
                    <a:lumMod val="50000"/>
                  </a:schemeClr>
                </a:solidFill>
              </a:defRPr>
            </a:lvl3pPr>
            <a:lvl4pPr marL="3175" indent="0">
              <a:lnSpc>
                <a:spcPct val="100000"/>
              </a:lnSpc>
              <a:spcBef>
                <a:spcPts val="0"/>
              </a:spcBef>
              <a:buNone/>
              <a:defRPr sz="2200">
                <a:solidFill>
                  <a:schemeClr val="accent1">
                    <a:lumMod val="50000"/>
                  </a:schemeClr>
                </a:solidFill>
              </a:defRPr>
            </a:lvl4pPr>
            <a:lvl5pPr marL="3175" indent="0">
              <a:lnSpc>
                <a:spcPct val="100000"/>
              </a:lnSpc>
              <a:spcBef>
                <a:spcPts val="0"/>
              </a:spcBef>
              <a:buNone/>
              <a:defRPr sz="2200">
                <a:solidFill>
                  <a:schemeClr val="accent1">
                    <a:lumMod val="50000"/>
                  </a:schemeClr>
                </a:solidFill>
              </a:defRPr>
            </a:lvl5pPr>
            <a:lvl6pPr marL="3175" indent="0">
              <a:lnSpc>
                <a:spcPct val="100000"/>
              </a:lnSpc>
              <a:spcBef>
                <a:spcPts val="0"/>
              </a:spcBef>
              <a:buNone/>
              <a:defRPr sz="2200">
                <a:solidFill>
                  <a:schemeClr val="accent1">
                    <a:lumMod val="50000"/>
                  </a:schemeClr>
                </a:solidFill>
              </a:defRPr>
            </a:lvl6pPr>
            <a:lvl7pPr marL="3175" indent="0">
              <a:lnSpc>
                <a:spcPct val="100000"/>
              </a:lnSpc>
              <a:spcBef>
                <a:spcPts val="0"/>
              </a:spcBef>
              <a:buNone/>
              <a:defRPr sz="2200">
                <a:solidFill>
                  <a:schemeClr val="accent1">
                    <a:lumMod val="50000"/>
                  </a:schemeClr>
                </a:solidFill>
              </a:defRPr>
            </a:lvl7pPr>
            <a:lvl8pPr marL="3175" indent="0">
              <a:lnSpc>
                <a:spcPct val="100000"/>
              </a:lnSpc>
              <a:spcBef>
                <a:spcPts val="0"/>
              </a:spcBef>
              <a:buNone/>
              <a:defRPr sz="2200">
                <a:solidFill>
                  <a:schemeClr val="accent1">
                    <a:lumMod val="50000"/>
                  </a:schemeClr>
                </a:solidFill>
              </a:defRPr>
            </a:lvl8pPr>
            <a:lvl9pPr marL="3175" indent="0">
              <a:lnSpc>
                <a:spcPct val="100000"/>
              </a:lnSpc>
              <a:spcBef>
                <a:spcPts val="0"/>
              </a:spcBef>
              <a:buNone/>
              <a:defRPr sz="2200">
                <a:solidFill>
                  <a:schemeClr val="accent1">
                    <a:lumMod val="50000"/>
                  </a:schemeClr>
                </a:solidFill>
              </a:defRPr>
            </a:lvl9pPr>
          </a:lstStyle>
          <a:p>
            <a:pPr lvl="0"/>
            <a:r>
              <a:rPr lang="en-US"/>
              <a:t>Click to edit Master text styles</a:t>
            </a:r>
          </a:p>
        </p:txBody>
      </p:sp>
    </p:spTree>
    <p:extLst>
      <p:ext uri="{BB962C8B-B14F-4D97-AF65-F5344CB8AC3E}">
        <p14:creationId xmlns:p14="http://schemas.microsoft.com/office/powerpoint/2010/main" val="416614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50" y="2060874"/>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3" y="2060874"/>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1" y="206087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3" y="2060874"/>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dirty="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16" name="TextBox 15">
            <a:extLst>
              <a:ext uri="{FF2B5EF4-FFF2-40B4-BE49-F238E27FC236}">
                <a16:creationId xmlns:a16="http://schemas.microsoft.com/office/drawing/2014/main" id="{6A272F82-E4B3-4DBD-BC4F-768FE7F95038}"/>
              </a:ext>
            </a:extLst>
          </p:cNvPr>
          <p:cNvSpPr txBox="1"/>
          <p:nvPr userDrawn="1"/>
        </p:nvSpPr>
        <p:spPr>
          <a:xfrm>
            <a:off x="2117557" y="6510280"/>
            <a:ext cx="1965493"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674" y="4269508"/>
            <a:ext cx="2286000" cy="1458912"/>
          </a:xfrm>
        </p:spPr>
        <p:txBody>
          <a:bodyPr/>
          <a:lstStyle>
            <a:lvl1pPr algn="ctr">
              <a:lnSpc>
                <a:spcPct val="100000"/>
              </a:lnSpc>
              <a:spcBef>
                <a:spcPts val="600"/>
              </a:spcBef>
              <a:defRPr sz="2399">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79814" y="4269508"/>
            <a:ext cx="2286000" cy="1458912"/>
          </a:xfrm>
        </p:spPr>
        <p:txBody>
          <a:bodyPr/>
          <a:lstStyle>
            <a:lvl1pPr algn="ctr">
              <a:lnSpc>
                <a:spcPct val="100000"/>
              </a:lnSpc>
              <a:spcBef>
                <a:spcPts val="600"/>
              </a:spcBef>
              <a:defRPr sz="2399">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3013" y="4269508"/>
            <a:ext cx="2286000" cy="1458912"/>
          </a:xfrm>
        </p:spPr>
        <p:txBody>
          <a:bodyPr/>
          <a:lstStyle>
            <a:lvl1pPr algn="ctr">
              <a:lnSpc>
                <a:spcPct val="100000"/>
              </a:lnSpc>
              <a:spcBef>
                <a:spcPts val="600"/>
              </a:spcBef>
              <a:defRPr sz="23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6214" y="4269508"/>
            <a:ext cx="2286000" cy="1458912"/>
          </a:xfrm>
        </p:spPr>
        <p:txBody>
          <a:bodyPr/>
          <a:lstStyle>
            <a:lvl1pPr algn="ctr">
              <a:lnSpc>
                <a:spcPct val="100000"/>
              </a:lnSpc>
              <a:spcBef>
                <a:spcPts val="600"/>
              </a:spcBef>
              <a:defRPr sz="2399">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413010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Custom Metric 1">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6490762" y="0"/>
            <a:ext cx="5698063" cy="6858000"/>
          </a:xfrm>
          <a:prstGeom prst="rect">
            <a:avLst/>
          </a:prstGeom>
        </p:spPr>
      </p:pic>
      <p:grpSp>
        <p:nvGrpSpPr>
          <p:cNvPr id="25" name="Group 24"/>
          <p:cNvGrpSpPr/>
          <p:nvPr/>
        </p:nvGrpSpPr>
        <p:grpSpPr>
          <a:xfrm>
            <a:off x="617878" y="6446044"/>
            <a:ext cx="1099793" cy="173355"/>
            <a:chOff x="-84138" y="5622925"/>
            <a:chExt cx="4330701" cy="682626"/>
          </a:xfrm>
        </p:grpSpPr>
        <p:sp>
          <p:nvSpPr>
            <p:cNvPr id="2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quarter" idx="10" hasCustomPrompt="1"/>
          </p:nvPr>
        </p:nvSpPr>
        <p:spPr>
          <a:xfrm>
            <a:off x="1322412" y="1752600"/>
            <a:ext cx="7592988" cy="1676400"/>
          </a:xfrm>
        </p:spPr>
        <p:txBody>
          <a:bodyPr anchor="b"/>
          <a:lstStyle>
            <a:lvl1pPr marL="3175" indent="0">
              <a:spcBef>
                <a:spcPts val="0"/>
              </a:spcBef>
              <a:buNone/>
              <a:defRPr sz="4400" b="1">
                <a:solidFill>
                  <a:schemeClr val="accent3"/>
                </a:solidFill>
                <a:latin typeface="Times" panose="02020603050405020304" pitchFamily="18" charset="0"/>
                <a:cs typeface="Times" panose="02020603050405020304" pitchFamily="18" charset="0"/>
              </a:defRPr>
            </a:lvl1pPr>
            <a:lvl2pPr marL="3175" indent="0">
              <a:spcBef>
                <a:spcPts val="0"/>
              </a:spcBef>
              <a:buNone/>
              <a:defRPr sz="11000">
                <a:solidFill>
                  <a:schemeClr val="accent3"/>
                </a:solidFill>
              </a:defRPr>
            </a:lvl2pPr>
            <a:lvl3pPr marL="3175" indent="0">
              <a:spcBef>
                <a:spcPts val="0"/>
              </a:spcBef>
              <a:buNone/>
              <a:defRPr sz="11000">
                <a:solidFill>
                  <a:schemeClr val="accent3"/>
                </a:solidFill>
              </a:defRPr>
            </a:lvl3pPr>
            <a:lvl4pPr marL="3175" indent="0">
              <a:spcBef>
                <a:spcPts val="0"/>
              </a:spcBef>
              <a:buNone/>
              <a:defRPr sz="11000">
                <a:solidFill>
                  <a:schemeClr val="accent3"/>
                </a:solidFill>
              </a:defRPr>
            </a:lvl4pPr>
            <a:lvl5pPr marL="3175" indent="0">
              <a:spcBef>
                <a:spcPts val="0"/>
              </a:spcBef>
              <a:buNone/>
              <a:defRPr sz="11000">
                <a:solidFill>
                  <a:schemeClr val="accent3"/>
                </a:solidFill>
              </a:defRPr>
            </a:lvl5pPr>
            <a:lvl6pPr marL="3175" indent="0">
              <a:spcBef>
                <a:spcPts val="0"/>
              </a:spcBef>
              <a:buNone/>
              <a:defRPr sz="11000">
                <a:solidFill>
                  <a:schemeClr val="accent3"/>
                </a:solidFill>
              </a:defRPr>
            </a:lvl6pPr>
            <a:lvl7pPr marL="3175" indent="0">
              <a:spcBef>
                <a:spcPts val="0"/>
              </a:spcBef>
              <a:buNone/>
              <a:defRPr sz="11000">
                <a:solidFill>
                  <a:schemeClr val="accent3"/>
                </a:solidFill>
              </a:defRPr>
            </a:lvl7pPr>
            <a:lvl8pPr marL="3175" indent="0">
              <a:spcBef>
                <a:spcPts val="0"/>
              </a:spcBef>
              <a:buNone/>
              <a:defRPr sz="11000">
                <a:solidFill>
                  <a:schemeClr val="accent3"/>
                </a:solidFill>
              </a:defRPr>
            </a:lvl8pPr>
            <a:lvl9pPr marL="3175" indent="0">
              <a:spcBef>
                <a:spcPts val="0"/>
              </a:spcBef>
              <a:buNone/>
              <a:defRPr sz="11000">
                <a:solidFill>
                  <a:schemeClr val="accent3"/>
                </a:solidFill>
              </a:defRPr>
            </a:lvl9pPr>
          </a:lstStyle>
          <a:p>
            <a:pPr lvl="0"/>
            <a:r>
              <a:rPr lang="en-US" dirty="0"/>
              <a:t>XX</a:t>
            </a:r>
          </a:p>
        </p:txBody>
      </p:sp>
      <p:sp>
        <p:nvSpPr>
          <p:cNvPr id="14" name="Text Placeholder 3"/>
          <p:cNvSpPr>
            <a:spLocks noGrp="1"/>
          </p:cNvSpPr>
          <p:nvPr>
            <p:ph type="body" sz="quarter" idx="11"/>
          </p:nvPr>
        </p:nvSpPr>
        <p:spPr>
          <a:xfrm>
            <a:off x="1322412" y="3429000"/>
            <a:ext cx="7592988" cy="1066800"/>
          </a:xfrm>
        </p:spPr>
        <p:txBody>
          <a:bodyPr/>
          <a:lstStyle>
            <a:lvl1pPr marL="3175" indent="0">
              <a:spcBef>
                <a:spcPts val="0"/>
              </a:spcBef>
              <a:buNone/>
              <a:defRPr sz="2400" b="1" cap="none" baseline="0">
                <a:solidFill>
                  <a:schemeClr val="accent3"/>
                </a:solidFill>
                <a:latin typeface="Times" panose="02020603050405020304" pitchFamily="18" charset="0"/>
                <a:cs typeface="Times" panose="02020603050405020304" pitchFamily="18" charset="0"/>
              </a:defRPr>
            </a:lvl1pPr>
            <a:lvl2pPr marL="3175" indent="0">
              <a:spcBef>
                <a:spcPts val="0"/>
              </a:spcBef>
              <a:buNone/>
              <a:defRPr sz="2000" cap="all" baseline="0">
                <a:solidFill>
                  <a:schemeClr val="accent3"/>
                </a:solidFill>
              </a:defRPr>
            </a:lvl2pPr>
            <a:lvl3pPr marL="3175" indent="0">
              <a:spcBef>
                <a:spcPts val="0"/>
              </a:spcBef>
              <a:buNone/>
              <a:defRPr sz="2000" cap="all" baseline="0">
                <a:solidFill>
                  <a:schemeClr val="accent3"/>
                </a:solidFill>
              </a:defRPr>
            </a:lvl3pPr>
            <a:lvl4pPr marL="3175" indent="0">
              <a:spcBef>
                <a:spcPts val="0"/>
              </a:spcBef>
              <a:buNone/>
              <a:defRPr sz="2000" cap="all" baseline="0">
                <a:solidFill>
                  <a:schemeClr val="accent3"/>
                </a:solidFill>
              </a:defRPr>
            </a:lvl4pPr>
            <a:lvl5pPr marL="3175" indent="0">
              <a:spcBef>
                <a:spcPts val="0"/>
              </a:spcBef>
              <a:buNone/>
              <a:defRPr sz="2000" cap="all" baseline="0">
                <a:solidFill>
                  <a:schemeClr val="accent3"/>
                </a:solidFill>
              </a:defRPr>
            </a:lvl5pPr>
            <a:lvl6pPr marL="3175" indent="0">
              <a:spcBef>
                <a:spcPts val="0"/>
              </a:spcBef>
              <a:buNone/>
              <a:defRPr sz="2000" cap="all" baseline="0">
                <a:solidFill>
                  <a:schemeClr val="accent3"/>
                </a:solidFill>
              </a:defRPr>
            </a:lvl6pPr>
            <a:lvl7pPr marL="3175" indent="0">
              <a:spcBef>
                <a:spcPts val="0"/>
              </a:spcBef>
              <a:buNone/>
              <a:defRPr sz="2000" cap="all" baseline="0">
                <a:solidFill>
                  <a:schemeClr val="accent3"/>
                </a:solidFill>
              </a:defRPr>
            </a:lvl7pPr>
            <a:lvl8pPr marL="3175" indent="0">
              <a:spcBef>
                <a:spcPts val="0"/>
              </a:spcBef>
              <a:buNone/>
              <a:defRPr sz="2000" cap="all" baseline="0">
                <a:solidFill>
                  <a:schemeClr val="accent3"/>
                </a:solidFill>
              </a:defRPr>
            </a:lvl8pPr>
            <a:lvl9pPr marL="3175" indent="0">
              <a:spcBef>
                <a:spcPts val="0"/>
              </a:spcBef>
              <a:buNone/>
              <a:defRPr sz="2000" cap="all" baseline="0">
                <a:solidFill>
                  <a:schemeClr val="accent3"/>
                </a:solidFill>
              </a:defRPr>
            </a:lvl9pPr>
          </a:lstStyle>
          <a:p>
            <a:pPr lvl="0"/>
            <a:r>
              <a:rPr lang="en-US"/>
              <a:t>Click to edit Master text styles</a:t>
            </a:r>
          </a:p>
        </p:txBody>
      </p:sp>
    </p:spTree>
    <p:extLst>
      <p:ext uri="{BB962C8B-B14F-4D97-AF65-F5344CB8AC3E}">
        <p14:creationId xmlns:p14="http://schemas.microsoft.com/office/powerpoint/2010/main" val="207051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rot="16200000">
            <a:off x="8594081" y="298527"/>
            <a:ext cx="3893271" cy="3296220"/>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5021"/>
            <a:ext cx="1933864" cy="534891"/>
          </a:xfrm>
          <a:prstGeom prst="rect">
            <a:avLst/>
          </a:prstGeom>
          <a:noFill/>
        </p:spPr>
        <p:txBody>
          <a:bodyPr wrap="square" lIns="0" tIns="0" rIns="0" bIns="0" rtlCol="0">
            <a:noAutofit/>
          </a:bodyPr>
          <a:lstStyle/>
          <a:p>
            <a:pPr>
              <a:lnSpc>
                <a:spcPct val="90000"/>
              </a:lnSpc>
            </a:pPr>
            <a:r>
              <a:rPr lang="en-US" sz="3199" dirty="0">
                <a:solidFill>
                  <a:schemeClr val="accent6"/>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dirty="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92218"/>
            <a:ext cx="7315200" cy="4322783"/>
          </a:xfrm>
        </p:spPr>
        <p:txBody>
          <a:bodyPr anchor="t"/>
          <a:lstStyle>
            <a:lvl1pPr marL="0" indent="0">
              <a:spcBef>
                <a:spcPts val="1799"/>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797" indent="0">
              <a:buFont typeface="Open Sans" panose="020B0606030504020204" pitchFamily="34" charset="0"/>
              <a:buNone/>
              <a:defRPr sz="1799"/>
            </a:lvl3pPr>
            <a:lvl4pPr marL="342797" indent="0">
              <a:buFont typeface="Open Sans" panose="020B0606030504020204" pitchFamily="34" charset="0"/>
              <a:buChar char="​"/>
              <a:tabLst/>
              <a:defRPr sz="1799">
                <a:solidFill>
                  <a:schemeClr val="tx2"/>
                </a:solidFill>
              </a:defRPr>
            </a:lvl4pPr>
            <a:lvl5pPr marL="342797" indent="0">
              <a:buFont typeface="Open Sans" panose="020B0606030504020204" pitchFamily="34" charset="0"/>
              <a:buChar char="​"/>
              <a:tabLst/>
              <a:defRPr sz="1799">
                <a:solidFill>
                  <a:schemeClr val="tx2"/>
                </a:solidFill>
              </a:defRPr>
            </a:lvl5pPr>
            <a:lvl6pPr marL="342797" indent="0">
              <a:buFont typeface="Open Sans" panose="020B0606030504020204" pitchFamily="34" charset="0"/>
              <a:buChar char="​"/>
              <a:defRPr sz="1799">
                <a:solidFill>
                  <a:schemeClr val="tx2"/>
                </a:solidFill>
              </a:defRPr>
            </a:lvl6pPr>
            <a:lvl7pPr marL="342797" indent="0">
              <a:buFont typeface="Open Sans" panose="020B0606030504020204" pitchFamily="34" charset="0"/>
              <a:buChar char="​"/>
              <a:defRPr sz="1799">
                <a:solidFill>
                  <a:schemeClr val="tx2"/>
                </a:solidFill>
              </a:defRPr>
            </a:lvl7pPr>
            <a:lvl8pPr marL="342797" indent="0">
              <a:buFont typeface="Open Sans" panose="020B0606030504020204" pitchFamily="34" charset="0"/>
              <a:buChar char="​"/>
              <a:defRPr sz="1799">
                <a:solidFill>
                  <a:schemeClr val="tx2"/>
                </a:solidFill>
              </a:defRPr>
            </a:lvl8pPr>
            <a:lvl9pPr marL="342797" indent="0">
              <a:buFont typeface="Open Sans" panose="020B0606030504020204" pitchFamily="34" charset="0"/>
              <a:buChar char="​"/>
              <a:defRPr sz="1799">
                <a:solidFill>
                  <a:schemeClr val="tx2"/>
                </a:solidFill>
              </a:defRPr>
            </a:lvl9pPr>
          </a:lstStyle>
          <a:p>
            <a:pPr lvl="0"/>
            <a:r>
              <a:rPr lang="en-US"/>
              <a:t>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userDrawn="1"/>
        </p:nvSpPr>
        <p:spPr>
          <a:xfrm>
            <a:off x="2117557" y="6510280"/>
            <a:ext cx="1965493"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©2018 VMware, Inc.</a:t>
            </a:r>
          </a:p>
          <a:p>
            <a:pPr>
              <a:lnSpc>
                <a:spcPct val="90000"/>
              </a:lnSpc>
            </a:pPr>
            <a:endParaRPr lang="en-US" sz="800" dirty="0">
              <a:solidFill>
                <a:schemeClr val="tx1"/>
              </a:solidFill>
              <a:latin typeface="+mj-lt"/>
            </a:endParaRPr>
          </a:p>
        </p:txBody>
      </p:sp>
      <p:grpSp>
        <p:nvGrpSpPr>
          <p:cNvPr id="21" name="Group 20">
            <a:extLst>
              <a:ext uri="{FF2B5EF4-FFF2-40B4-BE49-F238E27FC236}">
                <a16:creationId xmlns:a16="http://schemas.microsoft.com/office/drawing/2014/main" id="{27C06013-757A-4FD4-A789-7E9656F64A59}"/>
              </a:ext>
            </a:extLst>
          </p:cNvPr>
          <p:cNvGrpSpPr/>
          <p:nvPr userDrawn="1"/>
        </p:nvGrpSpPr>
        <p:grpSpPr bwMode="black">
          <a:xfrm>
            <a:off x="617879" y="6446046"/>
            <a:ext cx="1099793" cy="173355"/>
            <a:chOff x="-84138" y="5622925"/>
            <a:chExt cx="4330701" cy="682626"/>
          </a:xfrm>
        </p:grpSpPr>
        <p:sp>
          <p:nvSpPr>
            <p:cNvPr id="22" name="Freeform 6">
              <a:extLst>
                <a:ext uri="{FF2B5EF4-FFF2-40B4-BE49-F238E27FC236}">
                  <a16:creationId xmlns:a16="http://schemas.microsoft.com/office/drawing/2014/main" id="{5E650B00-898D-4367-B76F-5BF89476C91F}"/>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23" name="Freeform 7">
              <a:extLst>
                <a:ext uri="{FF2B5EF4-FFF2-40B4-BE49-F238E27FC236}">
                  <a16:creationId xmlns:a16="http://schemas.microsoft.com/office/drawing/2014/main" id="{8A491FA9-9AD4-4837-B9D8-EA75606548C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24" name="Freeform 8">
              <a:extLst>
                <a:ext uri="{FF2B5EF4-FFF2-40B4-BE49-F238E27FC236}">
                  <a16:creationId xmlns:a16="http://schemas.microsoft.com/office/drawing/2014/main" id="{38AD407B-7DC8-4213-960A-A37523666873}"/>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25" name="Freeform 9">
              <a:extLst>
                <a:ext uri="{FF2B5EF4-FFF2-40B4-BE49-F238E27FC236}">
                  <a16:creationId xmlns:a16="http://schemas.microsoft.com/office/drawing/2014/main" id="{F0E957BF-4633-4BC7-8378-1B670BA6A950}"/>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26" name="Freeform 10">
              <a:extLst>
                <a:ext uri="{FF2B5EF4-FFF2-40B4-BE49-F238E27FC236}">
                  <a16:creationId xmlns:a16="http://schemas.microsoft.com/office/drawing/2014/main" id="{33412CC5-5B25-43E7-AFAC-0EF817E6F7FF}"/>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27" name="Freeform 11">
              <a:extLst>
                <a:ext uri="{FF2B5EF4-FFF2-40B4-BE49-F238E27FC236}">
                  <a16:creationId xmlns:a16="http://schemas.microsoft.com/office/drawing/2014/main" id="{0E0EEC98-4D81-4BBF-A18F-A2562013EC4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28" name="Freeform 12">
              <a:extLst>
                <a:ext uri="{FF2B5EF4-FFF2-40B4-BE49-F238E27FC236}">
                  <a16:creationId xmlns:a16="http://schemas.microsoft.com/office/drawing/2014/main" id="{0624E438-D004-4788-9C41-D6E07F017ACF}"/>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grpSp>
    </p:spTree>
    <p:extLst>
      <p:ext uri="{BB962C8B-B14F-4D97-AF65-F5344CB8AC3E}">
        <p14:creationId xmlns:p14="http://schemas.microsoft.com/office/powerpoint/2010/main" val="299373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1" y="2064665"/>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4" y="2064665"/>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1" y="2064665"/>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3" y="2064665"/>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dirty="0"/>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2" y="2064665"/>
            <a:ext cx="1828959"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sz="1799" dirty="0">
              <a:solidFill>
                <a:schemeClr val="bg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19" name="TextBox 18">
            <a:extLst>
              <a:ext uri="{FF2B5EF4-FFF2-40B4-BE49-F238E27FC236}">
                <a16:creationId xmlns:a16="http://schemas.microsoft.com/office/drawing/2014/main" id="{C7DA61FB-62DC-49AD-9B92-29AA7966F747}"/>
              </a:ext>
            </a:extLst>
          </p:cNvPr>
          <p:cNvSpPr txBox="1"/>
          <p:nvPr userDrawn="1"/>
        </p:nvSpPr>
        <p:spPr>
          <a:xfrm>
            <a:off x="2117557" y="6510280"/>
            <a:ext cx="1965493"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4282873"/>
            <a:ext cx="1828800" cy="1458912"/>
          </a:xfrm>
        </p:spPr>
        <p:txBody>
          <a:bodyPr/>
          <a:lstStyle>
            <a:lvl1pPr algn="ctr">
              <a:lnSpc>
                <a:spcPct val="100000"/>
              </a:lnSpc>
              <a:spcBef>
                <a:spcPts val="600"/>
              </a:spcBef>
              <a:defRPr sz="1999">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4282873"/>
            <a:ext cx="1828800" cy="1458912"/>
          </a:xfrm>
        </p:spPr>
        <p:txBody>
          <a:bodyPr/>
          <a:lstStyle>
            <a:lvl1pPr algn="ctr">
              <a:lnSpc>
                <a:spcPct val="100000"/>
              </a:lnSpc>
              <a:spcBef>
                <a:spcPts val="600"/>
              </a:spcBef>
              <a:defRPr sz="1999">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4282873"/>
            <a:ext cx="1828800" cy="1458912"/>
          </a:xfrm>
        </p:spPr>
        <p:txBody>
          <a:bodyPr/>
          <a:lstStyle>
            <a:lvl1pPr algn="ctr">
              <a:lnSpc>
                <a:spcPct val="100000"/>
              </a:lnSpc>
              <a:spcBef>
                <a:spcPts val="600"/>
              </a:spcBef>
              <a:defRPr sz="1999">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4282873"/>
            <a:ext cx="1828800" cy="1458912"/>
          </a:xfrm>
        </p:spPr>
        <p:txBody>
          <a:bodyPr/>
          <a:lstStyle>
            <a:lvl1pPr algn="ctr">
              <a:lnSpc>
                <a:spcPct val="100000"/>
              </a:lnSpc>
              <a:spcBef>
                <a:spcPts val="600"/>
              </a:spcBef>
              <a:defRPr sz="1999">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4282873"/>
            <a:ext cx="1828800" cy="1458912"/>
          </a:xfrm>
        </p:spPr>
        <p:txBody>
          <a:bodyPr/>
          <a:lstStyle>
            <a:lvl1pPr algn="ctr">
              <a:lnSpc>
                <a:spcPct val="100000"/>
              </a:lnSpc>
              <a:spcBef>
                <a:spcPts val="600"/>
              </a:spcBef>
              <a:defRPr sz="1999">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48560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Custom Metric 2">
    <p:spTree>
      <p:nvGrpSpPr>
        <p:cNvPr id="1" name=""/>
        <p:cNvGrpSpPr/>
        <p:nvPr/>
      </p:nvGrpSpPr>
      <p:grpSpPr>
        <a:xfrm>
          <a:off x="0" y="0"/>
          <a:ext cx="0" cy="0"/>
          <a:chOff x="0" y="0"/>
          <a:chExt cx="0" cy="0"/>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0762" y="0"/>
            <a:ext cx="5698063" cy="6858000"/>
          </a:xfrm>
          <a:prstGeom prst="rect">
            <a:avLst/>
          </a:prstGeom>
        </p:spPr>
      </p:pic>
      <p:grpSp>
        <p:nvGrpSpPr>
          <p:cNvPr id="26" name="Group 25"/>
          <p:cNvGrpSpPr/>
          <p:nvPr/>
        </p:nvGrpSpPr>
        <p:grpSpPr>
          <a:xfrm>
            <a:off x="617878" y="6446044"/>
            <a:ext cx="1099793" cy="173355"/>
            <a:chOff x="-84138" y="5622925"/>
            <a:chExt cx="4330701" cy="682626"/>
          </a:xfrm>
          <a:solidFill>
            <a:srgbClr val="FFFFFF"/>
          </a:solidFill>
        </p:grpSpPr>
        <p:sp>
          <p:nvSpPr>
            <p:cNvPr id="27"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quarter" idx="10" hasCustomPrompt="1"/>
          </p:nvPr>
        </p:nvSpPr>
        <p:spPr>
          <a:xfrm>
            <a:off x="6703854" y="2209800"/>
            <a:ext cx="4387977" cy="1676400"/>
          </a:xfrm>
        </p:spPr>
        <p:txBody>
          <a:bodyPr anchor="b"/>
          <a:lstStyle>
            <a:lvl1pPr marL="3175" indent="0">
              <a:spcBef>
                <a:spcPts val="0"/>
              </a:spcBef>
              <a:buNone/>
              <a:defRPr sz="11000">
                <a:solidFill>
                  <a:schemeClr val="bg1"/>
                </a:solidFill>
              </a:defRPr>
            </a:lvl1pPr>
            <a:lvl2pPr marL="3175" indent="0">
              <a:spcBef>
                <a:spcPts val="0"/>
              </a:spcBef>
              <a:buNone/>
              <a:defRPr sz="11000">
                <a:solidFill>
                  <a:schemeClr val="bg1"/>
                </a:solidFill>
              </a:defRPr>
            </a:lvl2pPr>
            <a:lvl3pPr marL="3175" indent="0">
              <a:spcBef>
                <a:spcPts val="0"/>
              </a:spcBef>
              <a:buNone/>
              <a:defRPr sz="11000">
                <a:solidFill>
                  <a:schemeClr val="bg1"/>
                </a:solidFill>
              </a:defRPr>
            </a:lvl3pPr>
            <a:lvl4pPr marL="3175" indent="0">
              <a:spcBef>
                <a:spcPts val="0"/>
              </a:spcBef>
              <a:buNone/>
              <a:defRPr sz="11000">
                <a:solidFill>
                  <a:schemeClr val="bg1"/>
                </a:solidFill>
              </a:defRPr>
            </a:lvl4pPr>
            <a:lvl5pPr marL="3175" indent="0">
              <a:spcBef>
                <a:spcPts val="0"/>
              </a:spcBef>
              <a:buNone/>
              <a:defRPr sz="11000">
                <a:solidFill>
                  <a:schemeClr val="bg1"/>
                </a:solidFill>
              </a:defRPr>
            </a:lvl5pPr>
            <a:lvl6pPr marL="3175" indent="0">
              <a:spcBef>
                <a:spcPts val="0"/>
              </a:spcBef>
              <a:buNone/>
              <a:defRPr sz="11000">
                <a:solidFill>
                  <a:schemeClr val="bg1"/>
                </a:solidFill>
              </a:defRPr>
            </a:lvl6pPr>
            <a:lvl7pPr marL="3175" indent="0">
              <a:spcBef>
                <a:spcPts val="0"/>
              </a:spcBef>
              <a:buNone/>
              <a:defRPr sz="11000">
                <a:solidFill>
                  <a:schemeClr val="bg1"/>
                </a:solidFill>
              </a:defRPr>
            </a:lvl7pPr>
            <a:lvl8pPr marL="3175" indent="0">
              <a:spcBef>
                <a:spcPts val="0"/>
              </a:spcBef>
              <a:buNone/>
              <a:defRPr sz="11000">
                <a:solidFill>
                  <a:schemeClr val="bg1"/>
                </a:solidFill>
              </a:defRPr>
            </a:lvl8pPr>
            <a:lvl9pPr marL="3175" indent="0">
              <a:spcBef>
                <a:spcPts val="0"/>
              </a:spcBef>
              <a:buNone/>
              <a:defRPr sz="11000">
                <a:solidFill>
                  <a:schemeClr val="bg1"/>
                </a:solidFill>
              </a:defRPr>
            </a:lvl9pPr>
          </a:lstStyle>
          <a:p>
            <a:pPr lvl="0"/>
            <a:r>
              <a:rPr lang="en-US" dirty="0"/>
              <a:t>XX</a:t>
            </a:r>
          </a:p>
        </p:txBody>
      </p:sp>
      <p:sp>
        <p:nvSpPr>
          <p:cNvPr id="14" name="Text Placeholder 3"/>
          <p:cNvSpPr>
            <a:spLocks noGrp="1"/>
          </p:cNvSpPr>
          <p:nvPr>
            <p:ph type="body" sz="quarter" idx="11"/>
          </p:nvPr>
        </p:nvSpPr>
        <p:spPr>
          <a:xfrm>
            <a:off x="6703854" y="3886200"/>
            <a:ext cx="4387977" cy="1066800"/>
          </a:xfrm>
        </p:spPr>
        <p:txBody>
          <a:bodyPr/>
          <a:lstStyle>
            <a:lvl1pPr marL="3175" indent="0">
              <a:spcBef>
                <a:spcPts val="0"/>
              </a:spcBef>
              <a:buNone/>
              <a:defRPr sz="2400" cap="none" baseline="0">
                <a:solidFill>
                  <a:schemeClr val="bg1"/>
                </a:solidFill>
              </a:defRPr>
            </a:lvl1pPr>
            <a:lvl2pPr marL="3175" indent="0">
              <a:spcBef>
                <a:spcPts val="0"/>
              </a:spcBef>
              <a:buNone/>
              <a:defRPr sz="2400" cap="none" baseline="0">
                <a:solidFill>
                  <a:schemeClr val="bg1"/>
                </a:solidFill>
              </a:defRPr>
            </a:lvl2pPr>
            <a:lvl3pPr marL="3175" indent="0">
              <a:spcBef>
                <a:spcPts val="0"/>
              </a:spcBef>
              <a:buNone/>
              <a:defRPr sz="2000" cap="all" baseline="0">
                <a:solidFill>
                  <a:schemeClr val="bg1"/>
                </a:solidFill>
              </a:defRPr>
            </a:lvl3pPr>
            <a:lvl4pPr marL="3175" indent="0">
              <a:spcBef>
                <a:spcPts val="0"/>
              </a:spcBef>
              <a:buNone/>
              <a:defRPr sz="2000" cap="all" baseline="0">
                <a:solidFill>
                  <a:schemeClr val="bg1"/>
                </a:solidFill>
              </a:defRPr>
            </a:lvl4pPr>
            <a:lvl5pPr marL="3175" indent="0">
              <a:spcBef>
                <a:spcPts val="0"/>
              </a:spcBef>
              <a:buNone/>
              <a:defRPr sz="2000" cap="all" baseline="0">
                <a:solidFill>
                  <a:schemeClr val="bg1"/>
                </a:solidFill>
              </a:defRPr>
            </a:lvl5pPr>
            <a:lvl6pPr marL="3175" indent="0">
              <a:spcBef>
                <a:spcPts val="0"/>
              </a:spcBef>
              <a:buNone/>
              <a:defRPr sz="2000" cap="all" baseline="0">
                <a:solidFill>
                  <a:schemeClr val="bg1"/>
                </a:solidFill>
              </a:defRPr>
            </a:lvl6pPr>
            <a:lvl7pPr marL="3175" indent="0">
              <a:spcBef>
                <a:spcPts val="0"/>
              </a:spcBef>
              <a:buNone/>
              <a:defRPr sz="2000" cap="all" baseline="0">
                <a:solidFill>
                  <a:schemeClr val="bg1"/>
                </a:solidFill>
              </a:defRPr>
            </a:lvl7pPr>
            <a:lvl8pPr marL="3175" indent="0">
              <a:spcBef>
                <a:spcPts val="0"/>
              </a:spcBef>
              <a:buNone/>
              <a:defRPr sz="2000" cap="all" baseline="0">
                <a:solidFill>
                  <a:schemeClr val="bg1"/>
                </a:solidFill>
              </a:defRPr>
            </a:lvl8pPr>
            <a:lvl9pPr marL="3175" indent="0">
              <a:spcBef>
                <a:spcPts val="0"/>
              </a:spcBef>
              <a:buNone/>
              <a:defRPr sz="2000" cap="all" baseline="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0812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6202"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799" b="0" i="0" u="none" strike="noStrike" kern="0" cap="none" spc="0" normalizeH="0" baseline="0" dirty="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5686" y="5795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5686" y="5795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5686" y="385099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5686" y="482307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5686" y="4823071"/>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5686" y="2882359"/>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5686" y="941664"/>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5686" y="191374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5687" y="191374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6889" y="5795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6889" y="385099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6890" y="385099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6889" y="482307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6889" y="288235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6890" y="288235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6889" y="941664"/>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6889" y="94166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6889" y="191374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6890" y="191374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28091" y="5795357"/>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28091" y="5795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28091" y="385099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28091" y="482307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28092" y="482307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28091" y="288235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28091" y="288235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28091" y="941664"/>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28091" y="191374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699295" y="5795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699296" y="5795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699295" y="385099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699296" y="385099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699295" y="482307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699295" y="288235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699295" y="941664"/>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699295" y="941664"/>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699295" y="191374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699295" y="191374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2605" y="942852"/>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4982" y="944040"/>
            <a:ext cx="547018"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5178" y="3853561"/>
            <a:ext cx="546823"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3795" y="394647"/>
            <a:ext cx="548206"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2606" y="941665"/>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2605" y="944040"/>
            <a:ext cx="549395"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2605" y="1913745"/>
            <a:ext cx="549395"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3891" y="3304167"/>
            <a:ext cx="548109"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2607"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2607" y="3853560"/>
            <a:ext cx="549394"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2607" y="4823071"/>
            <a:ext cx="549394"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2605" y="6217165"/>
            <a:ext cx="549395"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0951" y="5795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0952" y="5795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0951" y="385099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0952" y="385099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0952" y="4823071"/>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0951" y="2882359"/>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0951" y="288235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0951" y="941664"/>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0951" y="191374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0951" y="191374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6201" y="5795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6201" y="3850991"/>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6202" y="385099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6201" y="482307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6202" y="482307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6201" y="288235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6202" y="2882359"/>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6201" y="941664"/>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6202" y="941664"/>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6201" y="1907000"/>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6202" y="191374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6201"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6202"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4360" y="5795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4360" y="579535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4360" y="385099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4360" y="482307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4360" y="2882359"/>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4360" y="288235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4360" y="941664"/>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4360" y="1913745"/>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4361" y="191374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5686" y="5795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5686" y="5795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5686" y="385099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5686" y="482307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5686" y="4823071"/>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5686" y="2882359"/>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5686" y="941664"/>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5686" y="191374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5687" y="191374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6889" y="5795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6889" y="385099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6890" y="385099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6889" y="482307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6889" y="288235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6890" y="288235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6889" y="941664"/>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6889" y="94166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6889" y="191374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6890" y="191374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28091" y="5795357"/>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28091" y="5795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28091" y="385099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28091" y="482307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28092" y="482307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28091" y="288235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28091" y="288235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28091" y="941664"/>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28091" y="191374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699295" y="5795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699296" y="5795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699295" y="385099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699296" y="385099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699295" y="482307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699295" y="288235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699295" y="941664"/>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699295" y="941664"/>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699295" y="191374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699295" y="191374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2605" y="942852"/>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4983" y="944042"/>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5178"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3795"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2606" y="941665"/>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2605" y="2332376"/>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2607"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2607"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2607" y="4823071"/>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0951" y="5795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0952" y="5795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0951" y="385099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0952" y="385099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0952" y="4823071"/>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0951" y="2882359"/>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0951" y="288235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0951" y="941664"/>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0951" y="191374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0951" y="191374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6201" y="5795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6201" y="3850991"/>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6202" y="385099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6201" y="482307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6202" y="482307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6201" y="288235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6202" y="2882359"/>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6201" y="941664"/>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6202" y="941664"/>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6201" y="1907000"/>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6202" y="191374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6201"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6202"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4360" y="5795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4360" y="579535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4360" y="385099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4360" y="482307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4360" y="2882359"/>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4360" y="288235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4360" y="941664"/>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4360" y="1913745"/>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4361" y="191374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5686" y="5795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5686" y="5795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5686" y="385099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5686" y="482307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5686" y="4823071"/>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5686" y="2882359"/>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5686" y="941664"/>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5686" y="191374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5687" y="191374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5686" y="-22209"/>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6889" y="5795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6889" y="385099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6890" y="385099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6889" y="482307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6889" y="288235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6890" y="288235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6889" y="941664"/>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6889" y="94166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6889" y="191374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6890" y="191374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6889"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28091" y="5795357"/>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28091" y="5795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28091" y="385099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28091" y="482307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28092" y="482307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28091" y="288235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28091" y="288235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28091" y="941664"/>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28091" y="191374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28091" y="-22209"/>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699296" y="5795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699297" y="5795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699296" y="385099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699297" y="385099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699296" y="482307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699296" y="288235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699296" y="941664"/>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699296" y="941664"/>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699296" y="191374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699296" y="191374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699296"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699296"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2605" y="942852"/>
            <a:ext cx="2377"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4983" y="944042"/>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5178"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3795"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2606" y="941665"/>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2605" y="1913745"/>
            <a:ext cx="552570"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2607"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2607"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2607" y="4823071"/>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0951" y="5795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0952" y="5795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0951" y="385099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0952" y="385099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0952" y="4823071"/>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0951" y="2882359"/>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0951" y="288235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0951" y="941664"/>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0951" y="191374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0951" y="191374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095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6201" y="5795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6201" y="3850991"/>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6202" y="385099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6201" y="482307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6202" y="482307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6201" y="288235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6202" y="2882359"/>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6201" y="941664"/>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6202" y="941664"/>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6201" y="1907001"/>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6202" y="191374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6201"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6202"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4360" y="5795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4360" y="579535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4360" y="385099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4360" y="482307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4360" y="2882360"/>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4360" y="2882360"/>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4360" y="941664"/>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4360" y="1913745"/>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4361" y="1913744"/>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4360" y="-27162"/>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4361" y="-22206"/>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3" y="-27163"/>
            <a:ext cx="4853096"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799" b="0" i="0" u="none" strike="noStrike" kern="0" cap="none" spc="0" normalizeH="0" baseline="0" dirty="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7" y="2628219"/>
            <a:ext cx="5244771" cy="1500187"/>
          </a:xfrm>
        </p:spPr>
        <p:txBody>
          <a:bodyPr anchor="ctr"/>
          <a:lstStyle>
            <a:lvl1pPr>
              <a:lnSpc>
                <a:spcPct val="100000"/>
              </a:lnSpc>
              <a:spcBef>
                <a:spcPts val="0"/>
              </a:spcBef>
              <a:defRPr sz="3599"/>
            </a:lvl1pPr>
            <a:lvl2pPr marL="272968" indent="0">
              <a:buNone/>
              <a:defRPr/>
            </a:lvl2pPr>
          </a:lstStyle>
          <a:p>
            <a:pPr lvl="0"/>
            <a:r>
              <a:rPr lang="en-US"/>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2"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7879" y="6446046"/>
            <a:ext cx="1099793"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465" y="2687488"/>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7557" y="6510280"/>
            <a:ext cx="1965493"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527674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FEBA28-79C0-496C-8B14-08ABC2FBC7CC}"/>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657" y="1690119"/>
            <a:ext cx="12163168" cy="5167881"/>
          </a:xfrm>
          <a:prstGeom prst="rect">
            <a:avLst/>
          </a:prstGeom>
        </p:spPr>
      </p:pic>
      <p:sp>
        <p:nvSpPr>
          <p:cNvPr id="2" name="Title 1"/>
          <p:cNvSpPr>
            <a:spLocks noGrp="1"/>
          </p:cNvSpPr>
          <p:nvPr>
            <p:ph type="title"/>
          </p:nvPr>
        </p:nvSpPr>
        <p:spPr>
          <a:xfrm>
            <a:off x="609441" y="330200"/>
            <a:ext cx="10969943" cy="8128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6EA6D8CF-3CDE-4807-BCD2-C9F2B831AAA5}" type="slidenum">
              <a:rPr lang="en-US" smtClean="0"/>
              <a:pPr/>
              <a:t>‹#›</a:t>
            </a:fld>
            <a:endParaRPr lang="en-US"/>
          </a:p>
        </p:txBody>
      </p:sp>
    </p:spTree>
    <p:extLst>
      <p:ext uri="{BB962C8B-B14F-4D97-AF65-F5344CB8AC3E}">
        <p14:creationId xmlns:p14="http://schemas.microsoft.com/office/powerpoint/2010/main" val="128085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Custom Metric 3">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01"/>
            <a:ext cx="12188952" cy="6289499"/>
          </a:xfrm>
          <a:prstGeom prst="rect">
            <a:avLst/>
          </a:prstGeom>
        </p:spPr>
      </p:pic>
      <p:grpSp>
        <p:nvGrpSpPr>
          <p:cNvPr id="24" name="Group 23"/>
          <p:cNvGrpSpPr/>
          <p:nvPr/>
        </p:nvGrpSpPr>
        <p:grpSpPr>
          <a:xfrm>
            <a:off x="617878" y="6446044"/>
            <a:ext cx="1099793" cy="173355"/>
            <a:chOff x="-84138" y="5622925"/>
            <a:chExt cx="4330701" cy="682626"/>
          </a:xfrm>
        </p:grpSpPr>
        <p:sp>
          <p:nvSpPr>
            <p:cNvPr id="25"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2" hasCustomPrompt="1"/>
          </p:nvPr>
        </p:nvSpPr>
        <p:spPr>
          <a:xfrm>
            <a:off x="1726751" y="4740499"/>
            <a:ext cx="4062942" cy="1415602"/>
          </a:xfrm>
        </p:spPr>
        <p:txBody>
          <a:bodyPr anchor="ctr"/>
          <a:lstStyle>
            <a:lvl1pPr marL="3175" indent="0" algn="r">
              <a:spcBef>
                <a:spcPts val="0"/>
              </a:spcBef>
              <a:buNone/>
              <a:defRPr sz="8800">
                <a:solidFill>
                  <a:schemeClr val="accent3">
                    <a:lumMod val="50000"/>
                  </a:schemeClr>
                </a:solidFill>
              </a:defRPr>
            </a:lvl1pPr>
            <a:lvl2pPr marL="3175" indent="0">
              <a:spcBef>
                <a:spcPts val="0"/>
              </a:spcBef>
              <a:buNone/>
              <a:defRPr sz="8800">
                <a:solidFill>
                  <a:schemeClr val="accent1">
                    <a:lumMod val="50000"/>
                  </a:schemeClr>
                </a:solidFill>
              </a:defRPr>
            </a:lvl2pPr>
            <a:lvl3pPr marL="3175" indent="0">
              <a:spcBef>
                <a:spcPts val="0"/>
              </a:spcBef>
              <a:buNone/>
              <a:defRPr sz="8800">
                <a:solidFill>
                  <a:schemeClr val="accent1">
                    <a:lumMod val="50000"/>
                  </a:schemeClr>
                </a:solidFill>
              </a:defRPr>
            </a:lvl3pPr>
            <a:lvl4pPr marL="3175" indent="0">
              <a:spcBef>
                <a:spcPts val="0"/>
              </a:spcBef>
              <a:buNone/>
              <a:defRPr sz="8800">
                <a:solidFill>
                  <a:schemeClr val="accent1">
                    <a:lumMod val="50000"/>
                  </a:schemeClr>
                </a:solidFill>
              </a:defRPr>
            </a:lvl4pPr>
            <a:lvl5pPr marL="3175" indent="0">
              <a:spcBef>
                <a:spcPts val="0"/>
              </a:spcBef>
              <a:buNone/>
              <a:defRPr sz="8800">
                <a:solidFill>
                  <a:schemeClr val="accent1">
                    <a:lumMod val="50000"/>
                  </a:schemeClr>
                </a:solidFill>
              </a:defRPr>
            </a:lvl5pPr>
            <a:lvl6pPr marL="3175" indent="0">
              <a:spcBef>
                <a:spcPts val="0"/>
              </a:spcBef>
              <a:buNone/>
              <a:defRPr sz="8800">
                <a:solidFill>
                  <a:schemeClr val="accent1">
                    <a:lumMod val="50000"/>
                  </a:schemeClr>
                </a:solidFill>
              </a:defRPr>
            </a:lvl6pPr>
            <a:lvl7pPr marL="3175" indent="0">
              <a:spcBef>
                <a:spcPts val="0"/>
              </a:spcBef>
              <a:buNone/>
              <a:defRPr sz="8800">
                <a:solidFill>
                  <a:schemeClr val="accent1">
                    <a:lumMod val="50000"/>
                  </a:schemeClr>
                </a:solidFill>
              </a:defRPr>
            </a:lvl7pPr>
            <a:lvl8pPr marL="3175" indent="0">
              <a:spcBef>
                <a:spcPts val="0"/>
              </a:spcBef>
              <a:buNone/>
              <a:defRPr sz="8800">
                <a:solidFill>
                  <a:schemeClr val="accent1">
                    <a:lumMod val="50000"/>
                  </a:schemeClr>
                </a:solidFill>
              </a:defRPr>
            </a:lvl8pPr>
            <a:lvl9pPr marL="3175" indent="0">
              <a:spcBef>
                <a:spcPts val="0"/>
              </a:spcBef>
              <a:buNone/>
              <a:defRPr sz="8800">
                <a:solidFill>
                  <a:schemeClr val="accent1">
                    <a:lumMod val="50000"/>
                  </a:schemeClr>
                </a:solidFill>
              </a:defRPr>
            </a:lvl9pPr>
          </a:lstStyle>
          <a:p>
            <a:pPr lvl="0"/>
            <a:r>
              <a:rPr lang="en-US" dirty="0"/>
              <a:t>XX</a:t>
            </a:r>
          </a:p>
        </p:txBody>
      </p:sp>
      <p:sp>
        <p:nvSpPr>
          <p:cNvPr id="9" name="Text Placeholder 2"/>
          <p:cNvSpPr>
            <a:spLocks noGrp="1"/>
          </p:cNvSpPr>
          <p:nvPr>
            <p:ph type="body" sz="quarter" idx="13"/>
          </p:nvPr>
        </p:nvSpPr>
        <p:spPr>
          <a:xfrm>
            <a:off x="6094413" y="4740499"/>
            <a:ext cx="4509865" cy="1415602"/>
          </a:xfrm>
        </p:spPr>
        <p:txBody>
          <a:bodyPr anchor="ctr"/>
          <a:lstStyle>
            <a:lvl1pPr marL="3175" indent="0">
              <a:spcBef>
                <a:spcPts val="0"/>
              </a:spcBef>
              <a:buNone/>
              <a:defRPr sz="2400">
                <a:solidFill>
                  <a:schemeClr val="accent3">
                    <a:lumMod val="50000"/>
                  </a:schemeClr>
                </a:solidFill>
              </a:defRPr>
            </a:lvl1pPr>
            <a:lvl2pPr marL="3175" indent="0">
              <a:spcBef>
                <a:spcPts val="0"/>
              </a:spcBef>
              <a:buNone/>
              <a:defRPr sz="2000">
                <a:solidFill>
                  <a:schemeClr val="accent1">
                    <a:lumMod val="50000"/>
                  </a:schemeClr>
                </a:solidFill>
              </a:defRPr>
            </a:lvl2pPr>
            <a:lvl3pPr marL="3175" indent="0">
              <a:spcBef>
                <a:spcPts val="0"/>
              </a:spcBef>
              <a:buNone/>
              <a:defRPr sz="2000">
                <a:solidFill>
                  <a:schemeClr val="accent1">
                    <a:lumMod val="50000"/>
                  </a:schemeClr>
                </a:solidFill>
              </a:defRPr>
            </a:lvl3pPr>
            <a:lvl4pPr marL="3175" indent="0">
              <a:spcBef>
                <a:spcPts val="0"/>
              </a:spcBef>
              <a:buNone/>
              <a:defRPr sz="2000">
                <a:solidFill>
                  <a:schemeClr val="accent1">
                    <a:lumMod val="50000"/>
                  </a:schemeClr>
                </a:solidFill>
              </a:defRPr>
            </a:lvl4pPr>
            <a:lvl5pPr marL="3175" indent="0">
              <a:spcBef>
                <a:spcPts val="0"/>
              </a:spcBef>
              <a:buNone/>
              <a:defRPr sz="2000">
                <a:solidFill>
                  <a:schemeClr val="accent1">
                    <a:lumMod val="50000"/>
                  </a:schemeClr>
                </a:solidFill>
              </a:defRPr>
            </a:lvl5pPr>
            <a:lvl6pPr marL="3175" indent="0">
              <a:spcBef>
                <a:spcPts val="0"/>
              </a:spcBef>
              <a:buNone/>
              <a:defRPr sz="2000">
                <a:solidFill>
                  <a:schemeClr val="accent1">
                    <a:lumMod val="50000"/>
                  </a:schemeClr>
                </a:solidFill>
              </a:defRPr>
            </a:lvl6pPr>
            <a:lvl7pPr marL="3175" indent="0">
              <a:spcBef>
                <a:spcPts val="0"/>
              </a:spcBef>
              <a:buNone/>
              <a:defRPr sz="2000">
                <a:solidFill>
                  <a:schemeClr val="accent1">
                    <a:lumMod val="50000"/>
                  </a:schemeClr>
                </a:solidFill>
              </a:defRPr>
            </a:lvl7pPr>
            <a:lvl8pPr marL="3175" indent="0">
              <a:spcBef>
                <a:spcPts val="0"/>
              </a:spcBef>
              <a:buNone/>
              <a:defRPr sz="2000">
                <a:solidFill>
                  <a:schemeClr val="accent1">
                    <a:lumMod val="50000"/>
                  </a:schemeClr>
                </a:solidFill>
              </a:defRPr>
            </a:lvl8pPr>
            <a:lvl9pPr marL="3175" indent="0">
              <a:spcBef>
                <a:spcPts val="0"/>
              </a:spcBef>
              <a:buNone/>
              <a:defRPr sz="2000">
                <a:solidFill>
                  <a:schemeClr val="accent1">
                    <a:lumMod val="50000"/>
                  </a:schemeClr>
                </a:solidFill>
              </a:defRPr>
            </a:lvl9pPr>
          </a:lstStyle>
          <a:p>
            <a:pPr lvl="0"/>
            <a:r>
              <a:rPr lang="en-US"/>
              <a:t>Click to edit Master text styles</a:t>
            </a:r>
          </a:p>
        </p:txBody>
      </p:sp>
    </p:spTree>
    <p:extLst>
      <p:ext uri="{BB962C8B-B14F-4D97-AF65-F5344CB8AC3E}">
        <p14:creationId xmlns:p14="http://schemas.microsoft.com/office/powerpoint/2010/main" val="307784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1870" name="Rectangle 1869">
            <a:extLst>
              <a:ext uri="{FF2B5EF4-FFF2-40B4-BE49-F238E27FC236}">
                <a16:creationId xmlns:a16="http://schemas.microsoft.com/office/drawing/2014/main" id="{87DEB98F-E255-48BD-B862-71B16A67E330}"/>
              </a:ext>
            </a:extLst>
          </p:cNvPr>
          <p:cNvSpPr/>
          <p:nvPr userDrawn="1"/>
        </p:nvSpPr>
        <p:spPr bwMode="gray">
          <a:xfrm>
            <a:off x="4852551" y="1935282"/>
            <a:ext cx="7342623" cy="291519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799" b="0" i="0" u="none" strike="noStrike" kern="0" cap="none" spc="0" normalizeH="0" baseline="0" dirty="0">
              <a:ln>
                <a:noFill/>
              </a:ln>
              <a:solidFill>
                <a:prstClr val="white"/>
              </a:solidFill>
              <a:effectLst/>
              <a:uLnTx/>
              <a:uFillTx/>
              <a:latin typeface="Verdana"/>
            </a:endParaRPr>
          </a:p>
        </p:txBody>
      </p:sp>
      <p:sp>
        <p:nvSpPr>
          <p:cNvPr id="2055" name="Right Triangle 2054">
            <a:extLst>
              <a:ext uri="{FF2B5EF4-FFF2-40B4-BE49-F238E27FC236}">
                <a16:creationId xmlns:a16="http://schemas.microsoft.com/office/drawing/2014/main" id="{379E0254-E381-429F-8267-B64F0A64F01F}"/>
              </a:ext>
            </a:extLst>
          </p:cNvPr>
          <p:cNvSpPr/>
          <p:nvPr/>
        </p:nvSpPr>
        <p:spPr bwMode="gray">
          <a:xfrm flipV="1">
            <a:off x="6792037" y="387927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58" name="Right Triangle 2057">
            <a:extLst>
              <a:ext uri="{FF2B5EF4-FFF2-40B4-BE49-F238E27FC236}">
                <a16:creationId xmlns:a16="http://schemas.microsoft.com/office/drawing/2014/main" id="{AD309C60-3500-4EAB-B8B3-1C4389B46638}"/>
              </a:ext>
            </a:extLst>
          </p:cNvPr>
          <p:cNvSpPr/>
          <p:nvPr/>
        </p:nvSpPr>
        <p:spPr bwMode="gray">
          <a:xfrm>
            <a:off x="6792037" y="2910643"/>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60" name="Right Triangle 2059">
            <a:extLst>
              <a:ext uri="{FF2B5EF4-FFF2-40B4-BE49-F238E27FC236}">
                <a16:creationId xmlns:a16="http://schemas.microsoft.com/office/drawing/2014/main" id="{7ACD5E60-6BFC-44BF-BA51-40FFE210E52F}"/>
              </a:ext>
            </a:extLst>
          </p:cNvPr>
          <p:cNvSpPr/>
          <p:nvPr/>
        </p:nvSpPr>
        <p:spPr bwMode="gray">
          <a:xfrm>
            <a:off x="6792037" y="194202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61" name="Right Triangle 2060">
            <a:extLst>
              <a:ext uri="{FF2B5EF4-FFF2-40B4-BE49-F238E27FC236}">
                <a16:creationId xmlns:a16="http://schemas.microsoft.com/office/drawing/2014/main" id="{87AD33CD-A516-4CDC-9B49-367540BB4D09}"/>
              </a:ext>
            </a:extLst>
          </p:cNvPr>
          <p:cNvSpPr/>
          <p:nvPr/>
        </p:nvSpPr>
        <p:spPr bwMode="gray">
          <a:xfrm rot="10800000">
            <a:off x="6792038" y="1942029"/>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65" name="Right Triangle 2064">
            <a:extLst>
              <a:ext uri="{FF2B5EF4-FFF2-40B4-BE49-F238E27FC236}">
                <a16:creationId xmlns:a16="http://schemas.microsoft.com/office/drawing/2014/main" id="{BE366215-CBD9-4FFA-958F-037586C2A656}"/>
              </a:ext>
            </a:extLst>
          </p:cNvPr>
          <p:cNvSpPr/>
          <p:nvPr/>
        </p:nvSpPr>
        <p:spPr bwMode="gray">
          <a:xfrm flipH="1" flipV="1">
            <a:off x="7763240" y="387927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66" name="Right Triangle 2065">
            <a:extLst>
              <a:ext uri="{FF2B5EF4-FFF2-40B4-BE49-F238E27FC236}">
                <a16:creationId xmlns:a16="http://schemas.microsoft.com/office/drawing/2014/main" id="{FB174B08-BC06-4B26-9CEA-0753BD7F16BC}"/>
              </a:ext>
            </a:extLst>
          </p:cNvPr>
          <p:cNvSpPr/>
          <p:nvPr/>
        </p:nvSpPr>
        <p:spPr bwMode="gray">
          <a:xfrm rot="10800000" flipH="1" flipV="1">
            <a:off x="7763241" y="387927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68" name="Right Triangle 2067">
            <a:extLst>
              <a:ext uri="{FF2B5EF4-FFF2-40B4-BE49-F238E27FC236}">
                <a16:creationId xmlns:a16="http://schemas.microsoft.com/office/drawing/2014/main" id="{944C2EE1-0039-4616-8875-146C1099B1C1}"/>
              </a:ext>
            </a:extLst>
          </p:cNvPr>
          <p:cNvSpPr/>
          <p:nvPr/>
        </p:nvSpPr>
        <p:spPr bwMode="gray">
          <a:xfrm flipH="1">
            <a:off x="7763240" y="29106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69" name="Right Triangle 2068">
            <a:extLst>
              <a:ext uri="{FF2B5EF4-FFF2-40B4-BE49-F238E27FC236}">
                <a16:creationId xmlns:a16="http://schemas.microsoft.com/office/drawing/2014/main" id="{4098F3BA-CE41-4565-8758-F3AE196BADDE}"/>
              </a:ext>
            </a:extLst>
          </p:cNvPr>
          <p:cNvSpPr/>
          <p:nvPr/>
        </p:nvSpPr>
        <p:spPr bwMode="gray">
          <a:xfrm rot="10800000" flipH="1">
            <a:off x="7763241" y="29106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72" name="Right Triangle 2071">
            <a:extLst>
              <a:ext uri="{FF2B5EF4-FFF2-40B4-BE49-F238E27FC236}">
                <a16:creationId xmlns:a16="http://schemas.microsoft.com/office/drawing/2014/main" id="{32F085F8-0118-4937-B11E-6F4E2A7658C7}"/>
              </a:ext>
            </a:extLst>
          </p:cNvPr>
          <p:cNvSpPr/>
          <p:nvPr/>
        </p:nvSpPr>
        <p:spPr bwMode="gray">
          <a:xfrm flipH="1">
            <a:off x="7763240" y="194202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73" name="Right Triangle 2072">
            <a:extLst>
              <a:ext uri="{FF2B5EF4-FFF2-40B4-BE49-F238E27FC236}">
                <a16:creationId xmlns:a16="http://schemas.microsoft.com/office/drawing/2014/main" id="{848EF73E-43B5-44C6-95BE-899BF79BB098}"/>
              </a:ext>
            </a:extLst>
          </p:cNvPr>
          <p:cNvSpPr/>
          <p:nvPr/>
        </p:nvSpPr>
        <p:spPr bwMode="gray">
          <a:xfrm rot="10800000" flipH="1">
            <a:off x="7763241" y="194202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78" name="Right Triangle 2077">
            <a:extLst>
              <a:ext uri="{FF2B5EF4-FFF2-40B4-BE49-F238E27FC236}">
                <a16:creationId xmlns:a16="http://schemas.microsoft.com/office/drawing/2014/main" id="{07396E72-EB7E-4000-861F-EDA14C0C2066}"/>
              </a:ext>
            </a:extLst>
          </p:cNvPr>
          <p:cNvSpPr/>
          <p:nvPr/>
        </p:nvSpPr>
        <p:spPr bwMode="gray">
          <a:xfrm flipV="1">
            <a:off x="8734442" y="387927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81" name="Right Triangle 2080">
            <a:extLst>
              <a:ext uri="{FF2B5EF4-FFF2-40B4-BE49-F238E27FC236}">
                <a16:creationId xmlns:a16="http://schemas.microsoft.com/office/drawing/2014/main" id="{C3D017B0-3559-48A4-9DD2-0EB889542971}"/>
              </a:ext>
            </a:extLst>
          </p:cNvPr>
          <p:cNvSpPr/>
          <p:nvPr/>
        </p:nvSpPr>
        <p:spPr bwMode="gray">
          <a:xfrm>
            <a:off x="8734442" y="29106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82" name="Right Triangle 2081">
            <a:extLst>
              <a:ext uri="{FF2B5EF4-FFF2-40B4-BE49-F238E27FC236}">
                <a16:creationId xmlns:a16="http://schemas.microsoft.com/office/drawing/2014/main" id="{B4356A04-9CA5-48A5-AF9D-6AC4D3F0DE08}"/>
              </a:ext>
            </a:extLst>
          </p:cNvPr>
          <p:cNvSpPr/>
          <p:nvPr/>
        </p:nvSpPr>
        <p:spPr bwMode="gray">
          <a:xfrm rot="10800000">
            <a:off x="8734442" y="291064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84" name="Right Triangle 2083">
            <a:extLst>
              <a:ext uri="{FF2B5EF4-FFF2-40B4-BE49-F238E27FC236}">
                <a16:creationId xmlns:a16="http://schemas.microsoft.com/office/drawing/2014/main" id="{1A9FF7BD-AFB6-435E-9C1D-5BFCE9944C30}"/>
              </a:ext>
            </a:extLst>
          </p:cNvPr>
          <p:cNvSpPr/>
          <p:nvPr/>
        </p:nvSpPr>
        <p:spPr bwMode="gray">
          <a:xfrm rot="10800000">
            <a:off x="8734442" y="194202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89" name="Right Triangle 2088">
            <a:extLst>
              <a:ext uri="{FF2B5EF4-FFF2-40B4-BE49-F238E27FC236}">
                <a16:creationId xmlns:a16="http://schemas.microsoft.com/office/drawing/2014/main" id="{F2A2CBDB-A4CB-4BD2-B67D-738215683181}"/>
              </a:ext>
            </a:extLst>
          </p:cNvPr>
          <p:cNvSpPr/>
          <p:nvPr/>
        </p:nvSpPr>
        <p:spPr bwMode="gray">
          <a:xfrm flipH="1" flipV="1">
            <a:off x="9705646" y="387927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90" name="Right Triangle 2089">
            <a:extLst>
              <a:ext uri="{FF2B5EF4-FFF2-40B4-BE49-F238E27FC236}">
                <a16:creationId xmlns:a16="http://schemas.microsoft.com/office/drawing/2014/main" id="{A1231640-872A-4ABD-9F11-4871F6543FA4}"/>
              </a:ext>
            </a:extLst>
          </p:cNvPr>
          <p:cNvSpPr/>
          <p:nvPr/>
        </p:nvSpPr>
        <p:spPr bwMode="gray">
          <a:xfrm rot="10800000" flipH="1" flipV="1">
            <a:off x="9705647" y="387927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92" name="Right Triangle 2091">
            <a:extLst>
              <a:ext uri="{FF2B5EF4-FFF2-40B4-BE49-F238E27FC236}">
                <a16:creationId xmlns:a16="http://schemas.microsoft.com/office/drawing/2014/main" id="{99CDE09D-1B6D-48DF-84B6-98CD026A4CB4}"/>
              </a:ext>
            </a:extLst>
          </p:cNvPr>
          <p:cNvSpPr/>
          <p:nvPr/>
        </p:nvSpPr>
        <p:spPr bwMode="gray">
          <a:xfrm rot="10800000" flipH="1">
            <a:off x="9705646" y="29106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95" name="Right Triangle 2094">
            <a:extLst>
              <a:ext uri="{FF2B5EF4-FFF2-40B4-BE49-F238E27FC236}">
                <a16:creationId xmlns:a16="http://schemas.microsoft.com/office/drawing/2014/main" id="{8595FC23-C645-4A52-8E9C-CACA695E7C6F}"/>
              </a:ext>
            </a:extLst>
          </p:cNvPr>
          <p:cNvSpPr/>
          <p:nvPr/>
        </p:nvSpPr>
        <p:spPr bwMode="gray">
          <a:xfrm flipH="1">
            <a:off x="9705646" y="1942029"/>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96" name="Right Triangle 2095">
            <a:extLst>
              <a:ext uri="{FF2B5EF4-FFF2-40B4-BE49-F238E27FC236}">
                <a16:creationId xmlns:a16="http://schemas.microsoft.com/office/drawing/2014/main" id="{1AF14238-22B4-4861-9498-73032B272254}"/>
              </a:ext>
            </a:extLst>
          </p:cNvPr>
          <p:cNvSpPr/>
          <p:nvPr/>
        </p:nvSpPr>
        <p:spPr bwMode="gray">
          <a:xfrm rot="10800000" flipH="1">
            <a:off x="9705646" y="194202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49" name="Freeform: Shape 248">
            <a:extLst>
              <a:ext uri="{FF2B5EF4-FFF2-40B4-BE49-F238E27FC236}">
                <a16:creationId xmlns:a16="http://schemas.microsoft.com/office/drawing/2014/main" id="{EE1B428B-301B-4A2F-8A22-D4FE335540BF}"/>
              </a:ext>
            </a:extLst>
          </p:cNvPr>
          <p:cNvSpPr/>
          <p:nvPr/>
        </p:nvSpPr>
        <p:spPr bwMode="gray">
          <a:xfrm rot="10800000" flipH="1">
            <a:off x="11648956" y="1942029"/>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0 w 546219"/>
              <a:gd name="connsiteY3" fmla="*/ 0 h 971203"/>
              <a:gd name="connsiteX4" fmla="*/ 0 w 546219"/>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19" h="971203">
                <a:moveTo>
                  <a:pt x="0" y="971203"/>
                </a:moveTo>
                <a:lnTo>
                  <a:pt x="546219" y="971203"/>
                </a:lnTo>
                <a:lnTo>
                  <a:pt x="546219" y="546219"/>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09" name="Right Triangle 2108">
            <a:extLst>
              <a:ext uri="{FF2B5EF4-FFF2-40B4-BE49-F238E27FC236}">
                <a16:creationId xmlns:a16="http://schemas.microsoft.com/office/drawing/2014/main" id="{99FEE84E-53E9-4776-8DE8-E47A361BA88B}"/>
              </a:ext>
            </a:extLst>
          </p:cNvPr>
          <p:cNvSpPr/>
          <p:nvPr/>
        </p:nvSpPr>
        <p:spPr bwMode="gray">
          <a:xfrm flipV="1">
            <a:off x="10677302" y="387927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10" name="Right Triangle 2109">
            <a:extLst>
              <a:ext uri="{FF2B5EF4-FFF2-40B4-BE49-F238E27FC236}">
                <a16:creationId xmlns:a16="http://schemas.microsoft.com/office/drawing/2014/main" id="{1DD578AB-11F7-4ABA-B139-6DF21FC62151}"/>
              </a:ext>
            </a:extLst>
          </p:cNvPr>
          <p:cNvSpPr/>
          <p:nvPr/>
        </p:nvSpPr>
        <p:spPr bwMode="gray">
          <a:xfrm rot="10800000" flipV="1">
            <a:off x="10677303" y="387927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12" name="Right Triangle 2111">
            <a:extLst>
              <a:ext uri="{FF2B5EF4-FFF2-40B4-BE49-F238E27FC236}">
                <a16:creationId xmlns:a16="http://schemas.microsoft.com/office/drawing/2014/main" id="{09E3E88F-E68D-4B1C-AF76-ECD20957E3DB}"/>
              </a:ext>
            </a:extLst>
          </p:cNvPr>
          <p:cNvSpPr/>
          <p:nvPr/>
        </p:nvSpPr>
        <p:spPr bwMode="gray">
          <a:xfrm>
            <a:off x="10677302" y="29106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13" name="Right Triangle 2112">
            <a:extLst>
              <a:ext uri="{FF2B5EF4-FFF2-40B4-BE49-F238E27FC236}">
                <a16:creationId xmlns:a16="http://schemas.microsoft.com/office/drawing/2014/main" id="{A05A2D39-0F65-4AD7-BF84-3E6E866C0695}"/>
              </a:ext>
            </a:extLst>
          </p:cNvPr>
          <p:cNvSpPr/>
          <p:nvPr/>
        </p:nvSpPr>
        <p:spPr bwMode="gray">
          <a:xfrm rot="10800000">
            <a:off x="10677302" y="29106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15" name="Right Triangle 2114">
            <a:extLst>
              <a:ext uri="{FF2B5EF4-FFF2-40B4-BE49-F238E27FC236}">
                <a16:creationId xmlns:a16="http://schemas.microsoft.com/office/drawing/2014/main" id="{206C9E9A-6F8E-4552-B214-16CC537D131E}"/>
              </a:ext>
            </a:extLst>
          </p:cNvPr>
          <p:cNvSpPr/>
          <p:nvPr/>
        </p:nvSpPr>
        <p:spPr bwMode="gray">
          <a:xfrm>
            <a:off x="10677302" y="1942029"/>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16" name="Right Triangle 2115">
            <a:extLst>
              <a:ext uri="{FF2B5EF4-FFF2-40B4-BE49-F238E27FC236}">
                <a16:creationId xmlns:a16="http://schemas.microsoft.com/office/drawing/2014/main" id="{3ED89541-3BF3-4D8C-846E-F10D7392E273}"/>
              </a:ext>
            </a:extLst>
          </p:cNvPr>
          <p:cNvSpPr/>
          <p:nvPr/>
        </p:nvSpPr>
        <p:spPr bwMode="gray">
          <a:xfrm rot="10800000">
            <a:off x="10677302" y="194202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20" name="Right Triangle 2119">
            <a:extLst>
              <a:ext uri="{FF2B5EF4-FFF2-40B4-BE49-F238E27FC236}">
                <a16:creationId xmlns:a16="http://schemas.microsoft.com/office/drawing/2014/main" id="{EC942C2D-CFE2-4BDD-927E-F517B4D27E93}"/>
              </a:ext>
            </a:extLst>
          </p:cNvPr>
          <p:cNvSpPr/>
          <p:nvPr/>
        </p:nvSpPr>
        <p:spPr bwMode="gray">
          <a:xfrm flipV="1">
            <a:off x="4852551" y="3879275"/>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21" name="Right Triangle 2120">
            <a:extLst>
              <a:ext uri="{FF2B5EF4-FFF2-40B4-BE49-F238E27FC236}">
                <a16:creationId xmlns:a16="http://schemas.microsoft.com/office/drawing/2014/main" id="{1F991860-0BB4-4313-9CBA-C8252877F9C6}"/>
              </a:ext>
            </a:extLst>
          </p:cNvPr>
          <p:cNvSpPr/>
          <p:nvPr/>
        </p:nvSpPr>
        <p:spPr bwMode="gray">
          <a:xfrm rot="10800000" flipV="1">
            <a:off x="4852552" y="387927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24" name="Right Triangle 2123">
            <a:extLst>
              <a:ext uri="{FF2B5EF4-FFF2-40B4-BE49-F238E27FC236}">
                <a16:creationId xmlns:a16="http://schemas.microsoft.com/office/drawing/2014/main" id="{0F3E436A-1DF3-4950-A2C2-2692D87C4F8B}"/>
              </a:ext>
            </a:extLst>
          </p:cNvPr>
          <p:cNvSpPr/>
          <p:nvPr/>
        </p:nvSpPr>
        <p:spPr bwMode="gray">
          <a:xfrm>
            <a:off x="4852551" y="29106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25" name="Right Triangle 2124">
            <a:extLst>
              <a:ext uri="{FF2B5EF4-FFF2-40B4-BE49-F238E27FC236}">
                <a16:creationId xmlns:a16="http://schemas.microsoft.com/office/drawing/2014/main" id="{611BB566-F2B3-4379-869F-A61ED31FEFD5}"/>
              </a:ext>
            </a:extLst>
          </p:cNvPr>
          <p:cNvSpPr/>
          <p:nvPr/>
        </p:nvSpPr>
        <p:spPr bwMode="gray">
          <a:xfrm rot="10800000">
            <a:off x="4852552" y="29106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28" name="Right Triangle 2127">
            <a:extLst>
              <a:ext uri="{FF2B5EF4-FFF2-40B4-BE49-F238E27FC236}">
                <a16:creationId xmlns:a16="http://schemas.microsoft.com/office/drawing/2014/main" id="{6102792F-5D69-4653-A8F2-82B19B151911}"/>
              </a:ext>
            </a:extLst>
          </p:cNvPr>
          <p:cNvSpPr/>
          <p:nvPr/>
        </p:nvSpPr>
        <p:spPr bwMode="gray">
          <a:xfrm>
            <a:off x="4852551" y="1935284"/>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29" name="Right Triangle 2128">
            <a:extLst>
              <a:ext uri="{FF2B5EF4-FFF2-40B4-BE49-F238E27FC236}">
                <a16:creationId xmlns:a16="http://schemas.microsoft.com/office/drawing/2014/main" id="{1D3B37AD-78C0-404C-94A9-CC96B8C52AB4}"/>
              </a:ext>
            </a:extLst>
          </p:cNvPr>
          <p:cNvSpPr/>
          <p:nvPr/>
        </p:nvSpPr>
        <p:spPr bwMode="gray">
          <a:xfrm rot="10800000">
            <a:off x="4852552" y="194202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34" name="Right Triangle 2133">
            <a:extLst>
              <a:ext uri="{FF2B5EF4-FFF2-40B4-BE49-F238E27FC236}">
                <a16:creationId xmlns:a16="http://schemas.microsoft.com/office/drawing/2014/main" id="{7894F63B-153D-4349-9487-44A5034AA3C7}"/>
              </a:ext>
            </a:extLst>
          </p:cNvPr>
          <p:cNvSpPr/>
          <p:nvPr/>
        </p:nvSpPr>
        <p:spPr bwMode="gray">
          <a:xfrm flipH="1" flipV="1">
            <a:off x="5820711" y="387927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36" name="Right Triangle 2135">
            <a:extLst>
              <a:ext uri="{FF2B5EF4-FFF2-40B4-BE49-F238E27FC236}">
                <a16:creationId xmlns:a16="http://schemas.microsoft.com/office/drawing/2014/main" id="{C0C9C94B-1222-4B72-8550-3B115A246D93}"/>
              </a:ext>
            </a:extLst>
          </p:cNvPr>
          <p:cNvSpPr/>
          <p:nvPr/>
        </p:nvSpPr>
        <p:spPr bwMode="gray">
          <a:xfrm flipH="1">
            <a:off x="5820711" y="291064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37" name="Right Triangle 2136">
            <a:extLst>
              <a:ext uri="{FF2B5EF4-FFF2-40B4-BE49-F238E27FC236}">
                <a16:creationId xmlns:a16="http://schemas.microsoft.com/office/drawing/2014/main" id="{206C50EE-8148-4C3D-A8F9-5FE072F38CC6}"/>
              </a:ext>
            </a:extLst>
          </p:cNvPr>
          <p:cNvSpPr/>
          <p:nvPr/>
        </p:nvSpPr>
        <p:spPr bwMode="gray">
          <a:xfrm rot="10800000" flipH="1">
            <a:off x="5820711" y="29106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39" name="Right Triangle 2138">
            <a:extLst>
              <a:ext uri="{FF2B5EF4-FFF2-40B4-BE49-F238E27FC236}">
                <a16:creationId xmlns:a16="http://schemas.microsoft.com/office/drawing/2014/main" id="{17143BF8-78D1-4C18-A5C4-BAF1917944D5}"/>
              </a:ext>
            </a:extLst>
          </p:cNvPr>
          <p:cNvSpPr/>
          <p:nvPr/>
        </p:nvSpPr>
        <p:spPr bwMode="gray">
          <a:xfrm flipH="1">
            <a:off x="5820711" y="1942029"/>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40" name="Right Triangle 2139">
            <a:extLst>
              <a:ext uri="{FF2B5EF4-FFF2-40B4-BE49-F238E27FC236}">
                <a16:creationId xmlns:a16="http://schemas.microsoft.com/office/drawing/2014/main" id="{5A60B454-6649-4014-8D1D-2691C3312F7C}"/>
              </a:ext>
            </a:extLst>
          </p:cNvPr>
          <p:cNvSpPr/>
          <p:nvPr/>
        </p:nvSpPr>
        <p:spPr bwMode="gray">
          <a:xfrm rot="10800000" flipH="1">
            <a:off x="5820712" y="194202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65" name="Right Triangle 1964">
            <a:extLst>
              <a:ext uri="{FF2B5EF4-FFF2-40B4-BE49-F238E27FC236}">
                <a16:creationId xmlns:a16="http://schemas.microsoft.com/office/drawing/2014/main" id="{E6E5B286-5BC6-4D27-A967-953C221DDC00}"/>
              </a:ext>
            </a:extLst>
          </p:cNvPr>
          <p:cNvSpPr/>
          <p:nvPr/>
        </p:nvSpPr>
        <p:spPr bwMode="gray">
          <a:xfrm flipV="1">
            <a:off x="6792037" y="387927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68" name="Right Triangle 1967">
            <a:extLst>
              <a:ext uri="{FF2B5EF4-FFF2-40B4-BE49-F238E27FC236}">
                <a16:creationId xmlns:a16="http://schemas.microsoft.com/office/drawing/2014/main" id="{2B376ABD-AA7C-4380-8A1C-BB4F59C70ED7}"/>
              </a:ext>
            </a:extLst>
          </p:cNvPr>
          <p:cNvSpPr/>
          <p:nvPr/>
        </p:nvSpPr>
        <p:spPr bwMode="gray">
          <a:xfrm>
            <a:off x="6792037" y="2910643"/>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70" name="Right Triangle 1969">
            <a:extLst>
              <a:ext uri="{FF2B5EF4-FFF2-40B4-BE49-F238E27FC236}">
                <a16:creationId xmlns:a16="http://schemas.microsoft.com/office/drawing/2014/main" id="{572EB1AB-D7A9-4F0A-A21E-0693157DA579}"/>
              </a:ext>
            </a:extLst>
          </p:cNvPr>
          <p:cNvSpPr/>
          <p:nvPr/>
        </p:nvSpPr>
        <p:spPr bwMode="gray">
          <a:xfrm>
            <a:off x="6792037" y="194202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71" name="Right Triangle 1970">
            <a:extLst>
              <a:ext uri="{FF2B5EF4-FFF2-40B4-BE49-F238E27FC236}">
                <a16:creationId xmlns:a16="http://schemas.microsoft.com/office/drawing/2014/main" id="{D05BA029-292B-4F5B-96F7-82AEBA8518B9}"/>
              </a:ext>
            </a:extLst>
          </p:cNvPr>
          <p:cNvSpPr/>
          <p:nvPr/>
        </p:nvSpPr>
        <p:spPr bwMode="gray">
          <a:xfrm rot="10800000">
            <a:off x="6792038" y="1942029"/>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75" name="Right Triangle 1974">
            <a:extLst>
              <a:ext uri="{FF2B5EF4-FFF2-40B4-BE49-F238E27FC236}">
                <a16:creationId xmlns:a16="http://schemas.microsoft.com/office/drawing/2014/main" id="{178EC3AD-6FEE-4E45-86D1-E97050157EC9}"/>
              </a:ext>
            </a:extLst>
          </p:cNvPr>
          <p:cNvSpPr/>
          <p:nvPr/>
        </p:nvSpPr>
        <p:spPr bwMode="gray">
          <a:xfrm flipH="1" flipV="1">
            <a:off x="7763240" y="387927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76" name="Right Triangle 1975">
            <a:extLst>
              <a:ext uri="{FF2B5EF4-FFF2-40B4-BE49-F238E27FC236}">
                <a16:creationId xmlns:a16="http://schemas.microsoft.com/office/drawing/2014/main" id="{F9AE0C30-1FBA-46DD-A3D6-FD85D546063E}"/>
              </a:ext>
            </a:extLst>
          </p:cNvPr>
          <p:cNvSpPr/>
          <p:nvPr/>
        </p:nvSpPr>
        <p:spPr bwMode="gray">
          <a:xfrm rot="10800000" flipH="1" flipV="1">
            <a:off x="7763241" y="387927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78" name="Right Triangle 1977">
            <a:extLst>
              <a:ext uri="{FF2B5EF4-FFF2-40B4-BE49-F238E27FC236}">
                <a16:creationId xmlns:a16="http://schemas.microsoft.com/office/drawing/2014/main" id="{1D359AD2-D340-479B-885A-D5DB9CA0833D}"/>
              </a:ext>
            </a:extLst>
          </p:cNvPr>
          <p:cNvSpPr/>
          <p:nvPr/>
        </p:nvSpPr>
        <p:spPr bwMode="gray">
          <a:xfrm flipH="1">
            <a:off x="7763240" y="29106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79" name="Right Triangle 1978">
            <a:extLst>
              <a:ext uri="{FF2B5EF4-FFF2-40B4-BE49-F238E27FC236}">
                <a16:creationId xmlns:a16="http://schemas.microsoft.com/office/drawing/2014/main" id="{8B387BA8-FAAB-4F63-B541-245EA131763B}"/>
              </a:ext>
            </a:extLst>
          </p:cNvPr>
          <p:cNvSpPr/>
          <p:nvPr/>
        </p:nvSpPr>
        <p:spPr bwMode="gray">
          <a:xfrm rot="10800000" flipH="1">
            <a:off x="7763241" y="29106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82" name="Right Triangle 1981">
            <a:extLst>
              <a:ext uri="{FF2B5EF4-FFF2-40B4-BE49-F238E27FC236}">
                <a16:creationId xmlns:a16="http://schemas.microsoft.com/office/drawing/2014/main" id="{BC1D6466-33B3-4083-AFE6-DFCC19025C49}"/>
              </a:ext>
            </a:extLst>
          </p:cNvPr>
          <p:cNvSpPr/>
          <p:nvPr/>
        </p:nvSpPr>
        <p:spPr bwMode="gray">
          <a:xfrm flipH="1">
            <a:off x="7763240" y="194202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83" name="Right Triangle 1982">
            <a:extLst>
              <a:ext uri="{FF2B5EF4-FFF2-40B4-BE49-F238E27FC236}">
                <a16:creationId xmlns:a16="http://schemas.microsoft.com/office/drawing/2014/main" id="{77953615-F162-4400-B52C-35B2A7EC55E0}"/>
              </a:ext>
            </a:extLst>
          </p:cNvPr>
          <p:cNvSpPr/>
          <p:nvPr/>
        </p:nvSpPr>
        <p:spPr bwMode="gray">
          <a:xfrm rot="10800000" flipH="1">
            <a:off x="7763241" y="194202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88" name="Right Triangle 1987">
            <a:extLst>
              <a:ext uri="{FF2B5EF4-FFF2-40B4-BE49-F238E27FC236}">
                <a16:creationId xmlns:a16="http://schemas.microsoft.com/office/drawing/2014/main" id="{4D4F3A31-B5C2-4590-AE82-E103E9F283D8}"/>
              </a:ext>
            </a:extLst>
          </p:cNvPr>
          <p:cNvSpPr/>
          <p:nvPr/>
        </p:nvSpPr>
        <p:spPr bwMode="gray">
          <a:xfrm flipV="1">
            <a:off x="8734442" y="387927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91" name="Right Triangle 1990">
            <a:extLst>
              <a:ext uri="{FF2B5EF4-FFF2-40B4-BE49-F238E27FC236}">
                <a16:creationId xmlns:a16="http://schemas.microsoft.com/office/drawing/2014/main" id="{4ED8D174-82E8-4892-8F21-835314E781CB}"/>
              </a:ext>
            </a:extLst>
          </p:cNvPr>
          <p:cNvSpPr/>
          <p:nvPr/>
        </p:nvSpPr>
        <p:spPr bwMode="gray">
          <a:xfrm>
            <a:off x="8734442" y="29106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92" name="Right Triangle 1991">
            <a:extLst>
              <a:ext uri="{FF2B5EF4-FFF2-40B4-BE49-F238E27FC236}">
                <a16:creationId xmlns:a16="http://schemas.microsoft.com/office/drawing/2014/main" id="{86687566-64E1-457C-89E2-4B9C61932CD3}"/>
              </a:ext>
            </a:extLst>
          </p:cNvPr>
          <p:cNvSpPr/>
          <p:nvPr/>
        </p:nvSpPr>
        <p:spPr bwMode="gray">
          <a:xfrm rot="10800000">
            <a:off x="8734442" y="291064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94" name="Right Triangle 1993">
            <a:extLst>
              <a:ext uri="{FF2B5EF4-FFF2-40B4-BE49-F238E27FC236}">
                <a16:creationId xmlns:a16="http://schemas.microsoft.com/office/drawing/2014/main" id="{C22DB837-F708-4639-9065-99A91AACEBD0}"/>
              </a:ext>
            </a:extLst>
          </p:cNvPr>
          <p:cNvSpPr/>
          <p:nvPr/>
        </p:nvSpPr>
        <p:spPr bwMode="gray">
          <a:xfrm rot="10800000">
            <a:off x="8734442" y="194202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99" name="Right Triangle 1998">
            <a:extLst>
              <a:ext uri="{FF2B5EF4-FFF2-40B4-BE49-F238E27FC236}">
                <a16:creationId xmlns:a16="http://schemas.microsoft.com/office/drawing/2014/main" id="{6A788E85-3985-4156-AF64-CA51D0484984}"/>
              </a:ext>
            </a:extLst>
          </p:cNvPr>
          <p:cNvSpPr/>
          <p:nvPr/>
        </p:nvSpPr>
        <p:spPr bwMode="gray">
          <a:xfrm flipH="1" flipV="1">
            <a:off x="9705646" y="387927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00" name="Right Triangle 1999">
            <a:extLst>
              <a:ext uri="{FF2B5EF4-FFF2-40B4-BE49-F238E27FC236}">
                <a16:creationId xmlns:a16="http://schemas.microsoft.com/office/drawing/2014/main" id="{94558083-6AFF-46F6-8E0C-096848D16CAF}"/>
              </a:ext>
            </a:extLst>
          </p:cNvPr>
          <p:cNvSpPr/>
          <p:nvPr/>
        </p:nvSpPr>
        <p:spPr bwMode="gray">
          <a:xfrm rot="10800000" flipH="1" flipV="1">
            <a:off x="9705647" y="387927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02" name="Right Triangle 2001">
            <a:extLst>
              <a:ext uri="{FF2B5EF4-FFF2-40B4-BE49-F238E27FC236}">
                <a16:creationId xmlns:a16="http://schemas.microsoft.com/office/drawing/2014/main" id="{FFDEBEF5-9879-4820-A2E0-1C0E6B9CB80B}"/>
              </a:ext>
            </a:extLst>
          </p:cNvPr>
          <p:cNvSpPr/>
          <p:nvPr/>
        </p:nvSpPr>
        <p:spPr bwMode="gray">
          <a:xfrm rot="10800000" flipH="1">
            <a:off x="9705646" y="29106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05" name="Right Triangle 2004">
            <a:extLst>
              <a:ext uri="{FF2B5EF4-FFF2-40B4-BE49-F238E27FC236}">
                <a16:creationId xmlns:a16="http://schemas.microsoft.com/office/drawing/2014/main" id="{FAADE3CC-F18A-436E-9FAA-D97A1CEAB0D8}"/>
              </a:ext>
            </a:extLst>
          </p:cNvPr>
          <p:cNvSpPr/>
          <p:nvPr/>
        </p:nvSpPr>
        <p:spPr bwMode="gray">
          <a:xfrm flipH="1">
            <a:off x="9705646" y="1942029"/>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06" name="Right Triangle 2005">
            <a:extLst>
              <a:ext uri="{FF2B5EF4-FFF2-40B4-BE49-F238E27FC236}">
                <a16:creationId xmlns:a16="http://schemas.microsoft.com/office/drawing/2014/main" id="{A6DF877E-F512-4272-8411-07AA8F0597FA}"/>
              </a:ext>
            </a:extLst>
          </p:cNvPr>
          <p:cNvSpPr/>
          <p:nvPr/>
        </p:nvSpPr>
        <p:spPr bwMode="gray">
          <a:xfrm rot="10800000" flipH="1">
            <a:off x="9705646" y="194202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41" name="Freeform: Shape 240">
            <a:extLst>
              <a:ext uri="{FF2B5EF4-FFF2-40B4-BE49-F238E27FC236}">
                <a16:creationId xmlns:a16="http://schemas.microsoft.com/office/drawing/2014/main" id="{04ED73FD-D665-4D6A-A071-D88CC48E1BD2}"/>
              </a:ext>
            </a:extLst>
          </p:cNvPr>
          <p:cNvSpPr/>
          <p:nvPr/>
        </p:nvSpPr>
        <p:spPr bwMode="gray">
          <a:xfrm flipH="1">
            <a:off x="11648957"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40" name="Freeform: Shape 239">
            <a:extLst>
              <a:ext uri="{FF2B5EF4-FFF2-40B4-BE49-F238E27FC236}">
                <a16:creationId xmlns:a16="http://schemas.microsoft.com/office/drawing/2014/main" id="{DAACB6A8-5FFF-4D01-9B52-D8EE6770B36D}"/>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37" name="Freeform: Shape 236">
            <a:extLst>
              <a:ext uri="{FF2B5EF4-FFF2-40B4-BE49-F238E27FC236}">
                <a16:creationId xmlns:a16="http://schemas.microsoft.com/office/drawing/2014/main" id="{D2647969-72F6-4EBD-8F45-8C71144016F7}"/>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35" name="Freeform: Shape 234">
            <a:extLst>
              <a:ext uri="{FF2B5EF4-FFF2-40B4-BE49-F238E27FC236}">
                <a16:creationId xmlns:a16="http://schemas.microsoft.com/office/drawing/2014/main" id="{38C334F9-394F-4AA2-A4EF-C9F7AD2CB2DA}"/>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34" name="Freeform: Shape 233">
            <a:extLst>
              <a:ext uri="{FF2B5EF4-FFF2-40B4-BE49-F238E27FC236}">
                <a16:creationId xmlns:a16="http://schemas.microsoft.com/office/drawing/2014/main" id="{3BC84EC7-85CD-4749-8F7D-D48DE50814AB}"/>
              </a:ext>
            </a:extLst>
          </p:cNvPr>
          <p:cNvSpPr/>
          <p:nvPr/>
        </p:nvSpPr>
        <p:spPr bwMode="gray">
          <a:xfrm flipH="1">
            <a:off x="11648957"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33" name="Freeform: Shape 232">
            <a:extLst>
              <a:ext uri="{FF2B5EF4-FFF2-40B4-BE49-F238E27FC236}">
                <a16:creationId xmlns:a16="http://schemas.microsoft.com/office/drawing/2014/main" id="{DF749C73-4E4B-457C-8945-7804E3C387D7}"/>
              </a:ext>
            </a:extLst>
          </p:cNvPr>
          <p:cNvSpPr/>
          <p:nvPr/>
        </p:nvSpPr>
        <p:spPr bwMode="gray">
          <a:xfrm flipH="1">
            <a:off x="11648957"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45" name="Freeform: Shape 244">
            <a:extLst>
              <a:ext uri="{FF2B5EF4-FFF2-40B4-BE49-F238E27FC236}">
                <a16:creationId xmlns:a16="http://schemas.microsoft.com/office/drawing/2014/main" id="{C7CEF2F0-638A-4980-8929-051BBF2C7F2F}"/>
              </a:ext>
            </a:extLst>
          </p:cNvPr>
          <p:cNvSpPr/>
          <p:nvPr/>
        </p:nvSpPr>
        <p:spPr bwMode="gray">
          <a:xfrm rot="10800000" flipH="1">
            <a:off x="11648956" y="1942029"/>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546219 w 546219"/>
              <a:gd name="connsiteY3" fmla="*/ 0 h 971203"/>
              <a:gd name="connsiteX4" fmla="*/ 0 w 546219"/>
              <a:gd name="connsiteY4" fmla="*/ 0 h 971203"/>
              <a:gd name="connsiteX5" fmla="*/ 0 w 546219"/>
              <a:gd name="connsiteY5" fmla="*/ 971203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71203">
                <a:moveTo>
                  <a:pt x="0" y="971203"/>
                </a:moveTo>
                <a:lnTo>
                  <a:pt x="546219" y="971203"/>
                </a:lnTo>
                <a:lnTo>
                  <a:pt x="546219" y="546219"/>
                </a:lnTo>
                <a:lnTo>
                  <a:pt x="546219" y="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19" name="Right Triangle 2018">
            <a:extLst>
              <a:ext uri="{FF2B5EF4-FFF2-40B4-BE49-F238E27FC236}">
                <a16:creationId xmlns:a16="http://schemas.microsoft.com/office/drawing/2014/main" id="{1D6819BD-8598-43CF-BFB1-6037AB55C207}"/>
              </a:ext>
            </a:extLst>
          </p:cNvPr>
          <p:cNvSpPr/>
          <p:nvPr/>
        </p:nvSpPr>
        <p:spPr bwMode="gray">
          <a:xfrm flipV="1">
            <a:off x="10677302" y="387927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20" name="Right Triangle 2019">
            <a:extLst>
              <a:ext uri="{FF2B5EF4-FFF2-40B4-BE49-F238E27FC236}">
                <a16:creationId xmlns:a16="http://schemas.microsoft.com/office/drawing/2014/main" id="{8EE356BC-0A71-4CD4-A095-BEC31A67A473}"/>
              </a:ext>
            </a:extLst>
          </p:cNvPr>
          <p:cNvSpPr/>
          <p:nvPr/>
        </p:nvSpPr>
        <p:spPr bwMode="gray">
          <a:xfrm rot="10800000" flipV="1">
            <a:off x="10677303" y="387927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22" name="Right Triangle 2021">
            <a:extLst>
              <a:ext uri="{FF2B5EF4-FFF2-40B4-BE49-F238E27FC236}">
                <a16:creationId xmlns:a16="http://schemas.microsoft.com/office/drawing/2014/main" id="{409710D7-11B3-4620-9802-30238455809B}"/>
              </a:ext>
            </a:extLst>
          </p:cNvPr>
          <p:cNvSpPr/>
          <p:nvPr/>
        </p:nvSpPr>
        <p:spPr bwMode="gray">
          <a:xfrm>
            <a:off x="10677302" y="29106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23" name="Right Triangle 2022">
            <a:extLst>
              <a:ext uri="{FF2B5EF4-FFF2-40B4-BE49-F238E27FC236}">
                <a16:creationId xmlns:a16="http://schemas.microsoft.com/office/drawing/2014/main" id="{8EFDF76A-4616-49AB-ABBD-CEA6DC584EFE}"/>
              </a:ext>
            </a:extLst>
          </p:cNvPr>
          <p:cNvSpPr/>
          <p:nvPr/>
        </p:nvSpPr>
        <p:spPr bwMode="gray">
          <a:xfrm rot="10800000">
            <a:off x="10677302" y="29106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25" name="Right Triangle 2024">
            <a:extLst>
              <a:ext uri="{FF2B5EF4-FFF2-40B4-BE49-F238E27FC236}">
                <a16:creationId xmlns:a16="http://schemas.microsoft.com/office/drawing/2014/main" id="{EF4EC8A9-B6AF-403E-8785-406CEF3DBC24}"/>
              </a:ext>
            </a:extLst>
          </p:cNvPr>
          <p:cNvSpPr/>
          <p:nvPr/>
        </p:nvSpPr>
        <p:spPr bwMode="gray">
          <a:xfrm>
            <a:off x="10677302" y="1942029"/>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26" name="Right Triangle 2025">
            <a:extLst>
              <a:ext uri="{FF2B5EF4-FFF2-40B4-BE49-F238E27FC236}">
                <a16:creationId xmlns:a16="http://schemas.microsoft.com/office/drawing/2014/main" id="{4AF60922-FA1C-4D75-BCA2-347740776023}"/>
              </a:ext>
            </a:extLst>
          </p:cNvPr>
          <p:cNvSpPr/>
          <p:nvPr/>
        </p:nvSpPr>
        <p:spPr bwMode="gray">
          <a:xfrm rot="10800000">
            <a:off x="10677302" y="194202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30" name="Right Triangle 2029">
            <a:extLst>
              <a:ext uri="{FF2B5EF4-FFF2-40B4-BE49-F238E27FC236}">
                <a16:creationId xmlns:a16="http://schemas.microsoft.com/office/drawing/2014/main" id="{ABDD0D72-0532-41DC-8684-3A10E921B1E6}"/>
              </a:ext>
            </a:extLst>
          </p:cNvPr>
          <p:cNvSpPr/>
          <p:nvPr/>
        </p:nvSpPr>
        <p:spPr bwMode="gray">
          <a:xfrm flipV="1">
            <a:off x="4852551" y="3879275"/>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31" name="Right Triangle 2030">
            <a:extLst>
              <a:ext uri="{FF2B5EF4-FFF2-40B4-BE49-F238E27FC236}">
                <a16:creationId xmlns:a16="http://schemas.microsoft.com/office/drawing/2014/main" id="{99917340-BEED-401A-9164-5967390F4436}"/>
              </a:ext>
            </a:extLst>
          </p:cNvPr>
          <p:cNvSpPr/>
          <p:nvPr/>
        </p:nvSpPr>
        <p:spPr bwMode="gray">
          <a:xfrm rot="10800000" flipV="1">
            <a:off x="4852552" y="387927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34" name="Right Triangle 2033">
            <a:extLst>
              <a:ext uri="{FF2B5EF4-FFF2-40B4-BE49-F238E27FC236}">
                <a16:creationId xmlns:a16="http://schemas.microsoft.com/office/drawing/2014/main" id="{F38CA0B6-9FFE-4D40-9D53-D500AD1C1C95}"/>
              </a:ext>
            </a:extLst>
          </p:cNvPr>
          <p:cNvSpPr/>
          <p:nvPr/>
        </p:nvSpPr>
        <p:spPr bwMode="gray">
          <a:xfrm>
            <a:off x="4852551" y="29106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35" name="Right Triangle 2034">
            <a:extLst>
              <a:ext uri="{FF2B5EF4-FFF2-40B4-BE49-F238E27FC236}">
                <a16:creationId xmlns:a16="http://schemas.microsoft.com/office/drawing/2014/main" id="{8DD648D4-B2B7-4343-B218-8F2DFEEDFD90}"/>
              </a:ext>
            </a:extLst>
          </p:cNvPr>
          <p:cNvSpPr/>
          <p:nvPr/>
        </p:nvSpPr>
        <p:spPr bwMode="gray">
          <a:xfrm rot="10800000">
            <a:off x="4852552" y="29106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38" name="Right Triangle 2037">
            <a:extLst>
              <a:ext uri="{FF2B5EF4-FFF2-40B4-BE49-F238E27FC236}">
                <a16:creationId xmlns:a16="http://schemas.microsoft.com/office/drawing/2014/main" id="{7879B82B-73B6-4FB8-8C3F-D741B69008BB}"/>
              </a:ext>
            </a:extLst>
          </p:cNvPr>
          <p:cNvSpPr/>
          <p:nvPr/>
        </p:nvSpPr>
        <p:spPr bwMode="gray">
          <a:xfrm>
            <a:off x="4852551" y="1935284"/>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39" name="Right Triangle 2038">
            <a:extLst>
              <a:ext uri="{FF2B5EF4-FFF2-40B4-BE49-F238E27FC236}">
                <a16:creationId xmlns:a16="http://schemas.microsoft.com/office/drawing/2014/main" id="{7EE5363B-53DC-4F89-AAC4-C853D7200D02}"/>
              </a:ext>
            </a:extLst>
          </p:cNvPr>
          <p:cNvSpPr/>
          <p:nvPr/>
        </p:nvSpPr>
        <p:spPr bwMode="gray">
          <a:xfrm rot="10800000">
            <a:off x="4852552" y="194202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44" name="Right Triangle 2043">
            <a:extLst>
              <a:ext uri="{FF2B5EF4-FFF2-40B4-BE49-F238E27FC236}">
                <a16:creationId xmlns:a16="http://schemas.microsoft.com/office/drawing/2014/main" id="{814F1EB6-F00F-4E71-964F-EF0B01663B34}"/>
              </a:ext>
            </a:extLst>
          </p:cNvPr>
          <p:cNvSpPr/>
          <p:nvPr/>
        </p:nvSpPr>
        <p:spPr bwMode="gray">
          <a:xfrm flipH="1" flipV="1">
            <a:off x="5820711" y="387927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46" name="Right Triangle 2045">
            <a:extLst>
              <a:ext uri="{FF2B5EF4-FFF2-40B4-BE49-F238E27FC236}">
                <a16:creationId xmlns:a16="http://schemas.microsoft.com/office/drawing/2014/main" id="{915086CF-7425-481C-86AE-47D5C691F974}"/>
              </a:ext>
            </a:extLst>
          </p:cNvPr>
          <p:cNvSpPr/>
          <p:nvPr/>
        </p:nvSpPr>
        <p:spPr bwMode="gray">
          <a:xfrm flipH="1">
            <a:off x="5820711" y="291064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47" name="Right Triangle 2046">
            <a:extLst>
              <a:ext uri="{FF2B5EF4-FFF2-40B4-BE49-F238E27FC236}">
                <a16:creationId xmlns:a16="http://schemas.microsoft.com/office/drawing/2014/main" id="{16B9ABD7-7982-4680-86D4-36A21D276435}"/>
              </a:ext>
            </a:extLst>
          </p:cNvPr>
          <p:cNvSpPr/>
          <p:nvPr/>
        </p:nvSpPr>
        <p:spPr bwMode="gray">
          <a:xfrm rot="10800000" flipH="1">
            <a:off x="5820711" y="29106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49" name="Right Triangle 2048">
            <a:extLst>
              <a:ext uri="{FF2B5EF4-FFF2-40B4-BE49-F238E27FC236}">
                <a16:creationId xmlns:a16="http://schemas.microsoft.com/office/drawing/2014/main" id="{D8B89FD3-FA21-4F0F-B055-5B666BAA55D2}"/>
              </a:ext>
            </a:extLst>
          </p:cNvPr>
          <p:cNvSpPr/>
          <p:nvPr/>
        </p:nvSpPr>
        <p:spPr bwMode="gray">
          <a:xfrm flipH="1">
            <a:off x="5820711" y="1942029"/>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050" name="Right Triangle 2049">
            <a:extLst>
              <a:ext uri="{FF2B5EF4-FFF2-40B4-BE49-F238E27FC236}">
                <a16:creationId xmlns:a16="http://schemas.microsoft.com/office/drawing/2014/main" id="{6766A0F2-5896-4389-87A6-23AE2C9D2509}"/>
              </a:ext>
            </a:extLst>
          </p:cNvPr>
          <p:cNvSpPr/>
          <p:nvPr/>
        </p:nvSpPr>
        <p:spPr bwMode="gray">
          <a:xfrm rot="10800000" flipH="1">
            <a:off x="5820712" y="194202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75" name="Right Triangle 1874">
            <a:extLst>
              <a:ext uri="{FF2B5EF4-FFF2-40B4-BE49-F238E27FC236}">
                <a16:creationId xmlns:a16="http://schemas.microsoft.com/office/drawing/2014/main" id="{5FCC728E-10DD-4481-BA79-219E3F3D4DAC}"/>
              </a:ext>
            </a:extLst>
          </p:cNvPr>
          <p:cNvSpPr/>
          <p:nvPr/>
        </p:nvSpPr>
        <p:spPr bwMode="gray">
          <a:xfrm flipV="1">
            <a:off x="6792037" y="387927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78" name="Right Triangle 1877">
            <a:extLst>
              <a:ext uri="{FF2B5EF4-FFF2-40B4-BE49-F238E27FC236}">
                <a16:creationId xmlns:a16="http://schemas.microsoft.com/office/drawing/2014/main" id="{E7CA5C7D-A87F-472A-B875-62495FDEAF5F}"/>
              </a:ext>
            </a:extLst>
          </p:cNvPr>
          <p:cNvSpPr/>
          <p:nvPr/>
        </p:nvSpPr>
        <p:spPr bwMode="gray">
          <a:xfrm>
            <a:off x="6792037" y="2910643"/>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80" name="Right Triangle 1879">
            <a:extLst>
              <a:ext uri="{FF2B5EF4-FFF2-40B4-BE49-F238E27FC236}">
                <a16:creationId xmlns:a16="http://schemas.microsoft.com/office/drawing/2014/main" id="{04BE22E5-646C-4420-BC1C-E6F9E03F4937}"/>
              </a:ext>
            </a:extLst>
          </p:cNvPr>
          <p:cNvSpPr/>
          <p:nvPr/>
        </p:nvSpPr>
        <p:spPr bwMode="gray">
          <a:xfrm>
            <a:off x="6792037" y="194202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81" name="Right Triangle 1880">
            <a:extLst>
              <a:ext uri="{FF2B5EF4-FFF2-40B4-BE49-F238E27FC236}">
                <a16:creationId xmlns:a16="http://schemas.microsoft.com/office/drawing/2014/main" id="{3CE49CD1-BF2B-4866-AE49-94D6C933631B}"/>
              </a:ext>
            </a:extLst>
          </p:cNvPr>
          <p:cNvSpPr/>
          <p:nvPr/>
        </p:nvSpPr>
        <p:spPr bwMode="gray">
          <a:xfrm rot="10800000">
            <a:off x="6792038" y="1942029"/>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85" name="Right Triangle 1884">
            <a:extLst>
              <a:ext uri="{FF2B5EF4-FFF2-40B4-BE49-F238E27FC236}">
                <a16:creationId xmlns:a16="http://schemas.microsoft.com/office/drawing/2014/main" id="{30AE22E4-EEFF-494C-84F3-421A9FDBED18}"/>
              </a:ext>
            </a:extLst>
          </p:cNvPr>
          <p:cNvSpPr/>
          <p:nvPr/>
        </p:nvSpPr>
        <p:spPr bwMode="gray">
          <a:xfrm flipH="1" flipV="1">
            <a:off x="7763240" y="387927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86" name="Right Triangle 1885">
            <a:extLst>
              <a:ext uri="{FF2B5EF4-FFF2-40B4-BE49-F238E27FC236}">
                <a16:creationId xmlns:a16="http://schemas.microsoft.com/office/drawing/2014/main" id="{8874D617-728D-4640-916C-D31B5FBE6E69}"/>
              </a:ext>
            </a:extLst>
          </p:cNvPr>
          <p:cNvSpPr/>
          <p:nvPr/>
        </p:nvSpPr>
        <p:spPr bwMode="gray">
          <a:xfrm rot="10800000" flipH="1" flipV="1">
            <a:off x="7763241" y="387927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88" name="Right Triangle 1887">
            <a:extLst>
              <a:ext uri="{FF2B5EF4-FFF2-40B4-BE49-F238E27FC236}">
                <a16:creationId xmlns:a16="http://schemas.microsoft.com/office/drawing/2014/main" id="{DC72139E-279F-4070-B381-FB773D9FF72E}"/>
              </a:ext>
            </a:extLst>
          </p:cNvPr>
          <p:cNvSpPr/>
          <p:nvPr/>
        </p:nvSpPr>
        <p:spPr bwMode="gray">
          <a:xfrm flipH="1">
            <a:off x="7763240" y="29106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89" name="Right Triangle 1888">
            <a:extLst>
              <a:ext uri="{FF2B5EF4-FFF2-40B4-BE49-F238E27FC236}">
                <a16:creationId xmlns:a16="http://schemas.microsoft.com/office/drawing/2014/main" id="{EDCC7912-1A3E-4D24-9D79-DE041A6E4329}"/>
              </a:ext>
            </a:extLst>
          </p:cNvPr>
          <p:cNvSpPr/>
          <p:nvPr/>
        </p:nvSpPr>
        <p:spPr bwMode="gray">
          <a:xfrm rot="10800000" flipH="1">
            <a:off x="7763241" y="29106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92" name="Right Triangle 1891">
            <a:extLst>
              <a:ext uri="{FF2B5EF4-FFF2-40B4-BE49-F238E27FC236}">
                <a16:creationId xmlns:a16="http://schemas.microsoft.com/office/drawing/2014/main" id="{F50CC2E1-0834-451A-AA95-EA8855B125D1}"/>
              </a:ext>
            </a:extLst>
          </p:cNvPr>
          <p:cNvSpPr/>
          <p:nvPr/>
        </p:nvSpPr>
        <p:spPr bwMode="gray">
          <a:xfrm flipH="1">
            <a:off x="7763240" y="194202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93" name="Right Triangle 1892">
            <a:extLst>
              <a:ext uri="{FF2B5EF4-FFF2-40B4-BE49-F238E27FC236}">
                <a16:creationId xmlns:a16="http://schemas.microsoft.com/office/drawing/2014/main" id="{3817AF85-24A1-47E4-A8F5-759512F8DAA5}"/>
              </a:ext>
            </a:extLst>
          </p:cNvPr>
          <p:cNvSpPr/>
          <p:nvPr/>
        </p:nvSpPr>
        <p:spPr bwMode="gray">
          <a:xfrm rot="10800000" flipH="1">
            <a:off x="7763241" y="194202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98" name="Right Triangle 1897">
            <a:extLst>
              <a:ext uri="{FF2B5EF4-FFF2-40B4-BE49-F238E27FC236}">
                <a16:creationId xmlns:a16="http://schemas.microsoft.com/office/drawing/2014/main" id="{9D72D80E-C41F-4FA8-838C-1E61BAFFA0C5}"/>
              </a:ext>
            </a:extLst>
          </p:cNvPr>
          <p:cNvSpPr/>
          <p:nvPr/>
        </p:nvSpPr>
        <p:spPr bwMode="gray">
          <a:xfrm flipV="1">
            <a:off x="8734442" y="387927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01" name="Right Triangle 1900">
            <a:extLst>
              <a:ext uri="{FF2B5EF4-FFF2-40B4-BE49-F238E27FC236}">
                <a16:creationId xmlns:a16="http://schemas.microsoft.com/office/drawing/2014/main" id="{8C5A9E46-8335-4A0D-A2D7-E2799BA36966}"/>
              </a:ext>
            </a:extLst>
          </p:cNvPr>
          <p:cNvSpPr/>
          <p:nvPr/>
        </p:nvSpPr>
        <p:spPr bwMode="gray">
          <a:xfrm>
            <a:off x="8734442" y="29106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02" name="Right Triangle 1901">
            <a:extLst>
              <a:ext uri="{FF2B5EF4-FFF2-40B4-BE49-F238E27FC236}">
                <a16:creationId xmlns:a16="http://schemas.microsoft.com/office/drawing/2014/main" id="{4470B8DC-3790-4FAE-85D2-9FF2BD64A934}"/>
              </a:ext>
            </a:extLst>
          </p:cNvPr>
          <p:cNvSpPr/>
          <p:nvPr/>
        </p:nvSpPr>
        <p:spPr bwMode="gray">
          <a:xfrm rot="10800000">
            <a:off x="8734442" y="291064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04" name="Right Triangle 1903">
            <a:extLst>
              <a:ext uri="{FF2B5EF4-FFF2-40B4-BE49-F238E27FC236}">
                <a16:creationId xmlns:a16="http://schemas.microsoft.com/office/drawing/2014/main" id="{65B4272E-5456-426A-A5DE-6493100A48EC}"/>
              </a:ext>
            </a:extLst>
          </p:cNvPr>
          <p:cNvSpPr/>
          <p:nvPr/>
        </p:nvSpPr>
        <p:spPr bwMode="gray">
          <a:xfrm rot="10800000">
            <a:off x="8734442" y="194202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09" name="Right Triangle 1908">
            <a:extLst>
              <a:ext uri="{FF2B5EF4-FFF2-40B4-BE49-F238E27FC236}">
                <a16:creationId xmlns:a16="http://schemas.microsoft.com/office/drawing/2014/main" id="{5EE3B165-4273-4820-9E19-8102CA9E567A}"/>
              </a:ext>
            </a:extLst>
          </p:cNvPr>
          <p:cNvSpPr/>
          <p:nvPr/>
        </p:nvSpPr>
        <p:spPr bwMode="gray">
          <a:xfrm flipH="1" flipV="1">
            <a:off x="9705647" y="387927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10" name="Right Triangle 1909">
            <a:extLst>
              <a:ext uri="{FF2B5EF4-FFF2-40B4-BE49-F238E27FC236}">
                <a16:creationId xmlns:a16="http://schemas.microsoft.com/office/drawing/2014/main" id="{F1F9E406-4998-4025-8A7A-BFEB88E3BFE7}"/>
              </a:ext>
            </a:extLst>
          </p:cNvPr>
          <p:cNvSpPr/>
          <p:nvPr/>
        </p:nvSpPr>
        <p:spPr bwMode="gray">
          <a:xfrm rot="10800000" flipH="1" flipV="1">
            <a:off x="9705648" y="387927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12" name="Right Triangle 1911">
            <a:extLst>
              <a:ext uri="{FF2B5EF4-FFF2-40B4-BE49-F238E27FC236}">
                <a16:creationId xmlns:a16="http://schemas.microsoft.com/office/drawing/2014/main" id="{C18674EB-E4BE-4A58-AB79-6A9E06C3C4FF}"/>
              </a:ext>
            </a:extLst>
          </p:cNvPr>
          <p:cNvSpPr/>
          <p:nvPr/>
        </p:nvSpPr>
        <p:spPr bwMode="gray">
          <a:xfrm rot="10800000" flipH="1">
            <a:off x="9705647" y="29106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15" name="Right Triangle 1914">
            <a:extLst>
              <a:ext uri="{FF2B5EF4-FFF2-40B4-BE49-F238E27FC236}">
                <a16:creationId xmlns:a16="http://schemas.microsoft.com/office/drawing/2014/main" id="{6D5BE61D-BDBA-4391-99B9-65051A307B70}"/>
              </a:ext>
            </a:extLst>
          </p:cNvPr>
          <p:cNvSpPr/>
          <p:nvPr/>
        </p:nvSpPr>
        <p:spPr bwMode="gray">
          <a:xfrm flipH="1">
            <a:off x="9705647" y="1942029"/>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16" name="Right Triangle 1915">
            <a:extLst>
              <a:ext uri="{FF2B5EF4-FFF2-40B4-BE49-F238E27FC236}">
                <a16:creationId xmlns:a16="http://schemas.microsoft.com/office/drawing/2014/main" id="{05ED0F0E-8D28-4555-9217-CB6761C745B3}"/>
              </a:ext>
            </a:extLst>
          </p:cNvPr>
          <p:cNvSpPr/>
          <p:nvPr/>
        </p:nvSpPr>
        <p:spPr bwMode="gray">
          <a:xfrm rot="10800000" flipH="1">
            <a:off x="9705647" y="194202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29" name="Freeform: Shape 228">
            <a:extLst>
              <a:ext uri="{FF2B5EF4-FFF2-40B4-BE49-F238E27FC236}">
                <a16:creationId xmlns:a16="http://schemas.microsoft.com/office/drawing/2014/main" id="{AC5E1B3C-46B3-4CFA-9D39-CCA736118F51}"/>
              </a:ext>
            </a:extLst>
          </p:cNvPr>
          <p:cNvSpPr/>
          <p:nvPr/>
        </p:nvSpPr>
        <p:spPr bwMode="gray">
          <a:xfrm flipH="1">
            <a:off x="11648957"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28" name="Freeform: Shape 227">
            <a:extLst>
              <a:ext uri="{FF2B5EF4-FFF2-40B4-BE49-F238E27FC236}">
                <a16:creationId xmlns:a16="http://schemas.microsoft.com/office/drawing/2014/main" id="{19FA3AA0-F2EF-437E-ADCE-048194A33E72}"/>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25" name="Freeform: Shape 224">
            <a:extLst>
              <a:ext uri="{FF2B5EF4-FFF2-40B4-BE49-F238E27FC236}">
                <a16:creationId xmlns:a16="http://schemas.microsoft.com/office/drawing/2014/main" id="{FDF9BFF8-7F41-48EA-A947-A6BBD48D6F33}"/>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23" name="Freeform: Shape 222">
            <a:extLst>
              <a:ext uri="{FF2B5EF4-FFF2-40B4-BE49-F238E27FC236}">
                <a16:creationId xmlns:a16="http://schemas.microsoft.com/office/drawing/2014/main" id="{B0AC770F-5A24-4AA8-AF5E-FC8750033853}"/>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22" name="Freeform: Shape 221">
            <a:extLst>
              <a:ext uri="{FF2B5EF4-FFF2-40B4-BE49-F238E27FC236}">
                <a16:creationId xmlns:a16="http://schemas.microsoft.com/office/drawing/2014/main" id="{DDD7B8D0-1B08-4A21-B557-E83E4BA75602}"/>
              </a:ext>
            </a:extLst>
          </p:cNvPr>
          <p:cNvSpPr/>
          <p:nvPr/>
        </p:nvSpPr>
        <p:spPr bwMode="gray">
          <a:xfrm flipH="1">
            <a:off x="11648957"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21" name="Freeform: Shape 220">
            <a:extLst>
              <a:ext uri="{FF2B5EF4-FFF2-40B4-BE49-F238E27FC236}">
                <a16:creationId xmlns:a16="http://schemas.microsoft.com/office/drawing/2014/main" id="{CB5A6C26-DA04-4828-AA42-EBCEF28748D0}"/>
              </a:ext>
            </a:extLst>
          </p:cNvPr>
          <p:cNvSpPr/>
          <p:nvPr/>
        </p:nvSpPr>
        <p:spPr bwMode="gray">
          <a:xfrm flipH="1">
            <a:off x="11648957"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8" name="Freeform: Shape 217">
            <a:extLst>
              <a:ext uri="{FF2B5EF4-FFF2-40B4-BE49-F238E27FC236}">
                <a16:creationId xmlns:a16="http://schemas.microsoft.com/office/drawing/2014/main" id="{88159924-FDA3-448C-8010-DBEF3EB85746}"/>
              </a:ext>
            </a:extLst>
          </p:cNvPr>
          <p:cNvSpPr/>
          <p:nvPr userDrawn="1"/>
        </p:nvSpPr>
        <p:spPr bwMode="gray">
          <a:xfrm rot="10800000" flipH="1">
            <a:off x="11648957" y="3880557"/>
            <a:ext cx="2571" cy="1286"/>
          </a:xfrm>
          <a:custGeom>
            <a:avLst/>
            <a:gdLst>
              <a:gd name="connsiteX0" fmla="*/ 1285 w 2571"/>
              <a:gd name="connsiteY0" fmla="*/ 1286 h 1286"/>
              <a:gd name="connsiteX1" fmla="*/ 2571 w 2571"/>
              <a:gd name="connsiteY1" fmla="*/ 0 h 1286"/>
              <a:gd name="connsiteX2" fmla="*/ 0 w 2571"/>
              <a:gd name="connsiteY2" fmla="*/ 0 h 1286"/>
              <a:gd name="connsiteX3" fmla="*/ 0 w 2571"/>
              <a:gd name="connsiteY3" fmla="*/ 1 h 1286"/>
              <a:gd name="connsiteX4" fmla="*/ 1285 w 2571"/>
              <a:gd name="connsiteY4" fmla="*/ 1286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5" y="1286"/>
                </a:moveTo>
                <a:lnTo>
                  <a:pt x="2571" y="0"/>
                </a:lnTo>
                <a:lnTo>
                  <a:pt x="0" y="0"/>
                </a:lnTo>
                <a:lnTo>
                  <a:pt x="0" y="1"/>
                </a:lnTo>
                <a:lnTo>
                  <a:pt x="1285" y="1286"/>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7" name="Freeform: Shape 216">
            <a:extLst>
              <a:ext uri="{FF2B5EF4-FFF2-40B4-BE49-F238E27FC236}">
                <a16:creationId xmlns:a16="http://schemas.microsoft.com/office/drawing/2014/main" id="{969C33E1-B136-43CD-AE39-A5CBB8735844}"/>
              </a:ext>
            </a:extLst>
          </p:cNvPr>
          <p:cNvSpPr/>
          <p:nvPr userDrawn="1"/>
        </p:nvSpPr>
        <p:spPr bwMode="gray">
          <a:xfrm rot="10800000" flipH="1">
            <a:off x="11651526" y="3881843"/>
            <a:ext cx="543648" cy="543648"/>
          </a:xfrm>
          <a:custGeom>
            <a:avLst/>
            <a:gdLst>
              <a:gd name="connsiteX0" fmla="*/ 0 w 543648"/>
              <a:gd name="connsiteY0" fmla="*/ 543648 h 543648"/>
              <a:gd name="connsiteX1" fmla="*/ 543648 w 543648"/>
              <a:gd name="connsiteY1" fmla="*/ 543648 h 543648"/>
              <a:gd name="connsiteX2" fmla="*/ 543648 w 543648"/>
              <a:gd name="connsiteY2" fmla="*/ 0 h 543648"/>
              <a:gd name="connsiteX3" fmla="*/ 0 w 543648"/>
              <a:gd name="connsiteY3" fmla="*/ 543648 h 543648"/>
            </a:gdLst>
            <a:ahLst/>
            <a:cxnLst>
              <a:cxn ang="0">
                <a:pos x="connsiteX0" y="connsiteY0"/>
              </a:cxn>
              <a:cxn ang="0">
                <a:pos x="connsiteX1" y="connsiteY1"/>
              </a:cxn>
              <a:cxn ang="0">
                <a:pos x="connsiteX2" y="connsiteY2"/>
              </a:cxn>
              <a:cxn ang="0">
                <a:pos x="connsiteX3" y="connsiteY3"/>
              </a:cxn>
            </a:cxnLst>
            <a:rect l="l" t="t" r="r" b="b"/>
            <a:pathLst>
              <a:path w="543648" h="543648">
                <a:moveTo>
                  <a:pt x="0" y="543648"/>
                </a:moveTo>
                <a:lnTo>
                  <a:pt x="543648" y="543648"/>
                </a:lnTo>
                <a:lnTo>
                  <a:pt x="543648" y="0"/>
                </a:lnTo>
                <a:lnTo>
                  <a:pt x="0" y="543648"/>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4" name="Freeform: Shape 213">
            <a:extLst>
              <a:ext uri="{FF2B5EF4-FFF2-40B4-BE49-F238E27FC236}">
                <a16:creationId xmlns:a16="http://schemas.microsoft.com/office/drawing/2014/main" id="{C90144CD-CCF9-4EFE-84E7-014729DB2848}"/>
              </a:ext>
            </a:extLst>
          </p:cNvPr>
          <p:cNvSpPr/>
          <p:nvPr userDrawn="1"/>
        </p:nvSpPr>
        <p:spPr bwMode="gray">
          <a:xfrm rot="10800000" flipH="1">
            <a:off x="11648954" y="1942029"/>
            <a:ext cx="546220" cy="971203"/>
          </a:xfrm>
          <a:custGeom>
            <a:avLst/>
            <a:gdLst>
              <a:gd name="connsiteX0" fmla="*/ 0 w 546220"/>
              <a:gd name="connsiteY0" fmla="*/ 971203 h 971203"/>
              <a:gd name="connsiteX1" fmla="*/ 546220 w 546220"/>
              <a:gd name="connsiteY1" fmla="*/ 971203 h 971203"/>
              <a:gd name="connsiteX2" fmla="*/ 546220 w 546220"/>
              <a:gd name="connsiteY2" fmla="*/ 546220 h 971203"/>
              <a:gd name="connsiteX3" fmla="*/ 0 w 546220"/>
              <a:gd name="connsiteY3" fmla="*/ 0 h 971203"/>
              <a:gd name="connsiteX4" fmla="*/ 0 w 546220"/>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20" h="971203">
                <a:moveTo>
                  <a:pt x="0" y="971203"/>
                </a:moveTo>
                <a:lnTo>
                  <a:pt x="546220" y="971203"/>
                </a:lnTo>
                <a:lnTo>
                  <a:pt x="546220" y="54622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3" name="Freeform: Shape 212">
            <a:extLst>
              <a:ext uri="{FF2B5EF4-FFF2-40B4-BE49-F238E27FC236}">
                <a16:creationId xmlns:a16="http://schemas.microsoft.com/office/drawing/2014/main" id="{4B31D812-5C48-4B80-8E11-C181C38366FA}"/>
              </a:ext>
            </a:extLst>
          </p:cNvPr>
          <p:cNvSpPr/>
          <p:nvPr userDrawn="1"/>
        </p:nvSpPr>
        <p:spPr bwMode="gray">
          <a:xfrm rot="10800000" flipH="1">
            <a:off x="11650240" y="3335623"/>
            <a:ext cx="544934" cy="546220"/>
          </a:xfrm>
          <a:custGeom>
            <a:avLst/>
            <a:gdLst>
              <a:gd name="connsiteX0" fmla="*/ 544934 w 544934"/>
              <a:gd name="connsiteY0" fmla="*/ 546220 h 546220"/>
              <a:gd name="connsiteX1" fmla="*/ 544934 w 544934"/>
              <a:gd name="connsiteY1" fmla="*/ 0 h 546220"/>
              <a:gd name="connsiteX2" fmla="*/ 1286 w 544934"/>
              <a:gd name="connsiteY2" fmla="*/ 0 h 546220"/>
              <a:gd name="connsiteX3" fmla="*/ 0 w 544934"/>
              <a:gd name="connsiteY3" fmla="*/ 1286 h 546220"/>
              <a:gd name="connsiteX4" fmla="*/ 544934 w 544934"/>
              <a:gd name="connsiteY4" fmla="*/ 546220 h 5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34" h="546220">
                <a:moveTo>
                  <a:pt x="544934" y="546220"/>
                </a:moveTo>
                <a:lnTo>
                  <a:pt x="544934" y="0"/>
                </a:lnTo>
                <a:lnTo>
                  <a:pt x="1286" y="0"/>
                </a:lnTo>
                <a:lnTo>
                  <a:pt x="0" y="1286"/>
                </a:lnTo>
                <a:lnTo>
                  <a:pt x="544934" y="54622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2" name="Freeform: Shape 211">
            <a:extLst>
              <a:ext uri="{FF2B5EF4-FFF2-40B4-BE49-F238E27FC236}">
                <a16:creationId xmlns:a16="http://schemas.microsoft.com/office/drawing/2014/main" id="{A9F0B558-8DF2-447D-B052-3931855F11FC}"/>
              </a:ext>
            </a:extLst>
          </p:cNvPr>
          <p:cNvSpPr/>
          <p:nvPr userDrawn="1"/>
        </p:nvSpPr>
        <p:spPr bwMode="gray">
          <a:xfrm rot="10800000" flipH="1">
            <a:off x="11648957" y="3879272"/>
            <a:ext cx="1285" cy="2570"/>
          </a:xfrm>
          <a:custGeom>
            <a:avLst/>
            <a:gdLst>
              <a:gd name="connsiteX0" fmla="*/ 0 w 1285"/>
              <a:gd name="connsiteY0" fmla="*/ 2570 h 2570"/>
              <a:gd name="connsiteX1" fmla="*/ 1285 w 1285"/>
              <a:gd name="connsiteY1" fmla="*/ 1285 h 2570"/>
              <a:gd name="connsiteX2" fmla="*/ 0 w 1285"/>
              <a:gd name="connsiteY2" fmla="*/ 0 h 2570"/>
              <a:gd name="connsiteX3" fmla="*/ 0 w 1285"/>
              <a:gd name="connsiteY3" fmla="*/ 2570 h 2570"/>
            </a:gdLst>
            <a:ahLst/>
            <a:cxnLst>
              <a:cxn ang="0">
                <a:pos x="connsiteX0" y="connsiteY0"/>
              </a:cxn>
              <a:cxn ang="0">
                <a:pos x="connsiteX1" y="connsiteY1"/>
              </a:cxn>
              <a:cxn ang="0">
                <a:pos x="connsiteX2" y="connsiteY2"/>
              </a:cxn>
              <a:cxn ang="0">
                <a:pos x="connsiteX3" y="connsiteY3"/>
              </a:cxn>
            </a:cxnLst>
            <a:rect l="l" t="t" r="r" b="b"/>
            <a:pathLst>
              <a:path w="1285" h="2570">
                <a:moveTo>
                  <a:pt x="0" y="2570"/>
                </a:moveTo>
                <a:lnTo>
                  <a:pt x="1285" y="1285"/>
                </a:lnTo>
                <a:lnTo>
                  <a:pt x="0" y="0"/>
                </a:lnTo>
                <a:lnTo>
                  <a:pt x="0" y="257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211" name="Freeform: Shape 210">
            <a:extLst>
              <a:ext uri="{FF2B5EF4-FFF2-40B4-BE49-F238E27FC236}">
                <a16:creationId xmlns:a16="http://schemas.microsoft.com/office/drawing/2014/main" id="{DCA9266A-3540-4755-B797-3A415AFFB846}"/>
              </a:ext>
            </a:extLst>
          </p:cNvPr>
          <p:cNvSpPr/>
          <p:nvPr userDrawn="1"/>
        </p:nvSpPr>
        <p:spPr bwMode="gray">
          <a:xfrm rot="10800000" flipH="1">
            <a:off x="11648957" y="3881843"/>
            <a:ext cx="546219" cy="968632"/>
          </a:xfrm>
          <a:custGeom>
            <a:avLst/>
            <a:gdLst>
              <a:gd name="connsiteX0" fmla="*/ 0 w 546219"/>
              <a:gd name="connsiteY0" fmla="*/ 968632 h 968632"/>
              <a:gd name="connsiteX1" fmla="*/ 2571 w 546219"/>
              <a:gd name="connsiteY1" fmla="*/ 968632 h 968632"/>
              <a:gd name="connsiteX2" fmla="*/ 546219 w 546219"/>
              <a:gd name="connsiteY2" fmla="*/ 424984 h 968632"/>
              <a:gd name="connsiteX3" fmla="*/ 546219 w 546219"/>
              <a:gd name="connsiteY3" fmla="*/ 0 h 968632"/>
              <a:gd name="connsiteX4" fmla="*/ 0 w 546219"/>
              <a:gd name="connsiteY4" fmla="*/ 0 h 968632"/>
              <a:gd name="connsiteX5" fmla="*/ 0 w 546219"/>
              <a:gd name="connsiteY5" fmla="*/ 968632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68632">
                <a:moveTo>
                  <a:pt x="0" y="968632"/>
                </a:moveTo>
                <a:lnTo>
                  <a:pt x="2571" y="968632"/>
                </a:lnTo>
                <a:lnTo>
                  <a:pt x="546219" y="424984"/>
                </a:lnTo>
                <a:lnTo>
                  <a:pt x="546219" y="0"/>
                </a:lnTo>
                <a:lnTo>
                  <a:pt x="0" y="0"/>
                </a:lnTo>
                <a:lnTo>
                  <a:pt x="0" y="968632"/>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29" name="Right Triangle 1928">
            <a:extLst>
              <a:ext uri="{FF2B5EF4-FFF2-40B4-BE49-F238E27FC236}">
                <a16:creationId xmlns:a16="http://schemas.microsoft.com/office/drawing/2014/main" id="{1A17EDC8-CE1B-4CD2-8335-693D7D36208D}"/>
              </a:ext>
            </a:extLst>
          </p:cNvPr>
          <p:cNvSpPr/>
          <p:nvPr/>
        </p:nvSpPr>
        <p:spPr bwMode="gray">
          <a:xfrm flipV="1">
            <a:off x="10677302" y="387927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30" name="Right Triangle 1929">
            <a:extLst>
              <a:ext uri="{FF2B5EF4-FFF2-40B4-BE49-F238E27FC236}">
                <a16:creationId xmlns:a16="http://schemas.microsoft.com/office/drawing/2014/main" id="{32211C5B-F93E-46B8-91F9-81B3CC430F4A}"/>
              </a:ext>
            </a:extLst>
          </p:cNvPr>
          <p:cNvSpPr/>
          <p:nvPr/>
        </p:nvSpPr>
        <p:spPr bwMode="gray">
          <a:xfrm rot="10800000" flipV="1">
            <a:off x="10677303" y="387927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32" name="Right Triangle 1931">
            <a:extLst>
              <a:ext uri="{FF2B5EF4-FFF2-40B4-BE49-F238E27FC236}">
                <a16:creationId xmlns:a16="http://schemas.microsoft.com/office/drawing/2014/main" id="{C354B561-AC71-4339-9C52-AF1DD5D8E84E}"/>
              </a:ext>
            </a:extLst>
          </p:cNvPr>
          <p:cNvSpPr/>
          <p:nvPr/>
        </p:nvSpPr>
        <p:spPr bwMode="gray">
          <a:xfrm>
            <a:off x="10677302" y="29106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33" name="Right Triangle 1932">
            <a:extLst>
              <a:ext uri="{FF2B5EF4-FFF2-40B4-BE49-F238E27FC236}">
                <a16:creationId xmlns:a16="http://schemas.microsoft.com/office/drawing/2014/main" id="{F5BEC7E4-9BF3-4726-9719-B4AD64A02B4E}"/>
              </a:ext>
            </a:extLst>
          </p:cNvPr>
          <p:cNvSpPr/>
          <p:nvPr/>
        </p:nvSpPr>
        <p:spPr bwMode="gray">
          <a:xfrm rot="10800000">
            <a:off x="10677302" y="29106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35" name="Right Triangle 1934">
            <a:extLst>
              <a:ext uri="{FF2B5EF4-FFF2-40B4-BE49-F238E27FC236}">
                <a16:creationId xmlns:a16="http://schemas.microsoft.com/office/drawing/2014/main" id="{DE653FB1-2AF9-4CE6-A301-ED6C510FA426}"/>
              </a:ext>
            </a:extLst>
          </p:cNvPr>
          <p:cNvSpPr/>
          <p:nvPr/>
        </p:nvSpPr>
        <p:spPr bwMode="gray">
          <a:xfrm>
            <a:off x="10677302" y="1942029"/>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36" name="Right Triangle 1935">
            <a:extLst>
              <a:ext uri="{FF2B5EF4-FFF2-40B4-BE49-F238E27FC236}">
                <a16:creationId xmlns:a16="http://schemas.microsoft.com/office/drawing/2014/main" id="{F1410CEB-F7C1-4F72-A067-D9EA57311881}"/>
              </a:ext>
            </a:extLst>
          </p:cNvPr>
          <p:cNvSpPr/>
          <p:nvPr/>
        </p:nvSpPr>
        <p:spPr bwMode="gray">
          <a:xfrm rot="10800000">
            <a:off x="10677302" y="194202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40" name="Right Triangle 1939">
            <a:extLst>
              <a:ext uri="{FF2B5EF4-FFF2-40B4-BE49-F238E27FC236}">
                <a16:creationId xmlns:a16="http://schemas.microsoft.com/office/drawing/2014/main" id="{7D3E491A-0D22-4238-B3A1-3B24622C460F}"/>
              </a:ext>
            </a:extLst>
          </p:cNvPr>
          <p:cNvSpPr/>
          <p:nvPr/>
        </p:nvSpPr>
        <p:spPr bwMode="gray">
          <a:xfrm flipV="1">
            <a:off x="4852551" y="3879275"/>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41" name="Right Triangle 1940">
            <a:extLst>
              <a:ext uri="{FF2B5EF4-FFF2-40B4-BE49-F238E27FC236}">
                <a16:creationId xmlns:a16="http://schemas.microsoft.com/office/drawing/2014/main" id="{3375337F-16F5-42A7-9F6E-F6C29C0A1F13}"/>
              </a:ext>
            </a:extLst>
          </p:cNvPr>
          <p:cNvSpPr/>
          <p:nvPr/>
        </p:nvSpPr>
        <p:spPr bwMode="gray">
          <a:xfrm rot="10800000" flipV="1">
            <a:off x="4852552" y="387927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44" name="Right Triangle 1943">
            <a:extLst>
              <a:ext uri="{FF2B5EF4-FFF2-40B4-BE49-F238E27FC236}">
                <a16:creationId xmlns:a16="http://schemas.microsoft.com/office/drawing/2014/main" id="{3BF4CE44-35C7-4950-9407-D01B1056BDA9}"/>
              </a:ext>
            </a:extLst>
          </p:cNvPr>
          <p:cNvSpPr/>
          <p:nvPr/>
        </p:nvSpPr>
        <p:spPr bwMode="gray">
          <a:xfrm>
            <a:off x="4852551" y="29106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45" name="Right Triangle 1944">
            <a:extLst>
              <a:ext uri="{FF2B5EF4-FFF2-40B4-BE49-F238E27FC236}">
                <a16:creationId xmlns:a16="http://schemas.microsoft.com/office/drawing/2014/main" id="{88C4A149-5042-458D-861D-516DF9C62184}"/>
              </a:ext>
            </a:extLst>
          </p:cNvPr>
          <p:cNvSpPr/>
          <p:nvPr/>
        </p:nvSpPr>
        <p:spPr bwMode="gray">
          <a:xfrm rot="10800000">
            <a:off x="4852552" y="29106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48" name="Right Triangle 1947">
            <a:extLst>
              <a:ext uri="{FF2B5EF4-FFF2-40B4-BE49-F238E27FC236}">
                <a16:creationId xmlns:a16="http://schemas.microsoft.com/office/drawing/2014/main" id="{B1E84913-8781-4BF2-A9B8-3F93C2ED5B44}"/>
              </a:ext>
            </a:extLst>
          </p:cNvPr>
          <p:cNvSpPr/>
          <p:nvPr/>
        </p:nvSpPr>
        <p:spPr bwMode="gray">
          <a:xfrm>
            <a:off x="4852551" y="1935285"/>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49" name="Right Triangle 1948">
            <a:extLst>
              <a:ext uri="{FF2B5EF4-FFF2-40B4-BE49-F238E27FC236}">
                <a16:creationId xmlns:a16="http://schemas.microsoft.com/office/drawing/2014/main" id="{92238CB4-814A-4247-9BA6-25C7C4F20C40}"/>
              </a:ext>
            </a:extLst>
          </p:cNvPr>
          <p:cNvSpPr/>
          <p:nvPr/>
        </p:nvSpPr>
        <p:spPr bwMode="gray">
          <a:xfrm rot="10800000">
            <a:off x="4852552" y="194202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54" name="Right Triangle 1953">
            <a:extLst>
              <a:ext uri="{FF2B5EF4-FFF2-40B4-BE49-F238E27FC236}">
                <a16:creationId xmlns:a16="http://schemas.microsoft.com/office/drawing/2014/main" id="{F97D4B2A-624C-4F0B-A240-99FAF3ED0363}"/>
              </a:ext>
            </a:extLst>
          </p:cNvPr>
          <p:cNvSpPr/>
          <p:nvPr/>
        </p:nvSpPr>
        <p:spPr bwMode="gray">
          <a:xfrm flipH="1" flipV="1">
            <a:off x="5820711" y="387927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56" name="Right Triangle 1955">
            <a:extLst>
              <a:ext uri="{FF2B5EF4-FFF2-40B4-BE49-F238E27FC236}">
                <a16:creationId xmlns:a16="http://schemas.microsoft.com/office/drawing/2014/main" id="{08471D48-809B-47B7-ADF7-31302F343639}"/>
              </a:ext>
            </a:extLst>
          </p:cNvPr>
          <p:cNvSpPr/>
          <p:nvPr/>
        </p:nvSpPr>
        <p:spPr bwMode="gray">
          <a:xfrm flipH="1">
            <a:off x="5820711" y="291064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57" name="Right Triangle 1956">
            <a:extLst>
              <a:ext uri="{FF2B5EF4-FFF2-40B4-BE49-F238E27FC236}">
                <a16:creationId xmlns:a16="http://schemas.microsoft.com/office/drawing/2014/main" id="{5FBBD2AD-7E7A-4AF8-ADE7-5917EB76A144}"/>
              </a:ext>
            </a:extLst>
          </p:cNvPr>
          <p:cNvSpPr/>
          <p:nvPr/>
        </p:nvSpPr>
        <p:spPr bwMode="gray">
          <a:xfrm rot="10800000" flipH="1">
            <a:off x="5820711" y="29106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59" name="Right Triangle 1958">
            <a:extLst>
              <a:ext uri="{FF2B5EF4-FFF2-40B4-BE49-F238E27FC236}">
                <a16:creationId xmlns:a16="http://schemas.microsoft.com/office/drawing/2014/main" id="{221563F9-8BA0-454A-A09A-8E732A94465F}"/>
              </a:ext>
            </a:extLst>
          </p:cNvPr>
          <p:cNvSpPr/>
          <p:nvPr/>
        </p:nvSpPr>
        <p:spPr bwMode="gray">
          <a:xfrm flipH="1">
            <a:off x="5820711" y="1942029"/>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960" name="Right Triangle 1959">
            <a:extLst>
              <a:ext uri="{FF2B5EF4-FFF2-40B4-BE49-F238E27FC236}">
                <a16:creationId xmlns:a16="http://schemas.microsoft.com/office/drawing/2014/main" id="{8F694D62-B3D5-45BE-8E68-322292921C60}"/>
              </a:ext>
            </a:extLst>
          </p:cNvPr>
          <p:cNvSpPr/>
          <p:nvPr/>
        </p:nvSpPr>
        <p:spPr bwMode="gray">
          <a:xfrm rot="10800000" flipH="1">
            <a:off x="5820712" y="194202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695" name="Rectangle 1694">
            <a:extLst>
              <a:ext uri="{FF2B5EF4-FFF2-40B4-BE49-F238E27FC236}">
                <a16:creationId xmlns:a16="http://schemas.microsoft.com/office/drawing/2014/main" id="{CF0B000B-1602-4E1A-8914-3360980A796A}"/>
              </a:ext>
            </a:extLst>
          </p:cNvPr>
          <p:cNvSpPr/>
          <p:nvPr/>
        </p:nvSpPr>
        <p:spPr bwMode="gray">
          <a:xfrm>
            <a:off x="2907" y="1942027"/>
            <a:ext cx="4849643" cy="2908450"/>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799" b="0" i="0" u="none" strike="noStrike" kern="0" cap="none" spc="0" normalizeH="0" baseline="0" dirty="0">
              <a:ln>
                <a:noFill/>
              </a:ln>
              <a:solidFill>
                <a:prstClr val="white"/>
              </a:solidFill>
              <a:effectLst/>
              <a:uLnTx/>
              <a:uFillTx/>
              <a:latin typeface="Verdana"/>
            </a:endParaRPr>
          </a:p>
        </p:txBody>
      </p:sp>
      <p:sp>
        <p:nvSpPr>
          <p:cNvPr id="1698" name="Right Triangle 1697">
            <a:extLst>
              <a:ext uri="{FF2B5EF4-FFF2-40B4-BE49-F238E27FC236}">
                <a16:creationId xmlns:a16="http://schemas.microsoft.com/office/drawing/2014/main" id="{8A967AB6-1A35-4BA9-B02C-1987FF6DF036}"/>
              </a:ext>
            </a:extLst>
          </p:cNvPr>
          <p:cNvSpPr/>
          <p:nvPr/>
        </p:nvSpPr>
        <p:spPr bwMode="gray">
          <a:xfrm flipV="1">
            <a:off x="1942393" y="387927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01" name="Right Triangle 1700">
            <a:extLst>
              <a:ext uri="{FF2B5EF4-FFF2-40B4-BE49-F238E27FC236}">
                <a16:creationId xmlns:a16="http://schemas.microsoft.com/office/drawing/2014/main" id="{65BEB17A-3527-47DA-B83A-44D0DE236CCA}"/>
              </a:ext>
            </a:extLst>
          </p:cNvPr>
          <p:cNvSpPr/>
          <p:nvPr/>
        </p:nvSpPr>
        <p:spPr bwMode="gray">
          <a:xfrm>
            <a:off x="1942393" y="2910643"/>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03" name="Right Triangle 1702">
            <a:extLst>
              <a:ext uri="{FF2B5EF4-FFF2-40B4-BE49-F238E27FC236}">
                <a16:creationId xmlns:a16="http://schemas.microsoft.com/office/drawing/2014/main" id="{075412DE-7A4B-4274-B4F3-F3723B393212}"/>
              </a:ext>
            </a:extLst>
          </p:cNvPr>
          <p:cNvSpPr/>
          <p:nvPr/>
        </p:nvSpPr>
        <p:spPr bwMode="gray">
          <a:xfrm>
            <a:off x="1942393" y="194202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04" name="Right Triangle 1703">
            <a:extLst>
              <a:ext uri="{FF2B5EF4-FFF2-40B4-BE49-F238E27FC236}">
                <a16:creationId xmlns:a16="http://schemas.microsoft.com/office/drawing/2014/main" id="{94D95818-DDBE-4E10-B3B5-517E8DB9AD54}"/>
              </a:ext>
            </a:extLst>
          </p:cNvPr>
          <p:cNvSpPr/>
          <p:nvPr/>
        </p:nvSpPr>
        <p:spPr bwMode="gray">
          <a:xfrm rot="10800000">
            <a:off x="1942394" y="1942029"/>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08" name="Right Triangle 1707">
            <a:extLst>
              <a:ext uri="{FF2B5EF4-FFF2-40B4-BE49-F238E27FC236}">
                <a16:creationId xmlns:a16="http://schemas.microsoft.com/office/drawing/2014/main" id="{B48F1ECF-5DCA-4DD5-ABA6-B080228C92B6}"/>
              </a:ext>
            </a:extLst>
          </p:cNvPr>
          <p:cNvSpPr/>
          <p:nvPr/>
        </p:nvSpPr>
        <p:spPr bwMode="gray">
          <a:xfrm flipH="1" flipV="1">
            <a:off x="2913596" y="387927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09" name="Right Triangle 1708">
            <a:extLst>
              <a:ext uri="{FF2B5EF4-FFF2-40B4-BE49-F238E27FC236}">
                <a16:creationId xmlns:a16="http://schemas.microsoft.com/office/drawing/2014/main" id="{5C85BD51-83F7-4323-B529-4720D347A7F1}"/>
              </a:ext>
            </a:extLst>
          </p:cNvPr>
          <p:cNvSpPr/>
          <p:nvPr/>
        </p:nvSpPr>
        <p:spPr bwMode="gray">
          <a:xfrm rot="10800000" flipH="1" flipV="1">
            <a:off x="2913597" y="387927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11" name="Right Triangle 1710">
            <a:extLst>
              <a:ext uri="{FF2B5EF4-FFF2-40B4-BE49-F238E27FC236}">
                <a16:creationId xmlns:a16="http://schemas.microsoft.com/office/drawing/2014/main" id="{8F90C316-3E5C-4804-9F3A-269CB3F78CC7}"/>
              </a:ext>
            </a:extLst>
          </p:cNvPr>
          <p:cNvSpPr/>
          <p:nvPr/>
        </p:nvSpPr>
        <p:spPr bwMode="gray">
          <a:xfrm flipH="1">
            <a:off x="2913596" y="29106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12" name="Right Triangle 1711">
            <a:extLst>
              <a:ext uri="{FF2B5EF4-FFF2-40B4-BE49-F238E27FC236}">
                <a16:creationId xmlns:a16="http://schemas.microsoft.com/office/drawing/2014/main" id="{AD24879C-6330-40AC-B990-9E00C001F11C}"/>
              </a:ext>
            </a:extLst>
          </p:cNvPr>
          <p:cNvSpPr/>
          <p:nvPr/>
        </p:nvSpPr>
        <p:spPr bwMode="gray">
          <a:xfrm rot="10800000" flipH="1">
            <a:off x="2913597" y="29106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15" name="Right Triangle 1714">
            <a:extLst>
              <a:ext uri="{FF2B5EF4-FFF2-40B4-BE49-F238E27FC236}">
                <a16:creationId xmlns:a16="http://schemas.microsoft.com/office/drawing/2014/main" id="{B3C2894D-717C-4C61-9CF6-EAA63EBFD4F8}"/>
              </a:ext>
            </a:extLst>
          </p:cNvPr>
          <p:cNvSpPr/>
          <p:nvPr/>
        </p:nvSpPr>
        <p:spPr bwMode="gray">
          <a:xfrm flipH="1">
            <a:off x="2913596" y="194202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16" name="Right Triangle 1715">
            <a:extLst>
              <a:ext uri="{FF2B5EF4-FFF2-40B4-BE49-F238E27FC236}">
                <a16:creationId xmlns:a16="http://schemas.microsoft.com/office/drawing/2014/main" id="{F9464778-02DF-4573-9DBF-1E10BCA9673E}"/>
              </a:ext>
            </a:extLst>
          </p:cNvPr>
          <p:cNvSpPr/>
          <p:nvPr/>
        </p:nvSpPr>
        <p:spPr bwMode="gray">
          <a:xfrm rot="10800000" flipH="1">
            <a:off x="2913597" y="194202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21" name="Right Triangle 1720">
            <a:extLst>
              <a:ext uri="{FF2B5EF4-FFF2-40B4-BE49-F238E27FC236}">
                <a16:creationId xmlns:a16="http://schemas.microsoft.com/office/drawing/2014/main" id="{C7EA8E37-7EEC-4358-8695-4EC9D0C5BA34}"/>
              </a:ext>
            </a:extLst>
          </p:cNvPr>
          <p:cNvSpPr/>
          <p:nvPr/>
        </p:nvSpPr>
        <p:spPr bwMode="gray">
          <a:xfrm flipV="1">
            <a:off x="3884799" y="387927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24" name="Right Triangle 1723">
            <a:extLst>
              <a:ext uri="{FF2B5EF4-FFF2-40B4-BE49-F238E27FC236}">
                <a16:creationId xmlns:a16="http://schemas.microsoft.com/office/drawing/2014/main" id="{60949105-9A34-4BC1-9978-C6B2FFBF0256}"/>
              </a:ext>
            </a:extLst>
          </p:cNvPr>
          <p:cNvSpPr/>
          <p:nvPr/>
        </p:nvSpPr>
        <p:spPr bwMode="gray">
          <a:xfrm>
            <a:off x="3884799" y="29106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25" name="Right Triangle 1724">
            <a:extLst>
              <a:ext uri="{FF2B5EF4-FFF2-40B4-BE49-F238E27FC236}">
                <a16:creationId xmlns:a16="http://schemas.microsoft.com/office/drawing/2014/main" id="{547950FC-DFEB-4A82-9A35-B44D1EE3CE1D}"/>
              </a:ext>
            </a:extLst>
          </p:cNvPr>
          <p:cNvSpPr/>
          <p:nvPr/>
        </p:nvSpPr>
        <p:spPr bwMode="gray">
          <a:xfrm rot="10800000">
            <a:off x="3884799" y="291064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27" name="Right Triangle 1726">
            <a:extLst>
              <a:ext uri="{FF2B5EF4-FFF2-40B4-BE49-F238E27FC236}">
                <a16:creationId xmlns:a16="http://schemas.microsoft.com/office/drawing/2014/main" id="{5A9B53D1-7AD2-4A7F-B91E-BCC2DC20EA4F}"/>
              </a:ext>
            </a:extLst>
          </p:cNvPr>
          <p:cNvSpPr/>
          <p:nvPr/>
        </p:nvSpPr>
        <p:spPr bwMode="gray">
          <a:xfrm rot="10800000">
            <a:off x="3884799" y="194202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31" name="Right Triangle 1730">
            <a:extLst>
              <a:ext uri="{FF2B5EF4-FFF2-40B4-BE49-F238E27FC236}">
                <a16:creationId xmlns:a16="http://schemas.microsoft.com/office/drawing/2014/main" id="{01CD94E0-0488-4EC6-A6F3-ADBE8B1F213B}"/>
              </a:ext>
            </a:extLst>
          </p:cNvPr>
          <p:cNvSpPr/>
          <p:nvPr/>
        </p:nvSpPr>
        <p:spPr bwMode="gray">
          <a:xfrm flipV="1">
            <a:off x="2907" y="3879275"/>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32" name="Right Triangle 1731">
            <a:extLst>
              <a:ext uri="{FF2B5EF4-FFF2-40B4-BE49-F238E27FC236}">
                <a16:creationId xmlns:a16="http://schemas.microsoft.com/office/drawing/2014/main" id="{BFC1ADAC-57C0-402C-9D6C-09B69D1036E0}"/>
              </a:ext>
            </a:extLst>
          </p:cNvPr>
          <p:cNvSpPr/>
          <p:nvPr/>
        </p:nvSpPr>
        <p:spPr bwMode="gray">
          <a:xfrm rot="10800000" flipV="1">
            <a:off x="2908" y="387927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35" name="Right Triangle 1734">
            <a:extLst>
              <a:ext uri="{FF2B5EF4-FFF2-40B4-BE49-F238E27FC236}">
                <a16:creationId xmlns:a16="http://schemas.microsoft.com/office/drawing/2014/main" id="{62E7957D-308B-4C70-BC13-C5ECACED85B2}"/>
              </a:ext>
            </a:extLst>
          </p:cNvPr>
          <p:cNvSpPr/>
          <p:nvPr/>
        </p:nvSpPr>
        <p:spPr bwMode="gray">
          <a:xfrm>
            <a:off x="2907" y="29106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36" name="Right Triangle 1735">
            <a:extLst>
              <a:ext uri="{FF2B5EF4-FFF2-40B4-BE49-F238E27FC236}">
                <a16:creationId xmlns:a16="http://schemas.microsoft.com/office/drawing/2014/main" id="{616EC3B2-7AE3-4B29-9B6F-09EC1F376CD5}"/>
              </a:ext>
            </a:extLst>
          </p:cNvPr>
          <p:cNvSpPr/>
          <p:nvPr/>
        </p:nvSpPr>
        <p:spPr bwMode="gray">
          <a:xfrm rot="10800000">
            <a:off x="2908" y="29106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39" name="Right Triangle 1738">
            <a:extLst>
              <a:ext uri="{FF2B5EF4-FFF2-40B4-BE49-F238E27FC236}">
                <a16:creationId xmlns:a16="http://schemas.microsoft.com/office/drawing/2014/main" id="{B314C31D-AEF2-4F11-9551-DBA6BB14A6F0}"/>
              </a:ext>
            </a:extLst>
          </p:cNvPr>
          <p:cNvSpPr/>
          <p:nvPr/>
        </p:nvSpPr>
        <p:spPr bwMode="gray">
          <a:xfrm>
            <a:off x="2907" y="1935285"/>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40" name="Right Triangle 1739">
            <a:extLst>
              <a:ext uri="{FF2B5EF4-FFF2-40B4-BE49-F238E27FC236}">
                <a16:creationId xmlns:a16="http://schemas.microsoft.com/office/drawing/2014/main" id="{62D194F1-0E45-4236-BB06-134026EFBB07}"/>
              </a:ext>
            </a:extLst>
          </p:cNvPr>
          <p:cNvSpPr/>
          <p:nvPr/>
        </p:nvSpPr>
        <p:spPr bwMode="gray">
          <a:xfrm rot="10800000">
            <a:off x="2908" y="194202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45" name="Right Triangle 1744">
            <a:extLst>
              <a:ext uri="{FF2B5EF4-FFF2-40B4-BE49-F238E27FC236}">
                <a16:creationId xmlns:a16="http://schemas.microsoft.com/office/drawing/2014/main" id="{FEC0DCDF-2BB5-4C71-B14B-D27E85DF2037}"/>
              </a:ext>
            </a:extLst>
          </p:cNvPr>
          <p:cNvSpPr/>
          <p:nvPr/>
        </p:nvSpPr>
        <p:spPr bwMode="gray">
          <a:xfrm flipH="1" flipV="1">
            <a:off x="971067" y="387927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47" name="Right Triangle 1746">
            <a:extLst>
              <a:ext uri="{FF2B5EF4-FFF2-40B4-BE49-F238E27FC236}">
                <a16:creationId xmlns:a16="http://schemas.microsoft.com/office/drawing/2014/main" id="{123E3930-5F73-4D7E-9814-DB1AB9CAFE29}"/>
              </a:ext>
            </a:extLst>
          </p:cNvPr>
          <p:cNvSpPr/>
          <p:nvPr/>
        </p:nvSpPr>
        <p:spPr bwMode="gray">
          <a:xfrm flipH="1">
            <a:off x="971067" y="291064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48" name="Right Triangle 1747">
            <a:extLst>
              <a:ext uri="{FF2B5EF4-FFF2-40B4-BE49-F238E27FC236}">
                <a16:creationId xmlns:a16="http://schemas.microsoft.com/office/drawing/2014/main" id="{25BBDDF8-B4A2-44F5-9832-686BBCDD8A8A}"/>
              </a:ext>
            </a:extLst>
          </p:cNvPr>
          <p:cNvSpPr/>
          <p:nvPr/>
        </p:nvSpPr>
        <p:spPr bwMode="gray">
          <a:xfrm rot="10800000" flipH="1">
            <a:off x="971067" y="29106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50" name="Right Triangle 1749">
            <a:extLst>
              <a:ext uri="{FF2B5EF4-FFF2-40B4-BE49-F238E27FC236}">
                <a16:creationId xmlns:a16="http://schemas.microsoft.com/office/drawing/2014/main" id="{189C5DF1-553A-43D6-B22E-1A2D2577EBF7}"/>
              </a:ext>
            </a:extLst>
          </p:cNvPr>
          <p:cNvSpPr/>
          <p:nvPr/>
        </p:nvSpPr>
        <p:spPr bwMode="gray">
          <a:xfrm flipH="1">
            <a:off x="971067" y="1942029"/>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51" name="Right Triangle 1750">
            <a:extLst>
              <a:ext uri="{FF2B5EF4-FFF2-40B4-BE49-F238E27FC236}">
                <a16:creationId xmlns:a16="http://schemas.microsoft.com/office/drawing/2014/main" id="{B9253246-D884-404B-86EE-1D175BF07061}"/>
              </a:ext>
            </a:extLst>
          </p:cNvPr>
          <p:cNvSpPr/>
          <p:nvPr/>
        </p:nvSpPr>
        <p:spPr bwMode="gray">
          <a:xfrm rot="10800000" flipH="1">
            <a:off x="971068" y="194202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56" name="Right Triangle 1755">
            <a:extLst>
              <a:ext uri="{FF2B5EF4-FFF2-40B4-BE49-F238E27FC236}">
                <a16:creationId xmlns:a16="http://schemas.microsoft.com/office/drawing/2014/main" id="{F6B5048F-B969-40B2-A297-03F167D9C592}"/>
              </a:ext>
            </a:extLst>
          </p:cNvPr>
          <p:cNvSpPr/>
          <p:nvPr/>
        </p:nvSpPr>
        <p:spPr bwMode="gray">
          <a:xfrm flipV="1">
            <a:off x="1942393" y="387927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59" name="Right Triangle 1758">
            <a:extLst>
              <a:ext uri="{FF2B5EF4-FFF2-40B4-BE49-F238E27FC236}">
                <a16:creationId xmlns:a16="http://schemas.microsoft.com/office/drawing/2014/main" id="{76B68CF3-797A-4A0F-95DD-AA15E03B2A61}"/>
              </a:ext>
            </a:extLst>
          </p:cNvPr>
          <p:cNvSpPr/>
          <p:nvPr/>
        </p:nvSpPr>
        <p:spPr bwMode="gray">
          <a:xfrm>
            <a:off x="1942393" y="2910643"/>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61" name="Right Triangle 1760">
            <a:extLst>
              <a:ext uri="{FF2B5EF4-FFF2-40B4-BE49-F238E27FC236}">
                <a16:creationId xmlns:a16="http://schemas.microsoft.com/office/drawing/2014/main" id="{17359F58-764B-474C-9743-FFAFD928E08E}"/>
              </a:ext>
            </a:extLst>
          </p:cNvPr>
          <p:cNvSpPr/>
          <p:nvPr/>
        </p:nvSpPr>
        <p:spPr bwMode="gray">
          <a:xfrm>
            <a:off x="1942393" y="194202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62" name="Right Triangle 1761">
            <a:extLst>
              <a:ext uri="{FF2B5EF4-FFF2-40B4-BE49-F238E27FC236}">
                <a16:creationId xmlns:a16="http://schemas.microsoft.com/office/drawing/2014/main" id="{E5066427-10CE-44BA-925E-99D54F680A6A}"/>
              </a:ext>
            </a:extLst>
          </p:cNvPr>
          <p:cNvSpPr/>
          <p:nvPr/>
        </p:nvSpPr>
        <p:spPr bwMode="gray">
          <a:xfrm rot="10800000">
            <a:off x="1942394" y="1942029"/>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66" name="Right Triangle 1765">
            <a:extLst>
              <a:ext uri="{FF2B5EF4-FFF2-40B4-BE49-F238E27FC236}">
                <a16:creationId xmlns:a16="http://schemas.microsoft.com/office/drawing/2014/main" id="{6E03E546-B9E5-4113-896A-6831698A37F0}"/>
              </a:ext>
            </a:extLst>
          </p:cNvPr>
          <p:cNvSpPr/>
          <p:nvPr/>
        </p:nvSpPr>
        <p:spPr bwMode="gray">
          <a:xfrm flipH="1" flipV="1">
            <a:off x="2913596" y="387927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67" name="Right Triangle 1766">
            <a:extLst>
              <a:ext uri="{FF2B5EF4-FFF2-40B4-BE49-F238E27FC236}">
                <a16:creationId xmlns:a16="http://schemas.microsoft.com/office/drawing/2014/main" id="{857595F5-5247-4EA2-BF3C-80539311BD58}"/>
              </a:ext>
            </a:extLst>
          </p:cNvPr>
          <p:cNvSpPr/>
          <p:nvPr/>
        </p:nvSpPr>
        <p:spPr bwMode="gray">
          <a:xfrm rot="10800000" flipH="1" flipV="1">
            <a:off x="2913597" y="387927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69" name="Right Triangle 1768">
            <a:extLst>
              <a:ext uri="{FF2B5EF4-FFF2-40B4-BE49-F238E27FC236}">
                <a16:creationId xmlns:a16="http://schemas.microsoft.com/office/drawing/2014/main" id="{D0280349-4488-4EE2-BF79-03EF7DFA60FF}"/>
              </a:ext>
            </a:extLst>
          </p:cNvPr>
          <p:cNvSpPr/>
          <p:nvPr/>
        </p:nvSpPr>
        <p:spPr bwMode="gray">
          <a:xfrm flipH="1">
            <a:off x="2913596" y="29106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70" name="Right Triangle 1769">
            <a:extLst>
              <a:ext uri="{FF2B5EF4-FFF2-40B4-BE49-F238E27FC236}">
                <a16:creationId xmlns:a16="http://schemas.microsoft.com/office/drawing/2014/main" id="{AA2239CF-E830-4D23-9B25-93D76A21A76C}"/>
              </a:ext>
            </a:extLst>
          </p:cNvPr>
          <p:cNvSpPr/>
          <p:nvPr/>
        </p:nvSpPr>
        <p:spPr bwMode="gray">
          <a:xfrm rot="10800000" flipH="1">
            <a:off x="2913597" y="29106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73" name="Right Triangle 1772">
            <a:extLst>
              <a:ext uri="{FF2B5EF4-FFF2-40B4-BE49-F238E27FC236}">
                <a16:creationId xmlns:a16="http://schemas.microsoft.com/office/drawing/2014/main" id="{54587AE8-6E60-4E6A-BDB9-B4DFEAA2CE63}"/>
              </a:ext>
            </a:extLst>
          </p:cNvPr>
          <p:cNvSpPr/>
          <p:nvPr/>
        </p:nvSpPr>
        <p:spPr bwMode="gray">
          <a:xfrm flipH="1">
            <a:off x="2913596" y="194202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74" name="Right Triangle 1773">
            <a:extLst>
              <a:ext uri="{FF2B5EF4-FFF2-40B4-BE49-F238E27FC236}">
                <a16:creationId xmlns:a16="http://schemas.microsoft.com/office/drawing/2014/main" id="{7A64C8D6-AB8C-4C78-B679-F2D9C7D220DF}"/>
              </a:ext>
            </a:extLst>
          </p:cNvPr>
          <p:cNvSpPr/>
          <p:nvPr/>
        </p:nvSpPr>
        <p:spPr bwMode="gray">
          <a:xfrm rot="10800000" flipH="1">
            <a:off x="2913597" y="194202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79" name="Right Triangle 1778">
            <a:extLst>
              <a:ext uri="{FF2B5EF4-FFF2-40B4-BE49-F238E27FC236}">
                <a16:creationId xmlns:a16="http://schemas.microsoft.com/office/drawing/2014/main" id="{1DDB0F26-2BB2-4866-B074-B5CD76C31B11}"/>
              </a:ext>
            </a:extLst>
          </p:cNvPr>
          <p:cNvSpPr/>
          <p:nvPr/>
        </p:nvSpPr>
        <p:spPr bwMode="gray">
          <a:xfrm flipV="1">
            <a:off x="3884799" y="387927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82" name="Right Triangle 1781">
            <a:extLst>
              <a:ext uri="{FF2B5EF4-FFF2-40B4-BE49-F238E27FC236}">
                <a16:creationId xmlns:a16="http://schemas.microsoft.com/office/drawing/2014/main" id="{769AE132-48C2-4C5A-A5F7-A1ECCB830BC1}"/>
              </a:ext>
            </a:extLst>
          </p:cNvPr>
          <p:cNvSpPr/>
          <p:nvPr/>
        </p:nvSpPr>
        <p:spPr bwMode="gray">
          <a:xfrm>
            <a:off x="3884799" y="29106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83" name="Right Triangle 1782">
            <a:extLst>
              <a:ext uri="{FF2B5EF4-FFF2-40B4-BE49-F238E27FC236}">
                <a16:creationId xmlns:a16="http://schemas.microsoft.com/office/drawing/2014/main" id="{CD537BA1-4CA8-4802-B442-3A497050A77A}"/>
              </a:ext>
            </a:extLst>
          </p:cNvPr>
          <p:cNvSpPr/>
          <p:nvPr/>
        </p:nvSpPr>
        <p:spPr bwMode="gray">
          <a:xfrm rot="10800000">
            <a:off x="3884799" y="291064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85" name="Right Triangle 1784">
            <a:extLst>
              <a:ext uri="{FF2B5EF4-FFF2-40B4-BE49-F238E27FC236}">
                <a16:creationId xmlns:a16="http://schemas.microsoft.com/office/drawing/2014/main" id="{74BBC111-0FCB-447D-8BCE-12D6000929AE}"/>
              </a:ext>
            </a:extLst>
          </p:cNvPr>
          <p:cNvSpPr/>
          <p:nvPr/>
        </p:nvSpPr>
        <p:spPr bwMode="gray">
          <a:xfrm rot="10800000">
            <a:off x="3884799" y="194202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89" name="Right Triangle 1788">
            <a:extLst>
              <a:ext uri="{FF2B5EF4-FFF2-40B4-BE49-F238E27FC236}">
                <a16:creationId xmlns:a16="http://schemas.microsoft.com/office/drawing/2014/main" id="{9272D289-2481-49BF-A088-FEB0557CD47D}"/>
              </a:ext>
            </a:extLst>
          </p:cNvPr>
          <p:cNvSpPr/>
          <p:nvPr/>
        </p:nvSpPr>
        <p:spPr bwMode="gray">
          <a:xfrm flipV="1">
            <a:off x="2907" y="3879275"/>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90" name="Right Triangle 1789">
            <a:extLst>
              <a:ext uri="{FF2B5EF4-FFF2-40B4-BE49-F238E27FC236}">
                <a16:creationId xmlns:a16="http://schemas.microsoft.com/office/drawing/2014/main" id="{CCCBAA00-6234-4A70-A692-0288C1ECF2BB}"/>
              </a:ext>
            </a:extLst>
          </p:cNvPr>
          <p:cNvSpPr/>
          <p:nvPr/>
        </p:nvSpPr>
        <p:spPr bwMode="gray">
          <a:xfrm rot="10800000" flipV="1">
            <a:off x="2908" y="387927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93" name="Right Triangle 1792">
            <a:extLst>
              <a:ext uri="{FF2B5EF4-FFF2-40B4-BE49-F238E27FC236}">
                <a16:creationId xmlns:a16="http://schemas.microsoft.com/office/drawing/2014/main" id="{4B53498C-718F-44DF-A1DD-ECB0BEB66161}"/>
              </a:ext>
            </a:extLst>
          </p:cNvPr>
          <p:cNvSpPr/>
          <p:nvPr/>
        </p:nvSpPr>
        <p:spPr bwMode="gray">
          <a:xfrm>
            <a:off x="2907" y="29106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94" name="Right Triangle 1793">
            <a:extLst>
              <a:ext uri="{FF2B5EF4-FFF2-40B4-BE49-F238E27FC236}">
                <a16:creationId xmlns:a16="http://schemas.microsoft.com/office/drawing/2014/main" id="{05BFCB8C-A4F7-4FD5-BA47-6742D02B0A60}"/>
              </a:ext>
            </a:extLst>
          </p:cNvPr>
          <p:cNvSpPr/>
          <p:nvPr/>
        </p:nvSpPr>
        <p:spPr bwMode="gray">
          <a:xfrm rot="10800000">
            <a:off x="2908" y="29106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97" name="Right Triangle 1796">
            <a:extLst>
              <a:ext uri="{FF2B5EF4-FFF2-40B4-BE49-F238E27FC236}">
                <a16:creationId xmlns:a16="http://schemas.microsoft.com/office/drawing/2014/main" id="{5ABB911E-D696-46CD-B6F0-1A0F6209E670}"/>
              </a:ext>
            </a:extLst>
          </p:cNvPr>
          <p:cNvSpPr/>
          <p:nvPr/>
        </p:nvSpPr>
        <p:spPr bwMode="gray">
          <a:xfrm>
            <a:off x="2907" y="1935285"/>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798" name="Right Triangle 1797">
            <a:extLst>
              <a:ext uri="{FF2B5EF4-FFF2-40B4-BE49-F238E27FC236}">
                <a16:creationId xmlns:a16="http://schemas.microsoft.com/office/drawing/2014/main" id="{6F7C8AB5-8662-4AAB-A64E-398621F0E4BD}"/>
              </a:ext>
            </a:extLst>
          </p:cNvPr>
          <p:cNvSpPr/>
          <p:nvPr/>
        </p:nvSpPr>
        <p:spPr bwMode="gray">
          <a:xfrm rot="10800000">
            <a:off x="2908" y="194202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03" name="Right Triangle 1802">
            <a:extLst>
              <a:ext uri="{FF2B5EF4-FFF2-40B4-BE49-F238E27FC236}">
                <a16:creationId xmlns:a16="http://schemas.microsoft.com/office/drawing/2014/main" id="{2196AC91-ACFA-45CA-B6F6-B55CAA9F13D2}"/>
              </a:ext>
            </a:extLst>
          </p:cNvPr>
          <p:cNvSpPr/>
          <p:nvPr/>
        </p:nvSpPr>
        <p:spPr bwMode="gray">
          <a:xfrm flipH="1" flipV="1">
            <a:off x="971067" y="387927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05" name="Right Triangle 1804">
            <a:extLst>
              <a:ext uri="{FF2B5EF4-FFF2-40B4-BE49-F238E27FC236}">
                <a16:creationId xmlns:a16="http://schemas.microsoft.com/office/drawing/2014/main" id="{0EA1030F-14D9-4065-889D-D32C1B06D477}"/>
              </a:ext>
            </a:extLst>
          </p:cNvPr>
          <p:cNvSpPr/>
          <p:nvPr/>
        </p:nvSpPr>
        <p:spPr bwMode="gray">
          <a:xfrm flipH="1">
            <a:off x="971067" y="291064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06" name="Right Triangle 1805">
            <a:extLst>
              <a:ext uri="{FF2B5EF4-FFF2-40B4-BE49-F238E27FC236}">
                <a16:creationId xmlns:a16="http://schemas.microsoft.com/office/drawing/2014/main" id="{AA7759EC-0A95-4E14-BEE5-61F2802E9716}"/>
              </a:ext>
            </a:extLst>
          </p:cNvPr>
          <p:cNvSpPr/>
          <p:nvPr/>
        </p:nvSpPr>
        <p:spPr bwMode="gray">
          <a:xfrm rot="10800000" flipH="1">
            <a:off x="971067" y="29106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08" name="Right Triangle 1807">
            <a:extLst>
              <a:ext uri="{FF2B5EF4-FFF2-40B4-BE49-F238E27FC236}">
                <a16:creationId xmlns:a16="http://schemas.microsoft.com/office/drawing/2014/main" id="{6A847B2E-2A07-49FF-80A4-73F61376E159}"/>
              </a:ext>
            </a:extLst>
          </p:cNvPr>
          <p:cNvSpPr/>
          <p:nvPr/>
        </p:nvSpPr>
        <p:spPr bwMode="gray">
          <a:xfrm flipH="1">
            <a:off x="971067" y="1942029"/>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09" name="Right Triangle 1808">
            <a:extLst>
              <a:ext uri="{FF2B5EF4-FFF2-40B4-BE49-F238E27FC236}">
                <a16:creationId xmlns:a16="http://schemas.microsoft.com/office/drawing/2014/main" id="{F58CE748-ED9C-4BC9-868D-E1CACBCE7C84}"/>
              </a:ext>
            </a:extLst>
          </p:cNvPr>
          <p:cNvSpPr/>
          <p:nvPr/>
        </p:nvSpPr>
        <p:spPr bwMode="gray">
          <a:xfrm rot="10800000" flipH="1">
            <a:off x="971068" y="194202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14" name="Right Triangle 1813">
            <a:extLst>
              <a:ext uri="{FF2B5EF4-FFF2-40B4-BE49-F238E27FC236}">
                <a16:creationId xmlns:a16="http://schemas.microsoft.com/office/drawing/2014/main" id="{E477FBCB-466D-4F31-8562-57F64A3CF561}"/>
              </a:ext>
            </a:extLst>
          </p:cNvPr>
          <p:cNvSpPr/>
          <p:nvPr/>
        </p:nvSpPr>
        <p:spPr bwMode="gray">
          <a:xfrm flipV="1">
            <a:off x="1942393" y="387927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17" name="Right Triangle 1816">
            <a:extLst>
              <a:ext uri="{FF2B5EF4-FFF2-40B4-BE49-F238E27FC236}">
                <a16:creationId xmlns:a16="http://schemas.microsoft.com/office/drawing/2014/main" id="{1C347526-CD04-4D27-A45C-FC13ABF7297F}"/>
              </a:ext>
            </a:extLst>
          </p:cNvPr>
          <p:cNvSpPr/>
          <p:nvPr/>
        </p:nvSpPr>
        <p:spPr bwMode="gray">
          <a:xfrm>
            <a:off x="1942393" y="2910643"/>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19" name="Right Triangle 1818">
            <a:extLst>
              <a:ext uri="{FF2B5EF4-FFF2-40B4-BE49-F238E27FC236}">
                <a16:creationId xmlns:a16="http://schemas.microsoft.com/office/drawing/2014/main" id="{3E34EE62-2627-4989-A340-195113F98F1E}"/>
              </a:ext>
            </a:extLst>
          </p:cNvPr>
          <p:cNvSpPr/>
          <p:nvPr/>
        </p:nvSpPr>
        <p:spPr bwMode="gray">
          <a:xfrm>
            <a:off x="1942393" y="194202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20" name="Right Triangle 1819">
            <a:extLst>
              <a:ext uri="{FF2B5EF4-FFF2-40B4-BE49-F238E27FC236}">
                <a16:creationId xmlns:a16="http://schemas.microsoft.com/office/drawing/2014/main" id="{49A9EB19-5852-48C0-A427-0FD3D711FE41}"/>
              </a:ext>
            </a:extLst>
          </p:cNvPr>
          <p:cNvSpPr/>
          <p:nvPr/>
        </p:nvSpPr>
        <p:spPr bwMode="gray">
          <a:xfrm rot="10800000">
            <a:off x="1942394" y="1942029"/>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24" name="Right Triangle 1823">
            <a:extLst>
              <a:ext uri="{FF2B5EF4-FFF2-40B4-BE49-F238E27FC236}">
                <a16:creationId xmlns:a16="http://schemas.microsoft.com/office/drawing/2014/main" id="{28898E91-1ED3-42A0-A2C1-BB23FFB24050}"/>
              </a:ext>
            </a:extLst>
          </p:cNvPr>
          <p:cNvSpPr/>
          <p:nvPr/>
        </p:nvSpPr>
        <p:spPr bwMode="gray">
          <a:xfrm flipH="1" flipV="1">
            <a:off x="2913596" y="387927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25" name="Right Triangle 1824">
            <a:extLst>
              <a:ext uri="{FF2B5EF4-FFF2-40B4-BE49-F238E27FC236}">
                <a16:creationId xmlns:a16="http://schemas.microsoft.com/office/drawing/2014/main" id="{A7550308-52CC-43E1-B8CC-6AE4F6FF95E0}"/>
              </a:ext>
            </a:extLst>
          </p:cNvPr>
          <p:cNvSpPr/>
          <p:nvPr/>
        </p:nvSpPr>
        <p:spPr bwMode="gray">
          <a:xfrm rot="10800000" flipH="1" flipV="1">
            <a:off x="2913597" y="387927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27" name="Right Triangle 1826">
            <a:extLst>
              <a:ext uri="{FF2B5EF4-FFF2-40B4-BE49-F238E27FC236}">
                <a16:creationId xmlns:a16="http://schemas.microsoft.com/office/drawing/2014/main" id="{0353330B-30EB-46DF-9B4F-7A6AA0264442}"/>
              </a:ext>
            </a:extLst>
          </p:cNvPr>
          <p:cNvSpPr/>
          <p:nvPr/>
        </p:nvSpPr>
        <p:spPr bwMode="gray">
          <a:xfrm flipH="1">
            <a:off x="2913596" y="29106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28" name="Right Triangle 1827">
            <a:extLst>
              <a:ext uri="{FF2B5EF4-FFF2-40B4-BE49-F238E27FC236}">
                <a16:creationId xmlns:a16="http://schemas.microsoft.com/office/drawing/2014/main" id="{09E28E81-F125-4284-B17D-9A680EBE8906}"/>
              </a:ext>
            </a:extLst>
          </p:cNvPr>
          <p:cNvSpPr/>
          <p:nvPr/>
        </p:nvSpPr>
        <p:spPr bwMode="gray">
          <a:xfrm rot="10800000" flipH="1">
            <a:off x="2913597" y="29106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31" name="Right Triangle 1830">
            <a:extLst>
              <a:ext uri="{FF2B5EF4-FFF2-40B4-BE49-F238E27FC236}">
                <a16:creationId xmlns:a16="http://schemas.microsoft.com/office/drawing/2014/main" id="{3F75B7BC-3AD6-4936-B7CE-2519174560A1}"/>
              </a:ext>
            </a:extLst>
          </p:cNvPr>
          <p:cNvSpPr/>
          <p:nvPr/>
        </p:nvSpPr>
        <p:spPr bwMode="gray">
          <a:xfrm flipH="1">
            <a:off x="2913596" y="194202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32" name="Right Triangle 1831">
            <a:extLst>
              <a:ext uri="{FF2B5EF4-FFF2-40B4-BE49-F238E27FC236}">
                <a16:creationId xmlns:a16="http://schemas.microsoft.com/office/drawing/2014/main" id="{F6B6B5CD-DBDE-4AEE-A959-B6BBC8C2B835}"/>
              </a:ext>
            </a:extLst>
          </p:cNvPr>
          <p:cNvSpPr/>
          <p:nvPr/>
        </p:nvSpPr>
        <p:spPr bwMode="gray">
          <a:xfrm rot="10800000" flipH="1">
            <a:off x="2913597" y="194202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37" name="Right Triangle 1836">
            <a:extLst>
              <a:ext uri="{FF2B5EF4-FFF2-40B4-BE49-F238E27FC236}">
                <a16:creationId xmlns:a16="http://schemas.microsoft.com/office/drawing/2014/main" id="{4C4ECD62-C229-489A-A9D9-380EC6BFF49A}"/>
              </a:ext>
            </a:extLst>
          </p:cNvPr>
          <p:cNvSpPr/>
          <p:nvPr/>
        </p:nvSpPr>
        <p:spPr bwMode="gray">
          <a:xfrm flipV="1">
            <a:off x="3884799" y="387927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40" name="Right Triangle 1839">
            <a:extLst>
              <a:ext uri="{FF2B5EF4-FFF2-40B4-BE49-F238E27FC236}">
                <a16:creationId xmlns:a16="http://schemas.microsoft.com/office/drawing/2014/main" id="{C153F69D-3070-4E4F-B8FA-62E794D13CA1}"/>
              </a:ext>
            </a:extLst>
          </p:cNvPr>
          <p:cNvSpPr/>
          <p:nvPr/>
        </p:nvSpPr>
        <p:spPr bwMode="gray">
          <a:xfrm>
            <a:off x="3884799" y="29106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41" name="Right Triangle 1840">
            <a:extLst>
              <a:ext uri="{FF2B5EF4-FFF2-40B4-BE49-F238E27FC236}">
                <a16:creationId xmlns:a16="http://schemas.microsoft.com/office/drawing/2014/main" id="{4770A06A-4476-4777-99C2-987A7E700221}"/>
              </a:ext>
            </a:extLst>
          </p:cNvPr>
          <p:cNvSpPr/>
          <p:nvPr/>
        </p:nvSpPr>
        <p:spPr bwMode="gray">
          <a:xfrm rot="10800000">
            <a:off x="3884799" y="291064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43" name="Right Triangle 1842">
            <a:extLst>
              <a:ext uri="{FF2B5EF4-FFF2-40B4-BE49-F238E27FC236}">
                <a16:creationId xmlns:a16="http://schemas.microsoft.com/office/drawing/2014/main" id="{31AC4ACE-2ABE-4436-BFBC-4F2D6149FB78}"/>
              </a:ext>
            </a:extLst>
          </p:cNvPr>
          <p:cNvSpPr/>
          <p:nvPr/>
        </p:nvSpPr>
        <p:spPr bwMode="gray">
          <a:xfrm rot="10800000">
            <a:off x="3884799" y="194202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47" name="Right Triangle 1846">
            <a:extLst>
              <a:ext uri="{FF2B5EF4-FFF2-40B4-BE49-F238E27FC236}">
                <a16:creationId xmlns:a16="http://schemas.microsoft.com/office/drawing/2014/main" id="{DF6615A2-64EC-40E6-8C46-1DA3817358AD}"/>
              </a:ext>
            </a:extLst>
          </p:cNvPr>
          <p:cNvSpPr/>
          <p:nvPr/>
        </p:nvSpPr>
        <p:spPr bwMode="gray">
          <a:xfrm flipV="1">
            <a:off x="2907" y="3879275"/>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48" name="Right Triangle 1847">
            <a:extLst>
              <a:ext uri="{FF2B5EF4-FFF2-40B4-BE49-F238E27FC236}">
                <a16:creationId xmlns:a16="http://schemas.microsoft.com/office/drawing/2014/main" id="{3F74D7BB-A56E-4A89-88EC-9E54C34744FB}"/>
              </a:ext>
            </a:extLst>
          </p:cNvPr>
          <p:cNvSpPr/>
          <p:nvPr/>
        </p:nvSpPr>
        <p:spPr bwMode="gray">
          <a:xfrm rot="10800000" flipV="1">
            <a:off x="2908" y="387927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51" name="Right Triangle 1850">
            <a:extLst>
              <a:ext uri="{FF2B5EF4-FFF2-40B4-BE49-F238E27FC236}">
                <a16:creationId xmlns:a16="http://schemas.microsoft.com/office/drawing/2014/main" id="{D336D7EF-74BF-4C94-BE6B-3C40CBD0DCAC}"/>
              </a:ext>
            </a:extLst>
          </p:cNvPr>
          <p:cNvSpPr/>
          <p:nvPr/>
        </p:nvSpPr>
        <p:spPr bwMode="gray">
          <a:xfrm>
            <a:off x="2907" y="29106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52" name="Right Triangle 1851">
            <a:extLst>
              <a:ext uri="{FF2B5EF4-FFF2-40B4-BE49-F238E27FC236}">
                <a16:creationId xmlns:a16="http://schemas.microsoft.com/office/drawing/2014/main" id="{C9C99909-ECDA-4007-8D75-3521B3AB030C}"/>
              </a:ext>
            </a:extLst>
          </p:cNvPr>
          <p:cNvSpPr/>
          <p:nvPr/>
        </p:nvSpPr>
        <p:spPr bwMode="gray">
          <a:xfrm rot="10800000">
            <a:off x="2908" y="29106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55" name="Right Triangle 1854">
            <a:extLst>
              <a:ext uri="{FF2B5EF4-FFF2-40B4-BE49-F238E27FC236}">
                <a16:creationId xmlns:a16="http://schemas.microsoft.com/office/drawing/2014/main" id="{BCF48B1C-9DED-4215-8AA1-4E622E02FC72}"/>
              </a:ext>
            </a:extLst>
          </p:cNvPr>
          <p:cNvSpPr/>
          <p:nvPr/>
        </p:nvSpPr>
        <p:spPr bwMode="gray">
          <a:xfrm>
            <a:off x="2907" y="1935285"/>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56" name="Right Triangle 1855">
            <a:extLst>
              <a:ext uri="{FF2B5EF4-FFF2-40B4-BE49-F238E27FC236}">
                <a16:creationId xmlns:a16="http://schemas.microsoft.com/office/drawing/2014/main" id="{ED34EB74-8C15-4F6A-AC98-3FEE23A7F800}"/>
              </a:ext>
            </a:extLst>
          </p:cNvPr>
          <p:cNvSpPr/>
          <p:nvPr/>
        </p:nvSpPr>
        <p:spPr bwMode="gray">
          <a:xfrm rot="10800000">
            <a:off x="2908" y="194202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61" name="Right Triangle 1860">
            <a:extLst>
              <a:ext uri="{FF2B5EF4-FFF2-40B4-BE49-F238E27FC236}">
                <a16:creationId xmlns:a16="http://schemas.microsoft.com/office/drawing/2014/main" id="{A3A204C7-DCA3-4BC9-ACE9-3B7D8A3BB3D3}"/>
              </a:ext>
            </a:extLst>
          </p:cNvPr>
          <p:cNvSpPr/>
          <p:nvPr/>
        </p:nvSpPr>
        <p:spPr bwMode="gray">
          <a:xfrm flipH="1" flipV="1">
            <a:off x="971067" y="387927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63" name="Right Triangle 1862">
            <a:extLst>
              <a:ext uri="{FF2B5EF4-FFF2-40B4-BE49-F238E27FC236}">
                <a16:creationId xmlns:a16="http://schemas.microsoft.com/office/drawing/2014/main" id="{005A5E7F-2B5F-453A-BEB8-7F45F12D0CE3}"/>
              </a:ext>
            </a:extLst>
          </p:cNvPr>
          <p:cNvSpPr/>
          <p:nvPr/>
        </p:nvSpPr>
        <p:spPr bwMode="gray">
          <a:xfrm flipH="1">
            <a:off x="971067" y="291064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64" name="Right Triangle 1863">
            <a:extLst>
              <a:ext uri="{FF2B5EF4-FFF2-40B4-BE49-F238E27FC236}">
                <a16:creationId xmlns:a16="http://schemas.microsoft.com/office/drawing/2014/main" id="{1D696492-69DB-402B-917E-B527EC4C2B11}"/>
              </a:ext>
            </a:extLst>
          </p:cNvPr>
          <p:cNvSpPr/>
          <p:nvPr/>
        </p:nvSpPr>
        <p:spPr bwMode="gray">
          <a:xfrm rot="10800000" flipH="1">
            <a:off x="971067" y="29106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66" name="Right Triangle 1865">
            <a:extLst>
              <a:ext uri="{FF2B5EF4-FFF2-40B4-BE49-F238E27FC236}">
                <a16:creationId xmlns:a16="http://schemas.microsoft.com/office/drawing/2014/main" id="{779C7A08-C796-4171-B04E-83BA761A3078}"/>
              </a:ext>
            </a:extLst>
          </p:cNvPr>
          <p:cNvSpPr/>
          <p:nvPr/>
        </p:nvSpPr>
        <p:spPr bwMode="gray">
          <a:xfrm flipH="1">
            <a:off x="971067" y="1942029"/>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867" name="Right Triangle 1866">
            <a:extLst>
              <a:ext uri="{FF2B5EF4-FFF2-40B4-BE49-F238E27FC236}">
                <a16:creationId xmlns:a16="http://schemas.microsoft.com/office/drawing/2014/main" id="{05EADE92-E526-4245-9D6E-0E14B9ECE8D7}"/>
              </a:ext>
            </a:extLst>
          </p:cNvPr>
          <p:cNvSpPr/>
          <p:nvPr/>
        </p:nvSpPr>
        <p:spPr bwMode="gray">
          <a:xfrm rot="10800000" flipH="1">
            <a:off x="971068" y="194202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userDrawn="1">
            <p:ph type="body" sz="quarter" idx="12"/>
          </p:nvPr>
        </p:nvSpPr>
        <p:spPr>
          <a:xfrm>
            <a:off x="849087" y="2633058"/>
            <a:ext cx="5244771" cy="1500187"/>
          </a:xfrm>
        </p:spPr>
        <p:txBody>
          <a:bodyPr anchor="ctr"/>
          <a:lstStyle>
            <a:lvl1pPr>
              <a:lnSpc>
                <a:spcPct val="100000"/>
              </a:lnSpc>
              <a:spcBef>
                <a:spcPts val="0"/>
              </a:spcBef>
              <a:defRPr sz="3599"/>
            </a:lvl1pPr>
            <a:lvl2pPr marL="272968" indent="0">
              <a:buNone/>
              <a:defRPr/>
            </a:lvl2pPr>
          </a:lstStyle>
          <a:p>
            <a:pPr lvl="0"/>
            <a:r>
              <a:rPr lang="en-US"/>
              <a:t>Edit Master text styles</a:t>
            </a:r>
          </a:p>
        </p:txBody>
      </p:sp>
      <p:sp>
        <p:nvSpPr>
          <p:cNvPr id="1502" name="Freeform: Shape 1501">
            <a:extLst>
              <a:ext uri="{FF2B5EF4-FFF2-40B4-BE49-F238E27FC236}">
                <a16:creationId xmlns:a16="http://schemas.microsoft.com/office/drawing/2014/main" id="{5571DF59-3072-4F42-8F36-292FD20A6C4B}"/>
              </a:ext>
            </a:extLst>
          </p:cNvPr>
          <p:cNvSpPr/>
          <p:nvPr userDrawn="1"/>
        </p:nvSpPr>
        <p:spPr bwMode="black">
          <a:xfrm>
            <a:off x="565465" y="2687488"/>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418022" y="1515533"/>
            <a:ext cx="3735912"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dirty="0"/>
          </a:p>
        </p:txBody>
      </p:sp>
      <p:sp>
        <p:nvSpPr>
          <p:cNvPr id="207" name="TextBox 206">
            <a:extLst>
              <a:ext uri="{FF2B5EF4-FFF2-40B4-BE49-F238E27FC236}">
                <a16:creationId xmlns:a16="http://schemas.microsoft.com/office/drawing/2014/main" id="{9A4C1EDA-607F-4088-87AA-A9D396F1406D}"/>
              </a:ext>
            </a:extLst>
          </p:cNvPr>
          <p:cNvSpPr txBox="1"/>
          <p:nvPr userDrawn="1"/>
        </p:nvSpPr>
        <p:spPr>
          <a:xfrm>
            <a:off x="2117557" y="6510280"/>
            <a:ext cx="1965493"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327289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248539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Photo">
    <p:spTree>
      <p:nvGrpSpPr>
        <p:cNvPr id="1" name=""/>
        <p:cNvGrpSpPr/>
        <p:nvPr/>
      </p:nvGrpSpPr>
      <p:grpSpPr>
        <a:xfrm>
          <a:off x="0" y="0"/>
          <a:ext cx="0" cy="0"/>
          <a:chOff x="0" y="0"/>
          <a:chExt cx="0" cy="0"/>
        </a:xfrm>
      </p:grpSpPr>
      <p:sp>
        <p:nvSpPr>
          <p:cNvPr id="1013" name="Rectangle 1012">
            <a:extLst>
              <a:ext uri="{FF2B5EF4-FFF2-40B4-BE49-F238E27FC236}">
                <a16:creationId xmlns:a16="http://schemas.microsoft.com/office/drawing/2014/main" id="{CD0EF2AC-219D-4624-9351-1D5E5D8F2D84}"/>
              </a:ext>
            </a:extLst>
          </p:cNvPr>
          <p:cNvSpPr/>
          <p:nvPr userDrawn="1"/>
        </p:nvSpPr>
        <p:spPr bwMode="gray">
          <a:xfrm>
            <a:off x="4846202"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799" b="0" i="0" u="none" strike="noStrike" kern="0" cap="none" spc="0" normalizeH="0" baseline="0" dirty="0">
              <a:ln>
                <a:noFill/>
              </a:ln>
              <a:solidFill>
                <a:prstClr val="white"/>
              </a:solidFill>
              <a:effectLst/>
              <a:uLnTx/>
              <a:uFillTx/>
              <a:latin typeface="Verdana"/>
            </a:endParaRPr>
          </a:p>
        </p:txBody>
      </p:sp>
      <p:grpSp>
        <p:nvGrpSpPr>
          <p:cNvPr id="2" name="Group 1">
            <a:extLst>
              <a:ext uri="{FF2B5EF4-FFF2-40B4-BE49-F238E27FC236}">
                <a16:creationId xmlns:a16="http://schemas.microsoft.com/office/drawing/2014/main" id="{09D52D90-4743-4C8E-B735-6D8B5B4E4C0A}"/>
              </a:ext>
            </a:extLst>
          </p:cNvPr>
          <p:cNvGrpSpPr/>
          <p:nvPr userDrawn="1"/>
        </p:nvGrpSpPr>
        <p:grpSpPr bwMode="gray">
          <a:xfrm>
            <a:off x="4846200" y="-27163"/>
            <a:ext cx="1939364" cy="6793721"/>
            <a:chOff x="4846200" y="-27163"/>
            <a:chExt cx="1939364" cy="6793721"/>
          </a:xfrm>
        </p:grpSpPr>
        <p:sp>
          <p:nvSpPr>
            <p:cNvPr id="1370" name="Right Triangle 1369">
              <a:extLst>
                <a:ext uri="{FF2B5EF4-FFF2-40B4-BE49-F238E27FC236}">
                  <a16:creationId xmlns:a16="http://schemas.microsoft.com/office/drawing/2014/main" id="{3599C934-5751-456B-838E-0C52C6AAB5C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71" name="Right Triangle 1370">
              <a:extLst>
                <a:ext uri="{FF2B5EF4-FFF2-40B4-BE49-F238E27FC236}">
                  <a16:creationId xmlns:a16="http://schemas.microsoft.com/office/drawing/2014/main" id="{85C5404B-3B4A-42F9-957C-83A6A9F34C7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72" name="Right Triangle 1371">
              <a:extLst>
                <a:ext uri="{FF2B5EF4-FFF2-40B4-BE49-F238E27FC236}">
                  <a16:creationId xmlns:a16="http://schemas.microsoft.com/office/drawing/2014/main" id="{A7DA179D-62EA-437C-99FF-8EEC8EC1A7B4}"/>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73" name="Right Triangle 1372">
              <a:extLst>
                <a:ext uri="{FF2B5EF4-FFF2-40B4-BE49-F238E27FC236}">
                  <a16:creationId xmlns:a16="http://schemas.microsoft.com/office/drawing/2014/main" id="{00F31AEB-95C8-4C39-A5B1-ED3C4B9C5C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74" name="Right Triangle 1373">
              <a:extLst>
                <a:ext uri="{FF2B5EF4-FFF2-40B4-BE49-F238E27FC236}">
                  <a16:creationId xmlns:a16="http://schemas.microsoft.com/office/drawing/2014/main" id="{974DB0DE-7B2D-4294-B6F2-C4D42DD78D24}"/>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75" name="Right Triangle 1374">
              <a:extLst>
                <a:ext uri="{FF2B5EF4-FFF2-40B4-BE49-F238E27FC236}">
                  <a16:creationId xmlns:a16="http://schemas.microsoft.com/office/drawing/2014/main" id="{388AACE6-BE8F-41EA-91AE-02748D278CC4}"/>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76" name="Right Triangle 1375">
              <a:extLst>
                <a:ext uri="{FF2B5EF4-FFF2-40B4-BE49-F238E27FC236}">
                  <a16:creationId xmlns:a16="http://schemas.microsoft.com/office/drawing/2014/main" id="{21ECB941-AEBB-474B-A428-C5ED662075E8}"/>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77" name="Right Triangle 1376">
              <a:extLst>
                <a:ext uri="{FF2B5EF4-FFF2-40B4-BE49-F238E27FC236}">
                  <a16:creationId xmlns:a16="http://schemas.microsoft.com/office/drawing/2014/main" id="{539C65EF-8E93-4F75-BC5C-517D0066C60A}"/>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78" name="Right Triangle 1377">
              <a:extLst>
                <a:ext uri="{FF2B5EF4-FFF2-40B4-BE49-F238E27FC236}">
                  <a16:creationId xmlns:a16="http://schemas.microsoft.com/office/drawing/2014/main" id="{DF2F9C5E-E238-4574-A8F4-FA4D66F4B0C3}"/>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79" name="Right Triangle 1378">
              <a:extLst>
                <a:ext uri="{FF2B5EF4-FFF2-40B4-BE49-F238E27FC236}">
                  <a16:creationId xmlns:a16="http://schemas.microsoft.com/office/drawing/2014/main" id="{958D2E98-34FA-47C0-94A0-FABABD129788}"/>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80" name="Right Triangle 1379">
              <a:extLst>
                <a:ext uri="{FF2B5EF4-FFF2-40B4-BE49-F238E27FC236}">
                  <a16:creationId xmlns:a16="http://schemas.microsoft.com/office/drawing/2014/main" id="{4A0B033B-FC04-4791-9519-5200D0F4E919}"/>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81" name="Right Triangle 1380">
              <a:extLst>
                <a:ext uri="{FF2B5EF4-FFF2-40B4-BE49-F238E27FC236}">
                  <a16:creationId xmlns:a16="http://schemas.microsoft.com/office/drawing/2014/main" id="{2FCA60AB-20A2-4764-9C04-BB038DAD7ADC}"/>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82" name="Right Triangle 1381">
              <a:extLst>
                <a:ext uri="{FF2B5EF4-FFF2-40B4-BE49-F238E27FC236}">
                  <a16:creationId xmlns:a16="http://schemas.microsoft.com/office/drawing/2014/main" id="{89B2792B-4D76-4733-AB42-B082E0224708}"/>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83" name="Right Triangle 1382">
              <a:extLst>
                <a:ext uri="{FF2B5EF4-FFF2-40B4-BE49-F238E27FC236}">
                  <a16:creationId xmlns:a16="http://schemas.microsoft.com/office/drawing/2014/main" id="{F43A82C5-17F4-4F3F-A045-341F722D9D97}"/>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84" name="Right Triangle 1383">
              <a:extLst>
                <a:ext uri="{FF2B5EF4-FFF2-40B4-BE49-F238E27FC236}">
                  <a16:creationId xmlns:a16="http://schemas.microsoft.com/office/drawing/2014/main" id="{602E385A-B353-4E42-A88C-E4614A3D60FE}"/>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85" name="Right Triangle 1384">
              <a:extLst>
                <a:ext uri="{FF2B5EF4-FFF2-40B4-BE49-F238E27FC236}">
                  <a16:creationId xmlns:a16="http://schemas.microsoft.com/office/drawing/2014/main" id="{A24376BF-B6C2-4F3C-BBAA-69E24670CDAB}"/>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86" name="Right Triangle 1385">
              <a:extLst>
                <a:ext uri="{FF2B5EF4-FFF2-40B4-BE49-F238E27FC236}">
                  <a16:creationId xmlns:a16="http://schemas.microsoft.com/office/drawing/2014/main" id="{6874A72F-27CB-4565-9E3B-D22E138B038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87" name="Right Triangle 1386">
              <a:extLst>
                <a:ext uri="{FF2B5EF4-FFF2-40B4-BE49-F238E27FC236}">
                  <a16:creationId xmlns:a16="http://schemas.microsoft.com/office/drawing/2014/main" id="{F8BB93F5-B1AB-4038-850F-AF8F00FF1BED}"/>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88" name="Right Triangle 1387">
              <a:extLst>
                <a:ext uri="{FF2B5EF4-FFF2-40B4-BE49-F238E27FC236}">
                  <a16:creationId xmlns:a16="http://schemas.microsoft.com/office/drawing/2014/main" id="{ED1E7BAE-8993-4BA5-9D9A-48406629D0EF}"/>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89" name="Right Triangle 1388">
              <a:extLst>
                <a:ext uri="{FF2B5EF4-FFF2-40B4-BE49-F238E27FC236}">
                  <a16:creationId xmlns:a16="http://schemas.microsoft.com/office/drawing/2014/main" id="{0EB2C9D0-2C27-4599-A870-9F5AAF7294B5}"/>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90" name="Right Triangle 1389">
              <a:extLst>
                <a:ext uri="{FF2B5EF4-FFF2-40B4-BE49-F238E27FC236}">
                  <a16:creationId xmlns:a16="http://schemas.microsoft.com/office/drawing/2014/main" id="{2F05557C-9E39-462A-8236-62EDF656541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91" name="Right Triangle 1390">
              <a:extLst>
                <a:ext uri="{FF2B5EF4-FFF2-40B4-BE49-F238E27FC236}">
                  <a16:creationId xmlns:a16="http://schemas.microsoft.com/office/drawing/2014/main" id="{A5337454-BB4E-4425-8474-78A5D268E176}"/>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92" name="Right Triangle 1391">
              <a:extLst>
                <a:ext uri="{FF2B5EF4-FFF2-40B4-BE49-F238E27FC236}">
                  <a16:creationId xmlns:a16="http://schemas.microsoft.com/office/drawing/2014/main" id="{643FD79A-057C-4026-B658-5CDF0B13345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93" name="Right Triangle 1392">
              <a:extLst>
                <a:ext uri="{FF2B5EF4-FFF2-40B4-BE49-F238E27FC236}">
                  <a16:creationId xmlns:a16="http://schemas.microsoft.com/office/drawing/2014/main" id="{367A8D7D-AAA5-4C20-8CC6-ED9D7A0BC781}"/>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80" name="Right Triangle 1279">
              <a:extLst>
                <a:ext uri="{FF2B5EF4-FFF2-40B4-BE49-F238E27FC236}">
                  <a16:creationId xmlns:a16="http://schemas.microsoft.com/office/drawing/2014/main" id="{EBADC093-349D-4630-9B94-A2A27401F06A}"/>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81" name="Right Triangle 1280">
              <a:extLst>
                <a:ext uri="{FF2B5EF4-FFF2-40B4-BE49-F238E27FC236}">
                  <a16:creationId xmlns:a16="http://schemas.microsoft.com/office/drawing/2014/main" id="{BF9B8E6C-4DB2-4123-A439-EE646BB6DED7}"/>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82" name="Right Triangle 1281">
              <a:extLst>
                <a:ext uri="{FF2B5EF4-FFF2-40B4-BE49-F238E27FC236}">
                  <a16:creationId xmlns:a16="http://schemas.microsoft.com/office/drawing/2014/main" id="{95B76C49-3437-4512-8C50-524082644981}"/>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83" name="Right Triangle 1282">
              <a:extLst>
                <a:ext uri="{FF2B5EF4-FFF2-40B4-BE49-F238E27FC236}">
                  <a16:creationId xmlns:a16="http://schemas.microsoft.com/office/drawing/2014/main" id="{9A6EE615-D02E-4173-9308-2F2D43F11D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84" name="Right Triangle 1283">
              <a:extLst>
                <a:ext uri="{FF2B5EF4-FFF2-40B4-BE49-F238E27FC236}">
                  <a16:creationId xmlns:a16="http://schemas.microsoft.com/office/drawing/2014/main" id="{13401021-AC8A-41D3-B6EA-2D35512D4B19}"/>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85" name="Right Triangle 1284">
              <a:extLst>
                <a:ext uri="{FF2B5EF4-FFF2-40B4-BE49-F238E27FC236}">
                  <a16:creationId xmlns:a16="http://schemas.microsoft.com/office/drawing/2014/main" id="{E8EE5833-7027-4282-B593-BCF545F26BF7}"/>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86" name="Right Triangle 1285">
              <a:extLst>
                <a:ext uri="{FF2B5EF4-FFF2-40B4-BE49-F238E27FC236}">
                  <a16:creationId xmlns:a16="http://schemas.microsoft.com/office/drawing/2014/main" id="{969EF942-97D1-4FE3-A8E0-703F7D8E608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87" name="Right Triangle 1286">
              <a:extLst>
                <a:ext uri="{FF2B5EF4-FFF2-40B4-BE49-F238E27FC236}">
                  <a16:creationId xmlns:a16="http://schemas.microsoft.com/office/drawing/2014/main" id="{9F9F54CE-376D-48C3-A057-0909AE7DFB37}"/>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88" name="Right Triangle 1287">
              <a:extLst>
                <a:ext uri="{FF2B5EF4-FFF2-40B4-BE49-F238E27FC236}">
                  <a16:creationId xmlns:a16="http://schemas.microsoft.com/office/drawing/2014/main" id="{F2D9EC31-19E6-433C-9BE3-4E8DDACCEA9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89" name="Right Triangle 1288">
              <a:extLst>
                <a:ext uri="{FF2B5EF4-FFF2-40B4-BE49-F238E27FC236}">
                  <a16:creationId xmlns:a16="http://schemas.microsoft.com/office/drawing/2014/main" id="{557F3343-FDDE-478E-B5B0-C9510D7BDFBF}"/>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90" name="Right Triangle 1289">
              <a:extLst>
                <a:ext uri="{FF2B5EF4-FFF2-40B4-BE49-F238E27FC236}">
                  <a16:creationId xmlns:a16="http://schemas.microsoft.com/office/drawing/2014/main" id="{D991133C-D92A-4CE8-9E18-8CE6550ADB9E}"/>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91" name="Right Triangle 1290">
              <a:extLst>
                <a:ext uri="{FF2B5EF4-FFF2-40B4-BE49-F238E27FC236}">
                  <a16:creationId xmlns:a16="http://schemas.microsoft.com/office/drawing/2014/main" id="{36E673E0-85B7-4C0A-81C2-71DC9D567AF7}"/>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92" name="Right Triangle 1291">
              <a:extLst>
                <a:ext uri="{FF2B5EF4-FFF2-40B4-BE49-F238E27FC236}">
                  <a16:creationId xmlns:a16="http://schemas.microsoft.com/office/drawing/2014/main" id="{26CD46F5-1EED-4F90-B6C2-058AD6E414E0}"/>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93" name="Right Triangle 1292">
              <a:extLst>
                <a:ext uri="{FF2B5EF4-FFF2-40B4-BE49-F238E27FC236}">
                  <a16:creationId xmlns:a16="http://schemas.microsoft.com/office/drawing/2014/main" id="{7CC1BF22-7968-4C41-BFF5-FEDB73F4302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94" name="Right Triangle 1293">
              <a:extLst>
                <a:ext uri="{FF2B5EF4-FFF2-40B4-BE49-F238E27FC236}">
                  <a16:creationId xmlns:a16="http://schemas.microsoft.com/office/drawing/2014/main" id="{E7B63619-0422-42F2-8D2D-08DAD5450723}"/>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95" name="Right Triangle 1294">
              <a:extLst>
                <a:ext uri="{FF2B5EF4-FFF2-40B4-BE49-F238E27FC236}">
                  <a16:creationId xmlns:a16="http://schemas.microsoft.com/office/drawing/2014/main" id="{6CBE2C74-D9DE-4EF8-8ED4-38D34A06FA2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96" name="Right Triangle 1295">
              <a:extLst>
                <a:ext uri="{FF2B5EF4-FFF2-40B4-BE49-F238E27FC236}">
                  <a16:creationId xmlns:a16="http://schemas.microsoft.com/office/drawing/2014/main" id="{EB81F80B-ACAA-43D3-9DAD-4A22BE5BEF40}"/>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97" name="Right Triangle 1296">
              <a:extLst>
                <a:ext uri="{FF2B5EF4-FFF2-40B4-BE49-F238E27FC236}">
                  <a16:creationId xmlns:a16="http://schemas.microsoft.com/office/drawing/2014/main" id="{7207848F-96C9-42CE-B22A-50A4F3CFAE36}"/>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98" name="Right Triangle 1297">
              <a:extLst>
                <a:ext uri="{FF2B5EF4-FFF2-40B4-BE49-F238E27FC236}">
                  <a16:creationId xmlns:a16="http://schemas.microsoft.com/office/drawing/2014/main" id="{B27F16BA-53BC-4CA7-886E-1E5D4E5E8930}"/>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99" name="Right Triangle 1298">
              <a:extLst>
                <a:ext uri="{FF2B5EF4-FFF2-40B4-BE49-F238E27FC236}">
                  <a16:creationId xmlns:a16="http://schemas.microsoft.com/office/drawing/2014/main" id="{F7CA9B6E-AFE1-4BB0-BB85-58B11C60F6D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00" name="Right Triangle 1299">
              <a:extLst>
                <a:ext uri="{FF2B5EF4-FFF2-40B4-BE49-F238E27FC236}">
                  <a16:creationId xmlns:a16="http://schemas.microsoft.com/office/drawing/2014/main" id="{8545CF14-65E0-420C-B4A8-87CCD904AC0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01" name="Right Triangle 1300">
              <a:extLst>
                <a:ext uri="{FF2B5EF4-FFF2-40B4-BE49-F238E27FC236}">
                  <a16:creationId xmlns:a16="http://schemas.microsoft.com/office/drawing/2014/main" id="{3B8AC1D2-39EF-4EF1-BDEE-E0FCA38A8B18}"/>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02" name="Right Triangle 1301">
              <a:extLst>
                <a:ext uri="{FF2B5EF4-FFF2-40B4-BE49-F238E27FC236}">
                  <a16:creationId xmlns:a16="http://schemas.microsoft.com/office/drawing/2014/main" id="{A408348B-F0F2-445A-B809-160C9B91489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303" name="Right Triangle 1302">
              <a:extLst>
                <a:ext uri="{FF2B5EF4-FFF2-40B4-BE49-F238E27FC236}">
                  <a16:creationId xmlns:a16="http://schemas.microsoft.com/office/drawing/2014/main" id="{DC08F041-1CAC-45D5-B3A5-D6343F612AAE}"/>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90" name="Right Triangle 1189">
              <a:extLst>
                <a:ext uri="{FF2B5EF4-FFF2-40B4-BE49-F238E27FC236}">
                  <a16:creationId xmlns:a16="http://schemas.microsoft.com/office/drawing/2014/main" id="{D62AAE2C-6FC6-49B6-836D-9B292AB71CB0}"/>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91" name="Right Triangle 1190">
              <a:extLst>
                <a:ext uri="{FF2B5EF4-FFF2-40B4-BE49-F238E27FC236}">
                  <a16:creationId xmlns:a16="http://schemas.microsoft.com/office/drawing/2014/main" id="{77461235-8841-42F8-90C1-89E9FD423EC4}"/>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92" name="Right Triangle 1191">
              <a:extLst>
                <a:ext uri="{FF2B5EF4-FFF2-40B4-BE49-F238E27FC236}">
                  <a16:creationId xmlns:a16="http://schemas.microsoft.com/office/drawing/2014/main" id="{66AA5011-32A8-42CD-BE1C-80B5ECC601F5}"/>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93" name="Right Triangle 1192">
              <a:extLst>
                <a:ext uri="{FF2B5EF4-FFF2-40B4-BE49-F238E27FC236}">
                  <a16:creationId xmlns:a16="http://schemas.microsoft.com/office/drawing/2014/main" id="{2502D9A9-530B-4BFC-91C2-D29FA99116CE}"/>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94" name="Right Triangle 1193">
              <a:extLst>
                <a:ext uri="{FF2B5EF4-FFF2-40B4-BE49-F238E27FC236}">
                  <a16:creationId xmlns:a16="http://schemas.microsoft.com/office/drawing/2014/main" id="{B6656107-FF21-440C-A3DD-FC2B68F76538}"/>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95" name="Right Triangle 1194">
              <a:extLst>
                <a:ext uri="{FF2B5EF4-FFF2-40B4-BE49-F238E27FC236}">
                  <a16:creationId xmlns:a16="http://schemas.microsoft.com/office/drawing/2014/main" id="{9AD230EB-B369-494E-A027-811A9DA1F8EA}"/>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96" name="Right Triangle 1195">
              <a:extLst>
                <a:ext uri="{FF2B5EF4-FFF2-40B4-BE49-F238E27FC236}">
                  <a16:creationId xmlns:a16="http://schemas.microsoft.com/office/drawing/2014/main" id="{FE9534E6-084F-4AC6-9ECE-7F2A72E6493C}"/>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97" name="Right Triangle 1196">
              <a:extLst>
                <a:ext uri="{FF2B5EF4-FFF2-40B4-BE49-F238E27FC236}">
                  <a16:creationId xmlns:a16="http://schemas.microsoft.com/office/drawing/2014/main" id="{5EDBACC8-F54C-439F-A50D-D231B12D83F8}"/>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98" name="Right Triangle 1197">
              <a:extLst>
                <a:ext uri="{FF2B5EF4-FFF2-40B4-BE49-F238E27FC236}">
                  <a16:creationId xmlns:a16="http://schemas.microsoft.com/office/drawing/2014/main" id="{CEB40B3D-6E9B-4245-8879-CB3949A45B3C}"/>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99" name="Right Triangle 1198">
              <a:extLst>
                <a:ext uri="{FF2B5EF4-FFF2-40B4-BE49-F238E27FC236}">
                  <a16:creationId xmlns:a16="http://schemas.microsoft.com/office/drawing/2014/main" id="{4D7EE517-176B-46DD-A735-2233137A069E}"/>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00" name="Right Triangle 1199">
              <a:extLst>
                <a:ext uri="{FF2B5EF4-FFF2-40B4-BE49-F238E27FC236}">
                  <a16:creationId xmlns:a16="http://schemas.microsoft.com/office/drawing/2014/main" id="{81F86127-CB8B-4CE9-9FE8-E42382C2D64A}"/>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01" name="Right Triangle 1200">
              <a:extLst>
                <a:ext uri="{FF2B5EF4-FFF2-40B4-BE49-F238E27FC236}">
                  <a16:creationId xmlns:a16="http://schemas.microsoft.com/office/drawing/2014/main" id="{8988B86D-EC90-4A65-B2B1-15CC2DCADEF0}"/>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02" name="Right Triangle 1201">
              <a:extLst>
                <a:ext uri="{FF2B5EF4-FFF2-40B4-BE49-F238E27FC236}">
                  <a16:creationId xmlns:a16="http://schemas.microsoft.com/office/drawing/2014/main" id="{190A3333-9278-4E4B-A5B7-BD42FB3214BB}"/>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03" name="Right Triangle 1202">
              <a:extLst>
                <a:ext uri="{FF2B5EF4-FFF2-40B4-BE49-F238E27FC236}">
                  <a16:creationId xmlns:a16="http://schemas.microsoft.com/office/drawing/2014/main" id="{CDE818C9-2D85-4A32-B817-12E8BCFECBA3}"/>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04" name="Right Triangle 1203">
              <a:extLst>
                <a:ext uri="{FF2B5EF4-FFF2-40B4-BE49-F238E27FC236}">
                  <a16:creationId xmlns:a16="http://schemas.microsoft.com/office/drawing/2014/main" id="{82E2E618-328A-4C20-9916-12C7A41F4870}"/>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05" name="Right Triangle 1204">
              <a:extLst>
                <a:ext uri="{FF2B5EF4-FFF2-40B4-BE49-F238E27FC236}">
                  <a16:creationId xmlns:a16="http://schemas.microsoft.com/office/drawing/2014/main" id="{BBF7E102-3EBB-4D44-BEFF-ECA3F4772894}"/>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06" name="Right Triangle 1205">
              <a:extLst>
                <a:ext uri="{FF2B5EF4-FFF2-40B4-BE49-F238E27FC236}">
                  <a16:creationId xmlns:a16="http://schemas.microsoft.com/office/drawing/2014/main" id="{2FDFBDFB-CDCB-49C9-AD03-80459016C08B}"/>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07" name="Right Triangle 1206">
              <a:extLst>
                <a:ext uri="{FF2B5EF4-FFF2-40B4-BE49-F238E27FC236}">
                  <a16:creationId xmlns:a16="http://schemas.microsoft.com/office/drawing/2014/main" id="{900B915C-DF22-4A35-9F41-80CB892E880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08" name="Right Triangle 1207">
              <a:extLst>
                <a:ext uri="{FF2B5EF4-FFF2-40B4-BE49-F238E27FC236}">
                  <a16:creationId xmlns:a16="http://schemas.microsoft.com/office/drawing/2014/main" id="{61245C07-04D4-4B13-B181-25F321460AC5}"/>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09" name="Right Triangle 1208">
              <a:extLst>
                <a:ext uri="{FF2B5EF4-FFF2-40B4-BE49-F238E27FC236}">
                  <a16:creationId xmlns:a16="http://schemas.microsoft.com/office/drawing/2014/main" id="{0B3F095C-147B-40DA-B216-4CE9ABC51E27}"/>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10" name="Right Triangle 1209">
              <a:extLst>
                <a:ext uri="{FF2B5EF4-FFF2-40B4-BE49-F238E27FC236}">
                  <a16:creationId xmlns:a16="http://schemas.microsoft.com/office/drawing/2014/main" id="{EAADECC5-5FB3-437B-A9D5-3040D37E155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11" name="Right Triangle 1210">
              <a:extLst>
                <a:ext uri="{FF2B5EF4-FFF2-40B4-BE49-F238E27FC236}">
                  <a16:creationId xmlns:a16="http://schemas.microsoft.com/office/drawing/2014/main" id="{527B9344-90BF-4E2D-AA21-FF858CBD8B19}"/>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12" name="Right Triangle 1211">
              <a:extLst>
                <a:ext uri="{FF2B5EF4-FFF2-40B4-BE49-F238E27FC236}">
                  <a16:creationId xmlns:a16="http://schemas.microsoft.com/office/drawing/2014/main" id="{7B7BE535-DC23-4788-AF7D-AD08C73C54A8}"/>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213" name="Right Triangle 1212">
              <a:extLst>
                <a:ext uri="{FF2B5EF4-FFF2-40B4-BE49-F238E27FC236}">
                  <a16:creationId xmlns:a16="http://schemas.microsoft.com/office/drawing/2014/main" id="{122FC8A4-AA5B-4DD1-9AF3-25A3F664F6A7}"/>
                </a:ext>
              </a:extLst>
            </p:cNvPr>
            <p:cNvSpPr/>
            <p:nvPr/>
          </p:nvSpPr>
          <p:spPr bwMode="gray">
            <a:xfrm rot="10800000" flipH="1">
              <a:off x="5814360" y="-2220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grpSp>
      <p:grpSp>
        <p:nvGrpSpPr>
          <p:cNvPr id="537" name="Group 536">
            <a:extLst>
              <a:ext uri="{FF2B5EF4-FFF2-40B4-BE49-F238E27FC236}">
                <a16:creationId xmlns:a16="http://schemas.microsoft.com/office/drawing/2014/main" id="{2BFD5E10-CDE1-41B1-8EAE-E200B19BA8E7}"/>
              </a:ext>
            </a:extLst>
          </p:cNvPr>
          <p:cNvGrpSpPr/>
          <p:nvPr userDrawn="1"/>
        </p:nvGrpSpPr>
        <p:grpSpPr bwMode="gray">
          <a:xfrm>
            <a:off x="-3443" y="-27163"/>
            <a:ext cx="4853096" cy="6793723"/>
            <a:chOff x="7741658" y="0"/>
            <a:chExt cx="4839033" cy="6774037"/>
          </a:xfrm>
        </p:grpSpPr>
        <p:sp>
          <p:nvSpPr>
            <p:cNvPr id="538" name="TextBox 537">
              <a:extLst>
                <a:ext uri="{FF2B5EF4-FFF2-40B4-BE49-F238E27FC236}">
                  <a16:creationId xmlns:a16="http://schemas.microsoft.com/office/drawing/2014/main" id="{56E6A3C1-2684-4951-9DAF-A6F54824FF3C}"/>
                </a:ext>
              </a:extLst>
            </p:cNvPr>
            <p:cNvSpPr txBox="1"/>
            <p:nvPr/>
          </p:nvSpPr>
          <p:spPr bwMode="gray">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552" name="Rectangle 551">
              <a:extLst>
                <a:ext uri="{FF2B5EF4-FFF2-40B4-BE49-F238E27FC236}">
                  <a16:creationId xmlns:a16="http://schemas.microsoft.com/office/drawing/2014/main" id="{6733CA49-70E7-45DC-95C4-D2B51A69DBFA}"/>
                </a:ext>
              </a:extLst>
            </p:cNvPr>
            <p:cNvSpPr/>
            <p:nvPr userDrawn="1"/>
          </p:nvSpPr>
          <p:spPr bwMode="gray">
            <a:xfrm>
              <a:off x="7741658" y="1"/>
              <a:ext cx="4835590" cy="6774036"/>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799" b="0" i="0" u="none" strike="noStrike" kern="0" cap="none" spc="0" normalizeH="0" baseline="0" dirty="0">
                <a:ln>
                  <a:noFill/>
                </a:ln>
                <a:solidFill>
                  <a:prstClr val="white"/>
                </a:solidFill>
                <a:effectLst/>
                <a:uLnTx/>
                <a:uFillTx/>
                <a:latin typeface="Verdana"/>
              </a:endParaRPr>
            </a:p>
          </p:txBody>
        </p:sp>
        <p:sp>
          <p:nvSpPr>
            <p:cNvPr id="564" name="Right Triangle 563">
              <a:extLst>
                <a:ext uri="{FF2B5EF4-FFF2-40B4-BE49-F238E27FC236}">
                  <a16:creationId xmlns:a16="http://schemas.microsoft.com/office/drawing/2014/main" id="{8E43B665-8807-489B-8F6A-6922F4DED471}"/>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1ADAF945-83BF-4BD7-8649-2AE354DF9A34}"/>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23917272-3942-4C8B-AB7B-FD6B718E5F32}"/>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CC39CDF1-4715-4B96-B9B0-3B74A3E8F9E0}"/>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15794128-E1B0-4812-965B-D6DDCC659FFA}"/>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C833C83D-33DD-44E8-A825-842E30519072}"/>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7469EA5F-C5E4-4A65-9723-B5DB01E466E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4056FFF-F7D6-401F-B287-34F379343EC7}"/>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DE7FCE93-6C38-4B5C-9BA7-1DBBCFB7070E}"/>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CC9725E5-2554-4231-9B46-EBFA27986AF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4C77F57B-0DDD-4459-81E1-4AD9C0329854}"/>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86CF6C92-029A-462F-9C85-DCF82427795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3D767A94-5771-4DD8-90BC-79CE8A72C61F}"/>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9C450089-4393-4E01-B03E-923ADFC7DB0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C2F9DFFF-F0C5-4FFD-8433-7B0CA0F8FA84}"/>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B1FDA982-2DCE-4824-8098-8FC4A533C106}"/>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4D97E87E-CAC1-41D8-B5CD-3A938AF59576}"/>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5D7A3A12-6DC8-4577-BC67-55A515CE6F0B}"/>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486E58FC-0CE6-400F-AF29-13F51B79D82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74" name="Right Triangle 773">
              <a:extLst>
                <a:ext uri="{FF2B5EF4-FFF2-40B4-BE49-F238E27FC236}">
                  <a16:creationId xmlns:a16="http://schemas.microsoft.com/office/drawing/2014/main" id="{5A02261E-A733-4433-806F-FA79D56835DB}"/>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7" name="Right Triangle 786">
              <a:extLst>
                <a:ext uri="{FF2B5EF4-FFF2-40B4-BE49-F238E27FC236}">
                  <a16:creationId xmlns:a16="http://schemas.microsoft.com/office/drawing/2014/main" id="{56BD73FE-2BCD-4B4E-9F4C-1C84D45A821D}"/>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1F85BC1-85A5-4DB5-A273-D3D4086BBA3B}"/>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9933762-B98F-4131-B649-F529A861786F}"/>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129E2BD4-030B-4BC7-B01A-723B9D331FD1}"/>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343E658E-CCA0-416B-B85D-1ECA360DFED0}"/>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4C58AEB9-A7E5-47F8-8728-BF57EA889636}"/>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DE4B37D4-6C84-46B5-9A65-95DC4ED3C3A2}"/>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74E3A82A-F2CD-481F-A235-C5BC0B30502C}"/>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B6B44139-B951-4E98-85B4-F44B0C95CAFE}"/>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46A0E742-0584-43DD-9EDD-F7DDD35872C2}"/>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D9F15669-4B52-44FC-B79C-CCD6BBC174E0}"/>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488E0829-5F98-4E99-BABD-5EC33F17366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3C1E2CFF-5714-467A-A9C8-6A945EDD32DD}"/>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8C89C430-E1B0-4D99-B3D6-465673368D1B}"/>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7C1CF9A6-E91E-4D7C-B384-CE4B1D8F5742}"/>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068F91EC-4665-423C-8167-AD57B9F41A87}"/>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C95D7B2D-B645-4D9F-B933-622E892964BA}"/>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45522A93-8C3B-4BF4-8183-C206389D74B8}"/>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F73F479-DC96-4477-BF47-75820FDDE1FF}"/>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67FA05C8-89FA-4554-82DE-325D1A828273}"/>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6808AAD1-C3CC-4F2A-BFCE-96A7139D8F2C}"/>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B86DAB8-68F3-4510-81F0-F21F33E27E36}"/>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E091B80E-6271-409B-A1D4-0F5A40F4AC0F}"/>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E290BD88-F609-4A61-A1F8-985447E1923D}"/>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9822025-B1D8-406D-BC93-6FA0E0111B11}"/>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0BC81A6D-1054-4022-A365-A5263BA24525}"/>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6B2A94C9-1ECC-4BB3-BA1E-87643A58442E}"/>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55BD7130-5C31-4F06-B9A3-2E8EB3E817F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AE516B01-2353-4C43-BE64-FF39CD281A3B}"/>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C614D047-0EAA-42B6-9BAA-EEC7BF05580D}"/>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86D65FF7-F403-4049-9C8D-3E2EE87888D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7760CDE-8725-47B3-ABB5-19CE25C67035}"/>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9CF98F79-B290-45A8-8592-2DAFBB27BAC3}"/>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C5A7CCE6-5F35-4CD5-BA9F-86D4516A901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FFD224FE-E532-46E5-83AA-BA83E952CC38}"/>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06879B46-7A07-4F37-A3BB-196049244077}"/>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CA13223A-4675-410F-BAE6-08DCEE5C8403}"/>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24DED9E6-8ACF-470B-A6D1-E69A595B8E49}"/>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613BEF53-211F-443A-A684-330C6E0550F8}"/>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9AB441EF-6D14-464D-B671-4198D86C6068}"/>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6A6ED8C4-E72F-42BA-A8BA-01FA31A1512C}"/>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81C07A5A-A1B6-40E0-932A-55B148D8D82E}"/>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D1520DF9-546C-48DF-BA1C-CD5CFABFF273}"/>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0A35FA5A-22D3-4C28-9CCA-B9F48A692ABF}"/>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274A35CB-3FAC-479B-A3A7-A457AE7798F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7D5E6185-446C-4472-B15C-D81E0A31ED3B}"/>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2B4136F9-2134-44C0-BF32-C2E0115DB647}"/>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05C59E53-31AA-4B0C-AED9-FA3CE036063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B8AEA697-89A1-4166-AD92-0289E2BE7E22}"/>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11479DB1-E984-4E84-90E4-21D91061D2A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06C8B5D1-DA5A-4174-A618-A070B8D2A27C}"/>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440BBF95-4E4A-4168-B6FC-262C0C2915E0}"/>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1101E7C8-FF11-4FF1-BD7F-A8FAC5704196}"/>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CAA96AD4-2E6E-4A94-AD25-2328F56B31F9}"/>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845B3953-9FBC-44E0-99E5-1AB7944A35F5}"/>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3C28ECB1-EB8C-43B6-AB01-FDC3140CAD57}"/>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9C9E657B-5B18-48DC-B9BB-185A09305CC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2BB2A6D2-CD16-4C74-B568-7CF3D491BA12}"/>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52400F0F-FDDC-4D0F-848A-077F53482BAC}"/>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EC0C20FB-9A1B-44DD-98C7-74310E48842F}"/>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F4A6469D-4D3B-4773-B340-36F043E4302A}"/>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F74DC442-4DD4-44D9-AD51-9EF7E8587C4C}"/>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6DDD7C3-503C-4BFD-AEED-20DDA89947BA}"/>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EEBB37E6-5838-4AF5-BEA2-D656C3D395C0}"/>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8B410E72-3A92-4C6C-B3FA-2ACCB40B880C}"/>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42532CBA-0E6B-4389-BCEB-D69648647C72}"/>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2CD20A8A-5045-4927-A570-A162FB82B5C5}"/>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7D816422-7143-46BA-8F62-98E482E23BE7}"/>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044EB79-BB10-40CE-ADA1-B2F85F7DACC5}"/>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970341FA-6B77-4D46-8E20-7216C3354A49}"/>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2F1F9358-1CE3-4721-99E4-5FC6BBC35C10}"/>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61A1F995-5B6E-477D-BB2C-20FC36B8BBA0}"/>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CC0F21AF-0C92-4484-A6D1-D71CD269EABF}"/>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115B40E0-DF64-427C-BD03-E89F069BDBD9}"/>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F23DE277-C099-48E5-95D6-7C8F413C6640}"/>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D2A5CC4F-8BA5-4B27-9FBE-894B9F76BDC5}"/>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640D5316-ADFF-41BF-8409-55D9EE93D1A8}"/>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99F591C9-7523-4E5B-8692-0A8AB9B02396}"/>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FC8F9097-3B21-433D-9B01-2362B0A22C76}"/>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D89AA906-C864-428C-99CB-B67C312CC48A}"/>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3C30EAD-1C94-48BD-97F8-8656A69AE149}"/>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2B9124A0-1B7E-4E3B-96C7-9BF86C1AC80B}"/>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E91CCE2-0FFF-45C5-A1B2-7FD732A16D70}"/>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8B0C61B6-319F-4B31-B053-C60565C3EBB8}"/>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2903C02E-E935-448A-A380-C5E3684298DB}"/>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05CC02E5-5ECC-4FC4-A69C-0131987B9DE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D139E7D1-CEFC-4004-9ECE-F9580C271103}"/>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820F7315-46DB-40D2-BECF-37BD46C0A2E4}"/>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63E5323-8649-4A3B-8572-F66D7355A41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04AC1FCF-5837-418E-BEA1-13BFC5E93E90}"/>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041D6D05-0BA7-46A7-BC0B-99590DA569F1}"/>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BF8BEC91-349C-4D67-B73B-F301B792BD9B}"/>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ECB859C2-A11A-47E7-AB7F-4CDB861280C4}"/>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A5159494-F4AE-4B61-A344-9C9047E036BA}"/>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1F1E6FC2-B952-4C89-ADB0-86497711D0F2}"/>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D7A6FCB2-C6CD-46FE-B253-8773217BC65B}"/>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49C0FE2-7E03-41E8-9BD0-FCFDA0DDA874}"/>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D5FA232C-50AC-4D3F-9DA3-BA4FF38A8C9F}"/>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717F3E84-9E79-4104-B958-69A58FAEB9B1}"/>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E0EA0E58-938F-40BB-952B-B19837F2637D}"/>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413D2B14-7E80-426B-A87C-0EC70FFBDBFF}"/>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FE0427F5-3D70-4485-97D4-F63F61EC0430}"/>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26C3D920-7D70-4182-AB2D-D23FB1A27CDA}"/>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A3D107A6-2CC4-4F1A-9559-55D5F2851446}"/>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3DDB3F48-AB5C-42EF-B596-5D44C42041D9}"/>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7982FDE5-886C-4A01-81FD-6D687732F82E}"/>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CD1CD2B9-B1B9-4E95-A804-9A792D6DDD3D}"/>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FE10F74B-D77B-40D6-8974-4DB94C7D9EBC}"/>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22521D6E-B801-4696-BAFE-9255A326E561}"/>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B9F4B1F0-2D36-4988-8D93-426D6050868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E69E603-D83B-41C1-9ABF-13CC87C78255}"/>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46F6B6E6-BE1F-4257-9B6C-29084E45CCF5}"/>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F32C4258-2382-4A5E-87FE-2920A0208068}"/>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691CAA1-35CD-4DEA-B2F8-4D7075D024B5}"/>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6AE35B45-E4B9-4A56-808C-3F401E66FF4E}"/>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B20D10C-9D40-425A-95B4-CF9B9A27E269}"/>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53456E2B-9556-479F-95E5-1A11BEE292F2}"/>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37179DC9-DA24-4661-8CDE-829238E61245}"/>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82C85D2A-83CB-4EDE-B1CB-C3F718F1616B}"/>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B669C0FF-3098-4F73-B51E-211E0C137B53}"/>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3DFDE573-A49E-4FB2-BF57-79F2D0951F7D}"/>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20D755AD-095F-42A9-BEB5-E8EE2BB32754}"/>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6101939A-9CD6-4196-8A26-0AF5E1EE6349}"/>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D8217653-1F40-420C-A6C8-F998C4D2C8B4}"/>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219A6D25-52E7-4BB0-A611-0880A4E99949}"/>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86C5D6FB-5879-4077-815A-DFF7CD084233}"/>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71AB491A-6C62-4B7E-AACF-2A58193D972C}"/>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6C7214F1-A832-47CA-9BA1-01440D35032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F03C9DDA-B81A-43AF-98AB-37A040A10868}"/>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1AA1B570-244C-48D2-9DE5-849CDE78B1FC}"/>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D1AC8B20-475A-4235-B03A-45472EA1C350}"/>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CDC9BF14-C211-4C70-8246-F4C2F271C056}"/>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5050C68-C257-4DED-9DF9-B18E2648FC38}"/>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C60248A-816C-4962-BE8E-37BD436D1E50}"/>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EC9E614F-18A1-4B0F-B35D-5031EC2A7464}"/>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897AC2A1-264B-4276-9E95-156372EF1364}"/>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C453D5B8-F6C9-4AF9-9A26-5CC755DD7027}"/>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5DC7F235-8BAE-4132-8C67-7073D3345CD1}"/>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7" name="Right Triangle 996">
              <a:extLst>
                <a:ext uri="{FF2B5EF4-FFF2-40B4-BE49-F238E27FC236}">
                  <a16:creationId xmlns:a16="http://schemas.microsoft.com/office/drawing/2014/main" id="{3EE6E4C8-D620-40D4-9039-55DC80B61F92}"/>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8" name="Right Triangle 997">
              <a:extLst>
                <a:ext uri="{FF2B5EF4-FFF2-40B4-BE49-F238E27FC236}">
                  <a16:creationId xmlns:a16="http://schemas.microsoft.com/office/drawing/2014/main" id="{5BB48CA8-AA57-41C8-91FC-DFB71BE6AB6E}"/>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41778C0E-9D17-4FBB-BA93-64FFC5858FD4}"/>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0ADD2D2A-8E46-4733-8B33-3E792507EE24}"/>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1508B2EF-89B2-4FD0-825B-C1BF6C53A58D}"/>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FAFA9745-664B-4CA0-8E19-C05C588BB395}"/>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9DAC7B9A-9E99-44FC-8BF1-F528422032C6}"/>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96DAE9FD-AC57-44F3-A886-E02BBE30EB51}"/>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FC99857F-2AE1-4F0B-A84F-A262C1F4F622}"/>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ABE5721F-2B20-4F94-B67F-37DAF0257A67}"/>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86FB1B1A-D3D0-4849-9CA7-636626A6C8B7}"/>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0779F498-F6FC-4E46-8A66-B205327E06D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F9D28728-C448-4BCC-AE27-5A139E40AEE1}"/>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35E537E1-31E4-45DC-855D-8C77CF8D5A4D}"/>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97A286FA-A667-4339-8B3B-D578F1C19DD0}"/>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D51F8E61-7A46-44E1-BD4E-19882ECCF8AE}"/>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5689" y="2"/>
            <a:ext cx="5403138" cy="6765925"/>
          </a:xfrm>
        </p:spPr>
        <p:txBody>
          <a:bodyPr/>
          <a:lstStyle/>
          <a:p>
            <a:r>
              <a:rPr lang="en-US" dirty="0"/>
              <a:t>Click icon to add picture</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7" y="2625193"/>
            <a:ext cx="5244771" cy="1500187"/>
          </a:xfrm>
        </p:spPr>
        <p:txBody>
          <a:bodyPr anchor="ctr"/>
          <a:lstStyle>
            <a:lvl1pPr>
              <a:lnSpc>
                <a:spcPct val="100000"/>
              </a:lnSpc>
              <a:spcBef>
                <a:spcPts val="0"/>
              </a:spcBef>
              <a:defRPr sz="3599"/>
            </a:lvl1pPr>
            <a:lvl2pPr marL="272968" indent="0">
              <a:buNone/>
              <a:defRPr/>
            </a:lvl2pPr>
          </a:lstStyle>
          <a:p>
            <a:pPr lvl="0"/>
            <a:r>
              <a:rPr lang="en-US"/>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2"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7879" y="6446046"/>
            <a:ext cx="1099793" cy="173355"/>
            <a:chOff x="-84138" y="5622925"/>
            <a:chExt cx="4330701" cy="682626"/>
          </a:xfrm>
        </p:grpSpPr>
        <p:sp>
          <p:nvSpPr>
            <p:cNvPr id="1130" name="Freeform 6">
              <a:extLst>
                <a:ext uri="{FF2B5EF4-FFF2-40B4-BE49-F238E27FC236}">
                  <a16:creationId xmlns:a16="http://schemas.microsoft.com/office/drawing/2014/main" id="{B7235521-DFA3-4FE8-AD1B-4D4A25B27DB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1131" name="Freeform 7">
              <a:extLst>
                <a:ext uri="{FF2B5EF4-FFF2-40B4-BE49-F238E27FC236}">
                  <a16:creationId xmlns:a16="http://schemas.microsoft.com/office/drawing/2014/main" id="{2E469487-ABC8-4A80-9CE4-747949D059F2}"/>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1132" name="Freeform 8">
              <a:extLst>
                <a:ext uri="{FF2B5EF4-FFF2-40B4-BE49-F238E27FC236}">
                  <a16:creationId xmlns:a16="http://schemas.microsoft.com/office/drawing/2014/main" id="{A6B015BD-72F9-4BD2-84C2-0246CCDE236C}"/>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1133" name="Freeform 9">
              <a:extLst>
                <a:ext uri="{FF2B5EF4-FFF2-40B4-BE49-F238E27FC236}">
                  <a16:creationId xmlns:a16="http://schemas.microsoft.com/office/drawing/2014/main" id="{54804375-3F44-46DC-8753-BDC2B55F6895}"/>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1134" name="Freeform 10">
              <a:extLst>
                <a:ext uri="{FF2B5EF4-FFF2-40B4-BE49-F238E27FC236}">
                  <a16:creationId xmlns:a16="http://schemas.microsoft.com/office/drawing/2014/main" id="{D3D2471D-B7BE-4028-A203-858BBDABE809}"/>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1135" name="Freeform 11">
              <a:extLst>
                <a:ext uri="{FF2B5EF4-FFF2-40B4-BE49-F238E27FC236}">
                  <a16:creationId xmlns:a16="http://schemas.microsoft.com/office/drawing/2014/main" id="{4CB9E2A8-8617-429C-B073-F966EDB4DAC3}"/>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1136" name="Freeform 12">
              <a:extLst>
                <a:ext uri="{FF2B5EF4-FFF2-40B4-BE49-F238E27FC236}">
                  <a16:creationId xmlns:a16="http://schemas.microsoft.com/office/drawing/2014/main" id="{71A43D73-6DE7-4E70-A52B-D910CAE4CA3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465" y="2687488"/>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sp>
        <p:nvSpPr>
          <p:cNvPr id="267" name="TextBox 266">
            <a:extLst>
              <a:ext uri="{FF2B5EF4-FFF2-40B4-BE49-F238E27FC236}">
                <a16:creationId xmlns:a16="http://schemas.microsoft.com/office/drawing/2014/main" id="{2CFE3100-9B19-45D2-989A-461FFF0A766A}"/>
              </a:ext>
            </a:extLst>
          </p:cNvPr>
          <p:cNvSpPr txBox="1"/>
          <p:nvPr userDrawn="1"/>
        </p:nvSpPr>
        <p:spPr>
          <a:xfrm>
            <a:off x="2117557" y="6510280"/>
            <a:ext cx="1965493"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319964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82390" y="342901"/>
            <a:ext cx="1096994" cy="5676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342901"/>
            <a:ext cx="9547913" cy="5676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grpSp>
        <p:nvGrpSpPr>
          <p:cNvPr id="7" name="Group 6"/>
          <p:cNvGrpSpPr/>
          <p:nvPr userDrawn="1"/>
        </p:nvGrpSpPr>
        <p:grpSpPr>
          <a:xfrm rot="5400000">
            <a:off x="-20177" y="742490"/>
            <a:ext cx="1611977" cy="812800"/>
            <a:chOff x="301625" y="1300163"/>
            <a:chExt cx="9391650" cy="4735512"/>
          </a:xfrm>
        </p:grpSpPr>
        <p:sp>
          <p:nvSpPr>
            <p:cNvPr id="8" name="Freeform 7"/>
            <p:cNvSpPr>
              <a:spLocks noChangeArrowheads="1"/>
            </p:cNvSpPr>
            <p:nvPr userDrawn="1"/>
          </p:nvSpPr>
          <p:spPr bwMode="auto">
            <a:xfrm>
              <a:off x="4638675" y="2671763"/>
              <a:ext cx="449263" cy="552450"/>
            </a:xfrm>
            <a:custGeom>
              <a:avLst/>
              <a:gdLst>
                <a:gd name="T0" fmla="*/ 479 w 1246"/>
                <a:gd name="T1" fmla="*/ 1533 h 1534"/>
                <a:gd name="T2" fmla="*/ 479 w 1246"/>
                <a:gd name="T3" fmla="*/ 240 h 1534"/>
                <a:gd name="T4" fmla="*/ 0 w 1246"/>
                <a:gd name="T5" fmla="*/ 240 h 1534"/>
                <a:gd name="T6" fmla="*/ 0 w 1246"/>
                <a:gd name="T7" fmla="*/ 0 h 1534"/>
                <a:gd name="T8" fmla="*/ 1245 w 1246"/>
                <a:gd name="T9" fmla="*/ 0 h 1534"/>
                <a:gd name="T10" fmla="*/ 1245 w 1246"/>
                <a:gd name="T11" fmla="*/ 240 h 1534"/>
                <a:gd name="T12" fmla="*/ 767 w 1246"/>
                <a:gd name="T13" fmla="*/ 240 h 1534"/>
                <a:gd name="T14" fmla="*/ 767 w 1246"/>
                <a:gd name="T15" fmla="*/ 1533 h 1534"/>
                <a:gd name="T16" fmla="*/ 479 w 1246"/>
                <a:gd name="T17" fmla="*/ 153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6" h="1534">
                  <a:moveTo>
                    <a:pt x="479" y="1533"/>
                  </a:moveTo>
                  <a:lnTo>
                    <a:pt x="479" y="240"/>
                  </a:lnTo>
                  <a:lnTo>
                    <a:pt x="0" y="240"/>
                  </a:lnTo>
                  <a:lnTo>
                    <a:pt x="0" y="0"/>
                  </a:lnTo>
                  <a:lnTo>
                    <a:pt x="1245" y="0"/>
                  </a:lnTo>
                  <a:lnTo>
                    <a:pt x="1245" y="240"/>
                  </a:lnTo>
                  <a:lnTo>
                    <a:pt x="767" y="240"/>
                  </a:lnTo>
                  <a:lnTo>
                    <a:pt x="767" y="1533"/>
                  </a:lnTo>
                  <a:lnTo>
                    <a:pt x="479" y="1533"/>
                  </a:lnTo>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 name="Freeform 8"/>
            <p:cNvSpPr>
              <a:spLocks noChangeArrowheads="1"/>
            </p:cNvSpPr>
            <p:nvPr userDrawn="1"/>
          </p:nvSpPr>
          <p:spPr bwMode="auto">
            <a:xfrm>
              <a:off x="5156200" y="2792413"/>
              <a:ext cx="396875" cy="439737"/>
            </a:xfrm>
            <a:custGeom>
              <a:avLst/>
              <a:gdLst>
                <a:gd name="T0" fmla="*/ 574 w 1102"/>
                <a:gd name="T1" fmla="*/ 1221 h 1222"/>
                <a:gd name="T2" fmla="*/ 574 w 1102"/>
                <a:gd name="T3" fmla="*/ 1221 h 1222"/>
                <a:gd name="T4" fmla="*/ 167 w 1102"/>
                <a:gd name="T5" fmla="*/ 1054 h 1222"/>
                <a:gd name="T6" fmla="*/ 0 w 1102"/>
                <a:gd name="T7" fmla="*/ 623 h 1222"/>
                <a:gd name="T8" fmla="*/ 0 w 1102"/>
                <a:gd name="T9" fmla="*/ 599 h 1222"/>
                <a:gd name="T10" fmla="*/ 143 w 1102"/>
                <a:gd name="T11" fmla="*/ 192 h 1222"/>
                <a:gd name="T12" fmla="*/ 551 w 1102"/>
                <a:gd name="T13" fmla="*/ 0 h 1222"/>
                <a:gd name="T14" fmla="*/ 958 w 1102"/>
                <a:gd name="T15" fmla="*/ 192 h 1222"/>
                <a:gd name="T16" fmla="*/ 1101 w 1102"/>
                <a:gd name="T17" fmla="*/ 623 h 1222"/>
                <a:gd name="T18" fmla="*/ 1101 w 1102"/>
                <a:gd name="T19" fmla="*/ 695 h 1222"/>
                <a:gd name="T20" fmla="*/ 263 w 1102"/>
                <a:gd name="T21" fmla="*/ 695 h 1222"/>
                <a:gd name="T22" fmla="*/ 359 w 1102"/>
                <a:gd name="T23" fmla="*/ 910 h 1222"/>
                <a:gd name="T24" fmla="*/ 598 w 1102"/>
                <a:gd name="T25" fmla="*/ 1006 h 1222"/>
                <a:gd name="T26" fmla="*/ 909 w 1102"/>
                <a:gd name="T27" fmla="*/ 862 h 1222"/>
                <a:gd name="T28" fmla="*/ 1054 w 1102"/>
                <a:gd name="T29" fmla="*/ 1006 h 1222"/>
                <a:gd name="T30" fmla="*/ 574 w 1102"/>
                <a:gd name="T31" fmla="*/ 1221 h 1222"/>
                <a:gd name="T32" fmla="*/ 263 w 1102"/>
                <a:gd name="T33" fmla="*/ 527 h 1222"/>
                <a:gd name="T34" fmla="*/ 263 w 1102"/>
                <a:gd name="T35" fmla="*/ 527 h 1222"/>
                <a:gd name="T36" fmla="*/ 838 w 1102"/>
                <a:gd name="T37" fmla="*/ 527 h 1222"/>
                <a:gd name="T38" fmla="*/ 766 w 1102"/>
                <a:gd name="T39" fmla="*/ 311 h 1222"/>
                <a:gd name="T40" fmla="*/ 551 w 1102"/>
                <a:gd name="T41" fmla="*/ 215 h 1222"/>
                <a:gd name="T42" fmla="*/ 359 w 1102"/>
                <a:gd name="T43" fmla="*/ 311 h 1222"/>
                <a:gd name="T44" fmla="*/ 263 w 1102"/>
                <a:gd name="T45" fmla="*/ 527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2" h="1222">
                  <a:moveTo>
                    <a:pt x="574" y="1221"/>
                  </a:moveTo>
                  <a:lnTo>
                    <a:pt x="574" y="1221"/>
                  </a:lnTo>
                  <a:cubicBezTo>
                    <a:pt x="407" y="1221"/>
                    <a:pt x="263" y="1150"/>
                    <a:pt x="167" y="1054"/>
                  </a:cubicBezTo>
                  <a:cubicBezTo>
                    <a:pt x="47" y="935"/>
                    <a:pt x="0" y="790"/>
                    <a:pt x="0" y="623"/>
                  </a:cubicBezTo>
                  <a:cubicBezTo>
                    <a:pt x="0" y="599"/>
                    <a:pt x="0" y="599"/>
                    <a:pt x="0" y="599"/>
                  </a:cubicBezTo>
                  <a:cubicBezTo>
                    <a:pt x="0" y="431"/>
                    <a:pt x="47" y="311"/>
                    <a:pt x="143" y="192"/>
                  </a:cubicBezTo>
                  <a:cubicBezTo>
                    <a:pt x="263" y="72"/>
                    <a:pt x="383" y="0"/>
                    <a:pt x="551" y="0"/>
                  </a:cubicBezTo>
                  <a:cubicBezTo>
                    <a:pt x="742" y="0"/>
                    <a:pt x="862" y="72"/>
                    <a:pt x="958" y="192"/>
                  </a:cubicBezTo>
                  <a:cubicBezTo>
                    <a:pt x="1054" y="311"/>
                    <a:pt x="1101" y="455"/>
                    <a:pt x="1101" y="623"/>
                  </a:cubicBezTo>
                  <a:cubicBezTo>
                    <a:pt x="1101" y="647"/>
                    <a:pt x="1101" y="671"/>
                    <a:pt x="1101" y="695"/>
                  </a:cubicBezTo>
                  <a:cubicBezTo>
                    <a:pt x="263" y="695"/>
                    <a:pt x="263" y="695"/>
                    <a:pt x="263" y="695"/>
                  </a:cubicBezTo>
                  <a:cubicBezTo>
                    <a:pt x="263" y="790"/>
                    <a:pt x="311" y="862"/>
                    <a:pt x="359" y="910"/>
                  </a:cubicBezTo>
                  <a:cubicBezTo>
                    <a:pt x="430" y="982"/>
                    <a:pt x="502" y="1006"/>
                    <a:pt x="598" y="1006"/>
                  </a:cubicBezTo>
                  <a:cubicBezTo>
                    <a:pt x="694" y="1006"/>
                    <a:pt x="814" y="958"/>
                    <a:pt x="909" y="862"/>
                  </a:cubicBezTo>
                  <a:cubicBezTo>
                    <a:pt x="1054" y="1006"/>
                    <a:pt x="1054" y="1006"/>
                    <a:pt x="1054" y="1006"/>
                  </a:cubicBezTo>
                  <a:cubicBezTo>
                    <a:pt x="933" y="1150"/>
                    <a:pt x="790" y="1221"/>
                    <a:pt x="574" y="1221"/>
                  </a:cubicBezTo>
                  <a:close/>
                  <a:moveTo>
                    <a:pt x="263" y="527"/>
                  </a:moveTo>
                  <a:lnTo>
                    <a:pt x="263" y="527"/>
                  </a:lnTo>
                  <a:cubicBezTo>
                    <a:pt x="838" y="527"/>
                    <a:pt x="838" y="527"/>
                    <a:pt x="838" y="527"/>
                  </a:cubicBezTo>
                  <a:cubicBezTo>
                    <a:pt x="838" y="431"/>
                    <a:pt x="814" y="360"/>
                    <a:pt x="766" y="311"/>
                  </a:cubicBezTo>
                  <a:cubicBezTo>
                    <a:pt x="694" y="264"/>
                    <a:pt x="647" y="215"/>
                    <a:pt x="551" y="215"/>
                  </a:cubicBezTo>
                  <a:cubicBezTo>
                    <a:pt x="479" y="215"/>
                    <a:pt x="407" y="264"/>
                    <a:pt x="359" y="311"/>
                  </a:cubicBezTo>
                  <a:cubicBezTo>
                    <a:pt x="311" y="360"/>
                    <a:pt x="263" y="431"/>
                    <a:pt x="263" y="527"/>
                  </a:cubicBezTo>
                  <a:close/>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 name="Freeform 9"/>
            <p:cNvSpPr>
              <a:spLocks noChangeArrowheads="1"/>
            </p:cNvSpPr>
            <p:nvPr userDrawn="1"/>
          </p:nvSpPr>
          <p:spPr bwMode="auto">
            <a:xfrm>
              <a:off x="5630863" y="2792413"/>
              <a:ext cx="379412" cy="439737"/>
            </a:xfrm>
            <a:custGeom>
              <a:avLst/>
              <a:gdLst>
                <a:gd name="T0" fmla="*/ 599 w 1055"/>
                <a:gd name="T1" fmla="*/ 1221 h 1222"/>
                <a:gd name="T2" fmla="*/ 599 w 1055"/>
                <a:gd name="T3" fmla="*/ 1221 h 1222"/>
                <a:gd name="T4" fmla="*/ 167 w 1055"/>
                <a:gd name="T5" fmla="*/ 1030 h 1222"/>
                <a:gd name="T6" fmla="*/ 0 w 1055"/>
                <a:gd name="T7" fmla="*/ 623 h 1222"/>
                <a:gd name="T8" fmla="*/ 0 w 1055"/>
                <a:gd name="T9" fmla="*/ 623 h 1222"/>
                <a:gd name="T10" fmla="*/ 167 w 1055"/>
                <a:gd name="T11" fmla="*/ 192 h 1222"/>
                <a:gd name="T12" fmla="*/ 599 w 1055"/>
                <a:gd name="T13" fmla="*/ 0 h 1222"/>
                <a:gd name="T14" fmla="*/ 1054 w 1055"/>
                <a:gd name="T15" fmla="*/ 215 h 1222"/>
                <a:gd name="T16" fmla="*/ 886 w 1055"/>
                <a:gd name="T17" fmla="*/ 383 h 1222"/>
                <a:gd name="T18" fmla="*/ 599 w 1055"/>
                <a:gd name="T19" fmla="*/ 239 h 1222"/>
                <a:gd name="T20" fmla="*/ 359 w 1055"/>
                <a:gd name="T21" fmla="*/ 360 h 1222"/>
                <a:gd name="T22" fmla="*/ 263 w 1055"/>
                <a:gd name="T23" fmla="*/ 599 h 1222"/>
                <a:gd name="T24" fmla="*/ 263 w 1055"/>
                <a:gd name="T25" fmla="*/ 623 h 1222"/>
                <a:gd name="T26" fmla="*/ 359 w 1055"/>
                <a:gd name="T27" fmla="*/ 886 h 1222"/>
                <a:gd name="T28" fmla="*/ 599 w 1055"/>
                <a:gd name="T29" fmla="*/ 982 h 1222"/>
                <a:gd name="T30" fmla="*/ 910 w 1055"/>
                <a:gd name="T31" fmla="*/ 839 h 1222"/>
                <a:gd name="T32" fmla="*/ 1054 w 1055"/>
                <a:gd name="T33" fmla="*/ 1006 h 1222"/>
                <a:gd name="T34" fmla="*/ 863 w 1055"/>
                <a:gd name="T35" fmla="*/ 1150 h 1222"/>
                <a:gd name="T36" fmla="*/ 599 w 1055"/>
                <a:gd name="T37" fmla="*/ 1221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5" h="1222">
                  <a:moveTo>
                    <a:pt x="599" y="1221"/>
                  </a:moveTo>
                  <a:lnTo>
                    <a:pt x="599" y="1221"/>
                  </a:lnTo>
                  <a:cubicBezTo>
                    <a:pt x="431" y="1221"/>
                    <a:pt x="288" y="1150"/>
                    <a:pt x="167" y="1030"/>
                  </a:cubicBezTo>
                  <a:cubicBezTo>
                    <a:pt x="48" y="935"/>
                    <a:pt x="0" y="790"/>
                    <a:pt x="0" y="623"/>
                  </a:cubicBezTo>
                  <a:lnTo>
                    <a:pt x="0" y="623"/>
                  </a:lnTo>
                  <a:cubicBezTo>
                    <a:pt x="0" y="455"/>
                    <a:pt x="48" y="311"/>
                    <a:pt x="167" y="192"/>
                  </a:cubicBezTo>
                  <a:cubicBezTo>
                    <a:pt x="288" y="72"/>
                    <a:pt x="431" y="0"/>
                    <a:pt x="599" y="0"/>
                  </a:cubicBezTo>
                  <a:cubicBezTo>
                    <a:pt x="791" y="0"/>
                    <a:pt x="934" y="72"/>
                    <a:pt x="1054" y="215"/>
                  </a:cubicBezTo>
                  <a:cubicBezTo>
                    <a:pt x="886" y="383"/>
                    <a:pt x="886" y="383"/>
                    <a:pt x="886" y="383"/>
                  </a:cubicBezTo>
                  <a:cubicBezTo>
                    <a:pt x="791" y="288"/>
                    <a:pt x="695" y="239"/>
                    <a:pt x="599" y="239"/>
                  </a:cubicBezTo>
                  <a:cubicBezTo>
                    <a:pt x="503" y="239"/>
                    <a:pt x="407" y="288"/>
                    <a:pt x="359" y="360"/>
                  </a:cubicBezTo>
                  <a:cubicBezTo>
                    <a:pt x="288" y="431"/>
                    <a:pt x="263" y="503"/>
                    <a:pt x="263" y="599"/>
                  </a:cubicBezTo>
                  <a:cubicBezTo>
                    <a:pt x="263" y="623"/>
                    <a:pt x="263" y="623"/>
                    <a:pt x="263" y="623"/>
                  </a:cubicBezTo>
                  <a:cubicBezTo>
                    <a:pt x="263" y="718"/>
                    <a:pt x="288" y="814"/>
                    <a:pt x="359" y="886"/>
                  </a:cubicBezTo>
                  <a:cubicBezTo>
                    <a:pt x="431" y="958"/>
                    <a:pt x="503" y="982"/>
                    <a:pt x="599" y="982"/>
                  </a:cubicBezTo>
                  <a:cubicBezTo>
                    <a:pt x="719" y="982"/>
                    <a:pt x="814" y="935"/>
                    <a:pt x="910" y="839"/>
                  </a:cubicBezTo>
                  <a:cubicBezTo>
                    <a:pt x="1054" y="1006"/>
                    <a:pt x="1054" y="1006"/>
                    <a:pt x="1054" y="1006"/>
                  </a:cubicBezTo>
                  <a:cubicBezTo>
                    <a:pt x="1006" y="1078"/>
                    <a:pt x="934" y="1126"/>
                    <a:pt x="863" y="1150"/>
                  </a:cubicBezTo>
                  <a:cubicBezTo>
                    <a:pt x="791" y="1197"/>
                    <a:pt x="695" y="1221"/>
                    <a:pt x="599" y="1221"/>
                  </a:cubicBezTo>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10"/>
            <p:cNvSpPr>
              <a:spLocks noChangeArrowheads="1"/>
            </p:cNvSpPr>
            <p:nvPr userDrawn="1"/>
          </p:nvSpPr>
          <p:spPr bwMode="auto">
            <a:xfrm>
              <a:off x="6096000" y="2646363"/>
              <a:ext cx="379413" cy="577850"/>
            </a:xfrm>
            <a:custGeom>
              <a:avLst/>
              <a:gdLst>
                <a:gd name="T0" fmla="*/ 0 w 1055"/>
                <a:gd name="T1" fmla="*/ 1604 h 1605"/>
                <a:gd name="T2" fmla="*/ 0 w 1055"/>
                <a:gd name="T3" fmla="*/ 1604 h 1605"/>
                <a:gd name="T4" fmla="*/ 0 w 1055"/>
                <a:gd name="T5" fmla="*/ 0 h 1605"/>
                <a:gd name="T6" fmla="*/ 264 w 1055"/>
                <a:gd name="T7" fmla="*/ 0 h 1605"/>
                <a:gd name="T8" fmla="*/ 264 w 1055"/>
                <a:gd name="T9" fmla="*/ 622 h 1605"/>
                <a:gd name="T10" fmla="*/ 647 w 1055"/>
                <a:gd name="T11" fmla="*/ 407 h 1605"/>
                <a:gd name="T12" fmla="*/ 935 w 1055"/>
                <a:gd name="T13" fmla="*/ 527 h 1605"/>
                <a:gd name="T14" fmla="*/ 1054 w 1055"/>
                <a:gd name="T15" fmla="*/ 862 h 1605"/>
                <a:gd name="T16" fmla="*/ 1054 w 1055"/>
                <a:gd name="T17" fmla="*/ 1604 h 1605"/>
                <a:gd name="T18" fmla="*/ 791 w 1055"/>
                <a:gd name="T19" fmla="*/ 1604 h 1605"/>
                <a:gd name="T20" fmla="*/ 791 w 1055"/>
                <a:gd name="T21" fmla="*/ 934 h 1605"/>
                <a:gd name="T22" fmla="*/ 719 w 1055"/>
                <a:gd name="T23" fmla="*/ 742 h 1605"/>
                <a:gd name="T24" fmla="*/ 528 w 1055"/>
                <a:gd name="T25" fmla="*/ 646 h 1605"/>
                <a:gd name="T26" fmla="*/ 360 w 1055"/>
                <a:gd name="T27" fmla="*/ 742 h 1605"/>
                <a:gd name="T28" fmla="*/ 264 w 1055"/>
                <a:gd name="T29" fmla="*/ 934 h 1605"/>
                <a:gd name="T30" fmla="*/ 264 w 1055"/>
                <a:gd name="T31" fmla="*/ 1604 h 1605"/>
                <a:gd name="T32" fmla="*/ 0 w 1055"/>
                <a:gd name="T33" fmla="*/ 1604 h 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5" h="1605">
                  <a:moveTo>
                    <a:pt x="0" y="1604"/>
                  </a:moveTo>
                  <a:lnTo>
                    <a:pt x="0" y="1604"/>
                  </a:lnTo>
                  <a:cubicBezTo>
                    <a:pt x="0" y="0"/>
                    <a:pt x="0" y="0"/>
                    <a:pt x="0" y="0"/>
                  </a:cubicBezTo>
                  <a:cubicBezTo>
                    <a:pt x="264" y="0"/>
                    <a:pt x="264" y="0"/>
                    <a:pt x="264" y="0"/>
                  </a:cubicBezTo>
                  <a:cubicBezTo>
                    <a:pt x="264" y="622"/>
                    <a:pt x="264" y="622"/>
                    <a:pt x="264" y="622"/>
                  </a:cubicBezTo>
                  <a:cubicBezTo>
                    <a:pt x="360" y="479"/>
                    <a:pt x="479" y="407"/>
                    <a:pt x="647" y="407"/>
                  </a:cubicBezTo>
                  <a:cubicBezTo>
                    <a:pt x="767" y="407"/>
                    <a:pt x="863" y="455"/>
                    <a:pt x="935" y="527"/>
                  </a:cubicBezTo>
                  <a:cubicBezTo>
                    <a:pt x="1007" y="622"/>
                    <a:pt x="1054" y="718"/>
                    <a:pt x="1054" y="862"/>
                  </a:cubicBezTo>
                  <a:cubicBezTo>
                    <a:pt x="1054" y="1604"/>
                    <a:pt x="1054" y="1604"/>
                    <a:pt x="1054" y="1604"/>
                  </a:cubicBezTo>
                  <a:cubicBezTo>
                    <a:pt x="791" y="1604"/>
                    <a:pt x="791" y="1604"/>
                    <a:pt x="791" y="1604"/>
                  </a:cubicBezTo>
                  <a:cubicBezTo>
                    <a:pt x="791" y="934"/>
                    <a:pt x="791" y="934"/>
                    <a:pt x="791" y="934"/>
                  </a:cubicBezTo>
                  <a:cubicBezTo>
                    <a:pt x="791" y="838"/>
                    <a:pt x="767" y="790"/>
                    <a:pt x="719" y="742"/>
                  </a:cubicBezTo>
                  <a:cubicBezTo>
                    <a:pt x="671" y="671"/>
                    <a:pt x="623" y="646"/>
                    <a:pt x="528" y="646"/>
                  </a:cubicBezTo>
                  <a:cubicBezTo>
                    <a:pt x="456" y="646"/>
                    <a:pt x="407" y="695"/>
                    <a:pt x="360" y="742"/>
                  </a:cubicBezTo>
                  <a:cubicBezTo>
                    <a:pt x="288" y="790"/>
                    <a:pt x="264" y="862"/>
                    <a:pt x="264" y="934"/>
                  </a:cubicBezTo>
                  <a:cubicBezTo>
                    <a:pt x="264" y="1604"/>
                    <a:pt x="264" y="1604"/>
                    <a:pt x="264" y="1604"/>
                  </a:cubicBezTo>
                  <a:lnTo>
                    <a:pt x="0" y="1604"/>
                  </a:lnTo>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11"/>
            <p:cNvSpPr>
              <a:spLocks noChangeArrowheads="1"/>
            </p:cNvSpPr>
            <p:nvPr userDrawn="1"/>
          </p:nvSpPr>
          <p:spPr bwMode="auto">
            <a:xfrm>
              <a:off x="6588125" y="2792413"/>
              <a:ext cx="371475" cy="431800"/>
            </a:xfrm>
            <a:custGeom>
              <a:avLst/>
              <a:gdLst>
                <a:gd name="T0" fmla="*/ 0 w 1031"/>
                <a:gd name="T1" fmla="*/ 1197 h 1198"/>
                <a:gd name="T2" fmla="*/ 0 w 1031"/>
                <a:gd name="T3" fmla="*/ 1197 h 1198"/>
                <a:gd name="T4" fmla="*/ 0 w 1031"/>
                <a:gd name="T5" fmla="*/ 24 h 1198"/>
                <a:gd name="T6" fmla="*/ 263 w 1031"/>
                <a:gd name="T7" fmla="*/ 24 h 1198"/>
                <a:gd name="T8" fmla="*/ 263 w 1031"/>
                <a:gd name="T9" fmla="*/ 215 h 1198"/>
                <a:gd name="T10" fmla="*/ 623 w 1031"/>
                <a:gd name="T11" fmla="*/ 0 h 1198"/>
                <a:gd name="T12" fmla="*/ 934 w 1031"/>
                <a:gd name="T13" fmla="*/ 120 h 1198"/>
                <a:gd name="T14" fmla="*/ 1030 w 1031"/>
                <a:gd name="T15" fmla="*/ 455 h 1198"/>
                <a:gd name="T16" fmla="*/ 1030 w 1031"/>
                <a:gd name="T17" fmla="*/ 1197 h 1198"/>
                <a:gd name="T18" fmla="*/ 766 w 1031"/>
                <a:gd name="T19" fmla="*/ 1197 h 1198"/>
                <a:gd name="T20" fmla="*/ 766 w 1031"/>
                <a:gd name="T21" fmla="*/ 527 h 1198"/>
                <a:gd name="T22" fmla="*/ 695 w 1031"/>
                <a:gd name="T23" fmla="*/ 335 h 1198"/>
                <a:gd name="T24" fmla="*/ 527 w 1031"/>
                <a:gd name="T25" fmla="*/ 239 h 1198"/>
                <a:gd name="T26" fmla="*/ 335 w 1031"/>
                <a:gd name="T27" fmla="*/ 335 h 1198"/>
                <a:gd name="T28" fmla="*/ 263 w 1031"/>
                <a:gd name="T29" fmla="*/ 527 h 1198"/>
                <a:gd name="T30" fmla="*/ 263 w 1031"/>
                <a:gd name="T31" fmla="*/ 1197 h 1198"/>
                <a:gd name="T32" fmla="*/ 0 w 1031"/>
                <a:gd name="T33" fmla="*/ 1197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1" h="1198">
                  <a:moveTo>
                    <a:pt x="0" y="1197"/>
                  </a:moveTo>
                  <a:lnTo>
                    <a:pt x="0" y="1197"/>
                  </a:lnTo>
                  <a:cubicBezTo>
                    <a:pt x="0" y="24"/>
                    <a:pt x="0" y="24"/>
                    <a:pt x="0" y="24"/>
                  </a:cubicBezTo>
                  <a:cubicBezTo>
                    <a:pt x="263" y="24"/>
                    <a:pt x="263" y="24"/>
                    <a:pt x="263" y="24"/>
                  </a:cubicBezTo>
                  <a:cubicBezTo>
                    <a:pt x="263" y="215"/>
                    <a:pt x="263" y="215"/>
                    <a:pt x="263" y="215"/>
                  </a:cubicBezTo>
                  <a:cubicBezTo>
                    <a:pt x="359" y="72"/>
                    <a:pt x="479" y="0"/>
                    <a:pt x="623" y="0"/>
                  </a:cubicBezTo>
                  <a:cubicBezTo>
                    <a:pt x="742" y="0"/>
                    <a:pt x="862" y="48"/>
                    <a:pt x="934" y="120"/>
                  </a:cubicBezTo>
                  <a:cubicBezTo>
                    <a:pt x="1006" y="215"/>
                    <a:pt x="1030" y="311"/>
                    <a:pt x="1030" y="455"/>
                  </a:cubicBezTo>
                  <a:cubicBezTo>
                    <a:pt x="1030" y="1197"/>
                    <a:pt x="1030" y="1197"/>
                    <a:pt x="1030" y="1197"/>
                  </a:cubicBezTo>
                  <a:cubicBezTo>
                    <a:pt x="766" y="1197"/>
                    <a:pt x="766" y="1197"/>
                    <a:pt x="766" y="1197"/>
                  </a:cubicBezTo>
                  <a:cubicBezTo>
                    <a:pt x="766" y="527"/>
                    <a:pt x="766" y="527"/>
                    <a:pt x="766" y="527"/>
                  </a:cubicBezTo>
                  <a:cubicBezTo>
                    <a:pt x="766" y="431"/>
                    <a:pt x="742" y="383"/>
                    <a:pt x="695" y="335"/>
                  </a:cubicBezTo>
                  <a:cubicBezTo>
                    <a:pt x="670" y="264"/>
                    <a:pt x="599" y="239"/>
                    <a:pt x="527" y="239"/>
                  </a:cubicBezTo>
                  <a:cubicBezTo>
                    <a:pt x="455" y="239"/>
                    <a:pt x="383" y="288"/>
                    <a:pt x="335" y="335"/>
                  </a:cubicBezTo>
                  <a:cubicBezTo>
                    <a:pt x="287" y="383"/>
                    <a:pt x="263" y="455"/>
                    <a:pt x="263" y="527"/>
                  </a:cubicBezTo>
                  <a:cubicBezTo>
                    <a:pt x="263" y="1197"/>
                    <a:pt x="263" y="1197"/>
                    <a:pt x="263" y="1197"/>
                  </a:cubicBezTo>
                  <a:lnTo>
                    <a:pt x="0" y="1197"/>
                  </a:lnTo>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Freeform 12"/>
            <p:cNvSpPr>
              <a:spLocks noChangeArrowheads="1"/>
            </p:cNvSpPr>
            <p:nvPr userDrawn="1"/>
          </p:nvSpPr>
          <p:spPr bwMode="auto">
            <a:xfrm>
              <a:off x="7080250" y="2654300"/>
              <a:ext cx="103188" cy="569913"/>
            </a:xfrm>
            <a:custGeom>
              <a:avLst/>
              <a:gdLst>
                <a:gd name="T0" fmla="*/ 0 w 288"/>
                <a:gd name="T1" fmla="*/ 239 h 1581"/>
                <a:gd name="T2" fmla="*/ 0 w 288"/>
                <a:gd name="T3" fmla="*/ 0 h 1581"/>
                <a:gd name="T4" fmla="*/ 287 w 288"/>
                <a:gd name="T5" fmla="*/ 0 h 1581"/>
                <a:gd name="T6" fmla="*/ 287 w 288"/>
                <a:gd name="T7" fmla="*/ 239 h 1581"/>
                <a:gd name="T8" fmla="*/ 0 w 288"/>
                <a:gd name="T9" fmla="*/ 239 h 1581"/>
                <a:gd name="T10" fmla="*/ 0 w 288"/>
                <a:gd name="T11" fmla="*/ 1580 h 1581"/>
                <a:gd name="T12" fmla="*/ 0 w 288"/>
                <a:gd name="T13" fmla="*/ 407 h 1581"/>
                <a:gd name="T14" fmla="*/ 263 w 288"/>
                <a:gd name="T15" fmla="*/ 407 h 1581"/>
                <a:gd name="T16" fmla="*/ 263 w 288"/>
                <a:gd name="T17" fmla="*/ 1580 h 1581"/>
                <a:gd name="T18" fmla="*/ 0 w 288"/>
                <a:gd name="T19" fmla="*/ 1580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1581">
                  <a:moveTo>
                    <a:pt x="0" y="239"/>
                  </a:moveTo>
                  <a:lnTo>
                    <a:pt x="0" y="0"/>
                  </a:lnTo>
                  <a:lnTo>
                    <a:pt x="287" y="0"/>
                  </a:lnTo>
                  <a:lnTo>
                    <a:pt x="287" y="239"/>
                  </a:lnTo>
                  <a:lnTo>
                    <a:pt x="0" y="239"/>
                  </a:lnTo>
                  <a:close/>
                  <a:moveTo>
                    <a:pt x="0" y="1580"/>
                  </a:moveTo>
                  <a:lnTo>
                    <a:pt x="0" y="407"/>
                  </a:lnTo>
                  <a:lnTo>
                    <a:pt x="263" y="407"/>
                  </a:lnTo>
                  <a:lnTo>
                    <a:pt x="263" y="1580"/>
                  </a:lnTo>
                  <a:lnTo>
                    <a:pt x="0" y="1580"/>
                  </a:lnTo>
                  <a:close/>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Freeform 13"/>
            <p:cNvSpPr>
              <a:spLocks noChangeArrowheads="1"/>
            </p:cNvSpPr>
            <p:nvPr userDrawn="1"/>
          </p:nvSpPr>
          <p:spPr bwMode="auto">
            <a:xfrm>
              <a:off x="7277100" y="2792413"/>
              <a:ext cx="379413" cy="439737"/>
            </a:xfrm>
            <a:custGeom>
              <a:avLst/>
              <a:gdLst>
                <a:gd name="T0" fmla="*/ 599 w 1055"/>
                <a:gd name="T1" fmla="*/ 1221 h 1222"/>
                <a:gd name="T2" fmla="*/ 599 w 1055"/>
                <a:gd name="T3" fmla="*/ 1221 h 1222"/>
                <a:gd name="T4" fmla="*/ 168 w 1055"/>
                <a:gd name="T5" fmla="*/ 1030 h 1222"/>
                <a:gd name="T6" fmla="*/ 0 w 1055"/>
                <a:gd name="T7" fmla="*/ 623 h 1222"/>
                <a:gd name="T8" fmla="*/ 0 w 1055"/>
                <a:gd name="T9" fmla="*/ 623 h 1222"/>
                <a:gd name="T10" fmla="*/ 168 w 1055"/>
                <a:gd name="T11" fmla="*/ 192 h 1222"/>
                <a:gd name="T12" fmla="*/ 599 w 1055"/>
                <a:gd name="T13" fmla="*/ 0 h 1222"/>
                <a:gd name="T14" fmla="*/ 1054 w 1055"/>
                <a:gd name="T15" fmla="*/ 215 h 1222"/>
                <a:gd name="T16" fmla="*/ 887 w 1055"/>
                <a:gd name="T17" fmla="*/ 383 h 1222"/>
                <a:gd name="T18" fmla="*/ 599 w 1055"/>
                <a:gd name="T19" fmla="*/ 239 h 1222"/>
                <a:gd name="T20" fmla="*/ 359 w 1055"/>
                <a:gd name="T21" fmla="*/ 360 h 1222"/>
                <a:gd name="T22" fmla="*/ 264 w 1055"/>
                <a:gd name="T23" fmla="*/ 599 h 1222"/>
                <a:gd name="T24" fmla="*/ 264 w 1055"/>
                <a:gd name="T25" fmla="*/ 623 h 1222"/>
                <a:gd name="T26" fmla="*/ 359 w 1055"/>
                <a:gd name="T27" fmla="*/ 886 h 1222"/>
                <a:gd name="T28" fmla="*/ 599 w 1055"/>
                <a:gd name="T29" fmla="*/ 982 h 1222"/>
                <a:gd name="T30" fmla="*/ 911 w 1055"/>
                <a:gd name="T31" fmla="*/ 839 h 1222"/>
                <a:gd name="T32" fmla="*/ 1054 w 1055"/>
                <a:gd name="T33" fmla="*/ 1006 h 1222"/>
                <a:gd name="T34" fmla="*/ 862 w 1055"/>
                <a:gd name="T35" fmla="*/ 1150 h 1222"/>
                <a:gd name="T36" fmla="*/ 599 w 1055"/>
                <a:gd name="T37" fmla="*/ 1221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5" h="1222">
                  <a:moveTo>
                    <a:pt x="599" y="1221"/>
                  </a:moveTo>
                  <a:lnTo>
                    <a:pt x="599" y="1221"/>
                  </a:lnTo>
                  <a:cubicBezTo>
                    <a:pt x="432" y="1221"/>
                    <a:pt x="287" y="1150"/>
                    <a:pt x="168" y="1030"/>
                  </a:cubicBezTo>
                  <a:cubicBezTo>
                    <a:pt x="48" y="935"/>
                    <a:pt x="0" y="790"/>
                    <a:pt x="0" y="623"/>
                  </a:cubicBezTo>
                  <a:lnTo>
                    <a:pt x="0" y="623"/>
                  </a:lnTo>
                  <a:cubicBezTo>
                    <a:pt x="0" y="455"/>
                    <a:pt x="48" y="311"/>
                    <a:pt x="168" y="192"/>
                  </a:cubicBezTo>
                  <a:cubicBezTo>
                    <a:pt x="287" y="72"/>
                    <a:pt x="432" y="0"/>
                    <a:pt x="599" y="0"/>
                  </a:cubicBezTo>
                  <a:cubicBezTo>
                    <a:pt x="790" y="0"/>
                    <a:pt x="934" y="72"/>
                    <a:pt x="1054" y="215"/>
                  </a:cubicBezTo>
                  <a:cubicBezTo>
                    <a:pt x="887" y="383"/>
                    <a:pt x="887" y="383"/>
                    <a:pt x="887" y="383"/>
                  </a:cubicBezTo>
                  <a:cubicBezTo>
                    <a:pt x="790" y="288"/>
                    <a:pt x="695" y="239"/>
                    <a:pt x="599" y="239"/>
                  </a:cubicBezTo>
                  <a:cubicBezTo>
                    <a:pt x="504" y="239"/>
                    <a:pt x="432" y="288"/>
                    <a:pt x="359" y="360"/>
                  </a:cubicBezTo>
                  <a:cubicBezTo>
                    <a:pt x="287" y="431"/>
                    <a:pt x="264" y="503"/>
                    <a:pt x="264" y="599"/>
                  </a:cubicBezTo>
                  <a:cubicBezTo>
                    <a:pt x="264" y="623"/>
                    <a:pt x="264" y="623"/>
                    <a:pt x="264" y="623"/>
                  </a:cubicBezTo>
                  <a:cubicBezTo>
                    <a:pt x="264" y="718"/>
                    <a:pt x="287" y="814"/>
                    <a:pt x="359" y="886"/>
                  </a:cubicBezTo>
                  <a:cubicBezTo>
                    <a:pt x="432" y="958"/>
                    <a:pt x="504" y="982"/>
                    <a:pt x="599" y="982"/>
                  </a:cubicBezTo>
                  <a:cubicBezTo>
                    <a:pt x="719" y="982"/>
                    <a:pt x="815" y="935"/>
                    <a:pt x="911" y="839"/>
                  </a:cubicBezTo>
                  <a:cubicBezTo>
                    <a:pt x="1054" y="1006"/>
                    <a:pt x="1054" y="1006"/>
                    <a:pt x="1054" y="1006"/>
                  </a:cubicBezTo>
                  <a:cubicBezTo>
                    <a:pt x="1006" y="1078"/>
                    <a:pt x="934" y="1126"/>
                    <a:pt x="862" y="1150"/>
                  </a:cubicBezTo>
                  <a:cubicBezTo>
                    <a:pt x="790" y="1197"/>
                    <a:pt x="695" y="1221"/>
                    <a:pt x="599" y="1221"/>
                  </a:cubicBezTo>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Freeform 14"/>
            <p:cNvSpPr>
              <a:spLocks noChangeArrowheads="1"/>
            </p:cNvSpPr>
            <p:nvPr userDrawn="1"/>
          </p:nvSpPr>
          <p:spPr bwMode="auto">
            <a:xfrm>
              <a:off x="7718425" y="2801938"/>
              <a:ext cx="379413" cy="431800"/>
            </a:xfrm>
            <a:custGeom>
              <a:avLst/>
              <a:gdLst>
                <a:gd name="T0" fmla="*/ 1054 w 1055"/>
                <a:gd name="T1" fmla="*/ 1173 h 1198"/>
                <a:gd name="T2" fmla="*/ 1054 w 1055"/>
                <a:gd name="T3" fmla="*/ 1173 h 1198"/>
                <a:gd name="T4" fmla="*/ 790 w 1055"/>
                <a:gd name="T5" fmla="*/ 1173 h 1198"/>
                <a:gd name="T6" fmla="*/ 790 w 1055"/>
                <a:gd name="T7" fmla="*/ 1030 h 1198"/>
                <a:gd name="T8" fmla="*/ 407 w 1055"/>
                <a:gd name="T9" fmla="*/ 1197 h 1198"/>
                <a:gd name="T10" fmla="*/ 119 w 1055"/>
                <a:gd name="T11" fmla="*/ 1102 h 1198"/>
                <a:gd name="T12" fmla="*/ 0 w 1055"/>
                <a:gd name="T13" fmla="*/ 838 h 1198"/>
                <a:gd name="T14" fmla="*/ 0 w 1055"/>
                <a:gd name="T15" fmla="*/ 838 h 1198"/>
                <a:gd name="T16" fmla="*/ 144 w 1055"/>
                <a:gd name="T17" fmla="*/ 551 h 1198"/>
                <a:gd name="T18" fmla="*/ 479 w 1055"/>
                <a:gd name="T19" fmla="*/ 455 h 1198"/>
                <a:gd name="T20" fmla="*/ 790 w 1055"/>
                <a:gd name="T21" fmla="*/ 503 h 1198"/>
                <a:gd name="T22" fmla="*/ 790 w 1055"/>
                <a:gd name="T23" fmla="*/ 479 h 1198"/>
                <a:gd name="T24" fmla="*/ 719 w 1055"/>
                <a:gd name="T25" fmla="*/ 287 h 1198"/>
                <a:gd name="T26" fmla="*/ 503 w 1055"/>
                <a:gd name="T27" fmla="*/ 240 h 1198"/>
                <a:gd name="T28" fmla="*/ 191 w 1055"/>
                <a:gd name="T29" fmla="*/ 311 h 1198"/>
                <a:gd name="T30" fmla="*/ 119 w 1055"/>
                <a:gd name="T31" fmla="*/ 96 h 1198"/>
                <a:gd name="T32" fmla="*/ 551 w 1055"/>
                <a:gd name="T33" fmla="*/ 0 h 1198"/>
                <a:gd name="T34" fmla="*/ 934 w 1055"/>
                <a:gd name="T35" fmla="*/ 119 h 1198"/>
                <a:gd name="T36" fmla="*/ 1054 w 1055"/>
                <a:gd name="T37" fmla="*/ 479 h 1198"/>
                <a:gd name="T38" fmla="*/ 1054 w 1055"/>
                <a:gd name="T39" fmla="*/ 1173 h 1198"/>
                <a:gd name="T40" fmla="*/ 790 w 1055"/>
                <a:gd name="T41" fmla="*/ 743 h 1198"/>
                <a:gd name="T42" fmla="*/ 790 w 1055"/>
                <a:gd name="T43" fmla="*/ 743 h 1198"/>
                <a:gd name="T44" fmla="*/ 790 w 1055"/>
                <a:gd name="T45" fmla="*/ 671 h 1198"/>
                <a:gd name="T46" fmla="*/ 527 w 1055"/>
                <a:gd name="T47" fmla="*/ 623 h 1198"/>
                <a:gd name="T48" fmla="*/ 336 w 1055"/>
                <a:gd name="T49" fmla="*/ 671 h 1198"/>
                <a:gd name="T50" fmla="*/ 264 w 1055"/>
                <a:gd name="T51" fmla="*/ 815 h 1198"/>
                <a:gd name="T52" fmla="*/ 264 w 1055"/>
                <a:gd name="T53" fmla="*/ 815 h 1198"/>
                <a:gd name="T54" fmla="*/ 336 w 1055"/>
                <a:gd name="T55" fmla="*/ 934 h 1198"/>
                <a:gd name="T56" fmla="*/ 503 w 1055"/>
                <a:gd name="T57" fmla="*/ 982 h 1198"/>
                <a:gd name="T58" fmla="*/ 719 w 1055"/>
                <a:gd name="T59" fmla="*/ 911 h 1198"/>
                <a:gd name="T60" fmla="*/ 790 w 1055"/>
                <a:gd name="T61" fmla="*/ 743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55" h="1198">
                  <a:moveTo>
                    <a:pt x="1054" y="1173"/>
                  </a:moveTo>
                  <a:lnTo>
                    <a:pt x="1054" y="1173"/>
                  </a:lnTo>
                  <a:cubicBezTo>
                    <a:pt x="790" y="1173"/>
                    <a:pt x="790" y="1173"/>
                    <a:pt x="790" y="1173"/>
                  </a:cubicBezTo>
                  <a:cubicBezTo>
                    <a:pt x="790" y="1030"/>
                    <a:pt x="790" y="1030"/>
                    <a:pt x="790" y="1030"/>
                  </a:cubicBezTo>
                  <a:cubicBezTo>
                    <a:pt x="694" y="1126"/>
                    <a:pt x="575" y="1197"/>
                    <a:pt x="407" y="1197"/>
                  </a:cubicBezTo>
                  <a:cubicBezTo>
                    <a:pt x="311" y="1197"/>
                    <a:pt x="215" y="1150"/>
                    <a:pt x="119" y="1102"/>
                  </a:cubicBezTo>
                  <a:cubicBezTo>
                    <a:pt x="48" y="1030"/>
                    <a:pt x="0" y="934"/>
                    <a:pt x="0" y="838"/>
                  </a:cubicBezTo>
                  <a:lnTo>
                    <a:pt x="0" y="838"/>
                  </a:lnTo>
                  <a:cubicBezTo>
                    <a:pt x="0" y="694"/>
                    <a:pt x="48" y="599"/>
                    <a:pt x="144" y="551"/>
                  </a:cubicBezTo>
                  <a:cubicBezTo>
                    <a:pt x="215" y="479"/>
                    <a:pt x="336" y="455"/>
                    <a:pt x="479" y="455"/>
                  </a:cubicBezTo>
                  <a:cubicBezTo>
                    <a:pt x="599" y="455"/>
                    <a:pt x="694" y="455"/>
                    <a:pt x="790" y="503"/>
                  </a:cubicBezTo>
                  <a:cubicBezTo>
                    <a:pt x="790" y="479"/>
                    <a:pt x="790" y="479"/>
                    <a:pt x="790" y="479"/>
                  </a:cubicBezTo>
                  <a:cubicBezTo>
                    <a:pt x="790" y="383"/>
                    <a:pt x="766" y="336"/>
                    <a:pt x="719" y="287"/>
                  </a:cubicBezTo>
                  <a:cubicBezTo>
                    <a:pt x="671" y="240"/>
                    <a:pt x="599" y="240"/>
                    <a:pt x="503" y="240"/>
                  </a:cubicBezTo>
                  <a:cubicBezTo>
                    <a:pt x="407" y="240"/>
                    <a:pt x="287" y="264"/>
                    <a:pt x="191" y="311"/>
                  </a:cubicBezTo>
                  <a:cubicBezTo>
                    <a:pt x="119" y="96"/>
                    <a:pt x="119" y="96"/>
                    <a:pt x="119" y="96"/>
                  </a:cubicBezTo>
                  <a:cubicBezTo>
                    <a:pt x="240" y="24"/>
                    <a:pt x="407" y="0"/>
                    <a:pt x="551" y="0"/>
                  </a:cubicBezTo>
                  <a:cubicBezTo>
                    <a:pt x="719" y="0"/>
                    <a:pt x="838" y="24"/>
                    <a:pt x="934" y="119"/>
                  </a:cubicBezTo>
                  <a:cubicBezTo>
                    <a:pt x="1006" y="215"/>
                    <a:pt x="1054" y="336"/>
                    <a:pt x="1054" y="479"/>
                  </a:cubicBezTo>
                  <a:lnTo>
                    <a:pt x="1054" y="1173"/>
                  </a:lnTo>
                  <a:close/>
                  <a:moveTo>
                    <a:pt x="790" y="743"/>
                  </a:moveTo>
                  <a:lnTo>
                    <a:pt x="790" y="743"/>
                  </a:lnTo>
                  <a:cubicBezTo>
                    <a:pt x="790" y="671"/>
                    <a:pt x="790" y="671"/>
                    <a:pt x="790" y="671"/>
                  </a:cubicBezTo>
                  <a:cubicBezTo>
                    <a:pt x="719" y="647"/>
                    <a:pt x="623" y="623"/>
                    <a:pt x="527" y="623"/>
                  </a:cubicBezTo>
                  <a:cubicBezTo>
                    <a:pt x="455" y="623"/>
                    <a:pt x="383" y="647"/>
                    <a:pt x="336" y="671"/>
                  </a:cubicBezTo>
                  <a:cubicBezTo>
                    <a:pt x="287" y="719"/>
                    <a:pt x="264" y="766"/>
                    <a:pt x="264" y="815"/>
                  </a:cubicBezTo>
                  <a:lnTo>
                    <a:pt x="264" y="815"/>
                  </a:lnTo>
                  <a:cubicBezTo>
                    <a:pt x="264" y="862"/>
                    <a:pt x="287" y="911"/>
                    <a:pt x="336" y="934"/>
                  </a:cubicBezTo>
                  <a:cubicBezTo>
                    <a:pt x="383" y="982"/>
                    <a:pt x="431" y="982"/>
                    <a:pt x="503" y="982"/>
                  </a:cubicBezTo>
                  <a:cubicBezTo>
                    <a:pt x="575" y="982"/>
                    <a:pt x="647" y="958"/>
                    <a:pt x="719" y="911"/>
                  </a:cubicBezTo>
                  <a:cubicBezTo>
                    <a:pt x="766" y="886"/>
                    <a:pt x="790" y="815"/>
                    <a:pt x="790" y="743"/>
                  </a:cubicBezTo>
                  <a:close/>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15"/>
            <p:cNvSpPr>
              <a:spLocks noChangeArrowheads="1"/>
            </p:cNvSpPr>
            <p:nvPr userDrawn="1"/>
          </p:nvSpPr>
          <p:spPr bwMode="auto">
            <a:xfrm>
              <a:off x="8218488" y="2646363"/>
              <a:ext cx="95250" cy="577850"/>
            </a:xfrm>
            <a:custGeom>
              <a:avLst/>
              <a:gdLst>
                <a:gd name="T0" fmla="*/ 0 w 264"/>
                <a:gd name="T1" fmla="*/ 1604 h 1605"/>
                <a:gd name="T2" fmla="*/ 0 w 264"/>
                <a:gd name="T3" fmla="*/ 0 h 1605"/>
                <a:gd name="T4" fmla="*/ 263 w 264"/>
                <a:gd name="T5" fmla="*/ 0 h 1605"/>
                <a:gd name="T6" fmla="*/ 263 w 264"/>
                <a:gd name="T7" fmla="*/ 1604 h 1605"/>
                <a:gd name="T8" fmla="*/ 0 w 264"/>
                <a:gd name="T9" fmla="*/ 1604 h 1605"/>
              </a:gdLst>
              <a:ahLst/>
              <a:cxnLst>
                <a:cxn ang="0">
                  <a:pos x="T0" y="T1"/>
                </a:cxn>
                <a:cxn ang="0">
                  <a:pos x="T2" y="T3"/>
                </a:cxn>
                <a:cxn ang="0">
                  <a:pos x="T4" y="T5"/>
                </a:cxn>
                <a:cxn ang="0">
                  <a:pos x="T6" y="T7"/>
                </a:cxn>
                <a:cxn ang="0">
                  <a:pos x="T8" y="T9"/>
                </a:cxn>
              </a:cxnLst>
              <a:rect l="0" t="0" r="r" b="b"/>
              <a:pathLst>
                <a:path w="264" h="1605">
                  <a:moveTo>
                    <a:pt x="0" y="1604"/>
                  </a:moveTo>
                  <a:lnTo>
                    <a:pt x="0" y="0"/>
                  </a:lnTo>
                  <a:lnTo>
                    <a:pt x="263" y="0"/>
                  </a:lnTo>
                  <a:lnTo>
                    <a:pt x="263" y="1604"/>
                  </a:lnTo>
                  <a:lnTo>
                    <a:pt x="0" y="1604"/>
                  </a:lnTo>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16"/>
            <p:cNvSpPr>
              <a:spLocks noChangeArrowheads="1"/>
            </p:cNvSpPr>
            <p:nvPr userDrawn="1"/>
          </p:nvSpPr>
          <p:spPr bwMode="auto">
            <a:xfrm>
              <a:off x="4630738" y="3448050"/>
              <a:ext cx="577850" cy="560388"/>
            </a:xfrm>
            <a:custGeom>
              <a:avLst/>
              <a:gdLst>
                <a:gd name="T0" fmla="*/ 0 w 1604"/>
                <a:gd name="T1" fmla="*/ 1556 h 1557"/>
                <a:gd name="T2" fmla="*/ 670 w 1604"/>
                <a:gd name="T3" fmla="*/ 0 h 1557"/>
                <a:gd name="T4" fmla="*/ 933 w 1604"/>
                <a:gd name="T5" fmla="*/ 0 h 1557"/>
                <a:gd name="T6" fmla="*/ 1603 w 1604"/>
                <a:gd name="T7" fmla="*/ 1556 h 1557"/>
                <a:gd name="T8" fmla="*/ 1315 w 1604"/>
                <a:gd name="T9" fmla="*/ 1556 h 1557"/>
                <a:gd name="T10" fmla="*/ 1148 w 1604"/>
                <a:gd name="T11" fmla="*/ 1172 h 1557"/>
                <a:gd name="T12" fmla="*/ 430 w 1604"/>
                <a:gd name="T13" fmla="*/ 1172 h 1557"/>
                <a:gd name="T14" fmla="*/ 287 w 1604"/>
                <a:gd name="T15" fmla="*/ 1556 h 1557"/>
                <a:gd name="T16" fmla="*/ 0 w 1604"/>
                <a:gd name="T17" fmla="*/ 1556 h 1557"/>
                <a:gd name="T18" fmla="*/ 526 w 1604"/>
                <a:gd name="T19" fmla="*/ 933 h 1557"/>
                <a:gd name="T20" fmla="*/ 1053 w 1604"/>
                <a:gd name="T21" fmla="*/ 933 h 1557"/>
                <a:gd name="T22" fmla="*/ 790 w 1604"/>
                <a:gd name="T23" fmla="*/ 335 h 1557"/>
                <a:gd name="T24" fmla="*/ 526 w 1604"/>
                <a:gd name="T25" fmla="*/ 933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4" h="1557">
                  <a:moveTo>
                    <a:pt x="0" y="1556"/>
                  </a:moveTo>
                  <a:lnTo>
                    <a:pt x="670" y="0"/>
                  </a:lnTo>
                  <a:lnTo>
                    <a:pt x="933" y="0"/>
                  </a:lnTo>
                  <a:lnTo>
                    <a:pt x="1603" y="1556"/>
                  </a:lnTo>
                  <a:lnTo>
                    <a:pt x="1315" y="1556"/>
                  </a:lnTo>
                  <a:lnTo>
                    <a:pt x="1148" y="1172"/>
                  </a:lnTo>
                  <a:lnTo>
                    <a:pt x="430" y="1172"/>
                  </a:lnTo>
                  <a:lnTo>
                    <a:pt x="287" y="1556"/>
                  </a:lnTo>
                  <a:lnTo>
                    <a:pt x="0" y="1556"/>
                  </a:lnTo>
                  <a:close/>
                  <a:moveTo>
                    <a:pt x="526" y="933"/>
                  </a:moveTo>
                  <a:lnTo>
                    <a:pt x="1053" y="933"/>
                  </a:lnTo>
                  <a:lnTo>
                    <a:pt x="790" y="335"/>
                  </a:lnTo>
                  <a:lnTo>
                    <a:pt x="526" y="933"/>
                  </a:lnTo>
                  <a:close/>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17"/>
            <p:cNvSpPr>
              <a:spLocks noChangeArrowheads="1"/>
            </p:cNvSpPr>
            <p:nvPr userDrawn="1"/>
          </p:nvSpPr>
          <p:spPr bwMode="auto">
            <a:xfrm>
              <a:off x="5268913" y="3586163"/>
              <a:ext cx="379412" cy="430212"/>
            </a:xfrm>
            <a:custGeom>
              <a:avLst/>
              <a:gdLst>
                <a:gd name="T0" fmla="*/ 598 w 1055"/>
                <a:gd name="T1" fmla="*/ 1196 h 1197"/>
                <a:gd name="T2" fmla="*/ 598 w 1055"/>
                <a:gd name="T3" fmla="*/ 1196 h 1197"/>
                <a:gd name="T4" fmla="*/ 168 w 1055"/>
                <a:gd name="T5" fmla="*/ 1029 h 1197"/>
                <a:gd name="T6" fmla="*/ 0 w 1055"/>
                <a:gd name="T7" fmla="*/ 598 h 1197"/>
                <a:gd name="T8" fmla="*/ 0 w 1055"/>
                <a:gd name="T9" fmla="*/ 598 h 1197"/>
                <a:gd name="T10" fmla="*/ 168 w 1055"/>
                <a:gd name="T11" fmla="*/ 168 h 1197"/>
                <a:gd name="T12" fmla="*/ 598 w 1055"/>
                <a:gd name="T13" fmla="*/ 0 h 1197"/>
                <a:gd name="T14" fmla="*/ 1054 w 1055"/>
                <a:gd name="T15" fmla="*/ 192 h 1197"/>
                <a:gd name="T16" fmla="*/ 886 w 1055"/>
                <a:gd name="T17" fmla="*/ 358 h 1197"/>
                <a:gd name="T18" fmla="*/ 598 w 1055"/>
                <a:gd name="T19" fmla="*/ 215 h 1197"/>
                <a:gd name="T20" fmla="*/ 359 w 1055"/>
                <a:gd name="T21" fmla="*/ 334 h 1197"/>
                <a:gd name="T22" fmla="*/ 263 w 1055"/>
                <a:gd name="T23" fmla="*/ 598 h 1197"/>
                <a:gd name="T24" fmla="*/ 263 w 1055"/>
                <a:gd name="T25" fmla="*/ 598 h 1197"/>
                <a:gd name="T26" fmla="*/ 359 w 1055"/>
                <a:gd name="T27" fmla="*/ 861 h 1197"/>
                <a:gd name="T28" fmla="*/ 598 w 1055"/>
                <a:gd name="T29" fmla="*/ 957 h 1197"/>
                <a:gd name="T30" fmla="*/ 910 w 1055"/>
                <a:gd name="T31" fmla="*/ 813 h 1197"/>
                <a:gd name="T32" fmla="*/ 1054 w 1055"/>
                <a:gd name="T33" fmla="*/ 981 h 1197"/>
                <a:gd name="T34" fmla="*/ 862 w 1055"/>
                <a:gd name="T35" fmla="*/ 1125 h 1197"/>
                <a:gd name="T36" fmla="*/ 598 w 1055"/>
                <a:gd name="T37" fmla="*/ 1196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5" h="1197">
                  <a:moveTo>
                    <a:pt x="598" y="1196"/>
                  </a:moveTo>
                  <a:lnTo>
                    <a:pt x="598" y="1196"/>
                  </a:lnTo>
                  <a:cubicBezTo>
                    <a:pt x="407" y="1196"/>
                    <a:pt x="287" y="1125"/>
                    <a:pt x="168" y="1029"/>
                  </a:cubicBezTo>
                  <a:cubicBezTo>
                    <a:pt x="48" y="909"/>
                    <a:pt x="0" y="766"/>
                    <a:pt x="0" y="598"/>
                  </a:cubicBezTo>
                  <a:lnTo>
                    <a:pt x="0" y="598"/>
                  </a:lnTo>
                  <a:cubicBezTo>
                    <a:pt x="0" y="430"/>
                    <a:pt x="48" y="286"/>
                    <a:pt x="168" y="168"/>
                  </a:cubicBezTo>
                  <a:cubicBezTo>
                    <a:pt x="287" y="47"/>
                    <a:pt x="431" y="0"/>
                    <a:pt x="598" y="0"/>
                  </a:cubicBezTo>
                  <a:cubicBezTo>
                    <a:pt x="766" y="0"/>
                    <a:pt x="934" y="47"/>
                    <a:pt x="1054" y="192"/>
                  </a:cubicBezTo>
                  <a:cubicBezTo>
                    <a:pt x="886" y="358"/>
                    <a:pt x="886" y="358"/>
                    <a:pt x="886" y="358"/>
                  </a:cubicBezTo>
                  <a:cubicBezTo>
                    <a:pt x="790" y="263"/>
                    <a:pt x="694" y="215"/>
                    <a:pt x="598" y="215"/>
                  </a:cubicBezTo>
                  <a:cubicBezTo>
                    <a:pt x="503" y="215"/>
                    <a:pt x="407" y="263"/>
                    <a:pt x="359" y="334"/>
                  </a:cubicBezTo>
                  <a:cubicBezTo>
                    <a:pt x="287" y="406"/>
                    <a:pt x="263" y="478"/>
                    <a:pt x="263" y="598"/>
                  </a:cubicBezTo>
                  <a:lnTo>
                    <a:pt x="263" y="598"/>
                  </a:lnTo>
                  <a:cubicBezTo>
                    <a:pt x="263" y="693"/>
                    <a:pt x="287" y="789"/>
                    <a:pt x="359" y="861"/>
                  </a:cubicBezTo>
                  <a:cubicBezTo>
                    <a:pt x="407" y="933"/>
                    <a:pt x="503" y="957"/>
                    <a:pt x="598" y="957"/>
                  </a:cubicBezTo>
                  <a:cubicBezTo>
                    <a:pt x="719" y="957"/>
                    <a:pt x="815" y="909"/>
                    <a:pt x="910" y="813"/>
                  </a:cubicBezTo>
                  <a:cubicBezTo>
                    <a:pt x="1054" y="981"/>
                    <a:pt x="1054" y="981"/>
                    <a:pt x="1054" y="981"/>
                  </a:cubicBezTo>
                  <a:cubicBezTo>
                    <a:pt x="1006" y="1053"/>
                    <a:pt x="934" y="1101"/>
                    <a:pt x="862" y="1125"/>
                  </a:cubicBezTo>
                  <a:cubicBezTo>
                    <a:pt x="790" y="1173"/>
                    <a:pt x="694" y="1196"/>
                    <a:pt x="598" y="1196"/>
                  </a:cubicBezTo>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8"/>
            <p:cNvSpPr>
              <a:spLocks noChangeArrowheads="1"/>
            </p:cNvSpPr>
            <p:nvPr userDrawn="1"/>
          </p:nvSpPr>
          <p:spPr bwMode="auto">
            <a:xfrm>
              <a:off x="5716588" y="3586163"/>
              <a:ext cx="379412" cy="430212"/>
            </a:xfrm>
            <a:custGeom>
              <a:avLst/>
              <a:gdLst>
                <a:gd name="T0" fmla="*/ 599 w 1055"/>
                <a:gd name="T1" fmla="*/ 1196 h 1197"/>
                <a:gd name="T2" fmla="*/ 599 w 1055"/>
                <a:gd name="T3" fmla="*/ 1196 h 1197"/>
                <a:gd name="T4" fmla="*/ 168 w 1055"/>
                <a:gd name="T5" fmla="*/ 1029 h 1197"/>
                <a:gd name="T6" fmla="*/ 0 w 1055"/>
                <a:gd name="T7" fmla="*/ 598 h 1197"/>
                <a:gd name="T8" fmla="*/ 0 w 1055"/>
                <a:gd name="T9" fmla="*/ 598 h 1197"/>
                <a:gd name="T10" fmla="*/ 168 w 1055"/>
                <a:gd name="T11" fmla="*/ 168 h 1197"/>
                <a:gd name="T12" fmla="*/ 599 w 1055"/>
                <a:gd name="T13" fmla="*/ 0 h 1197"/>
                <a:gd name="T14" fmla="*/ 1054 w 1055"/>
                <a:gd name="T15" fmla="*/ 192 h 1197"/>
                <a:gd name="T16" fmla="*/ 887 w 1055"/>
                <a:gd name="T17" fmla="*/ 358 h 1197"/>
                <a:gd name="T18" fmla="*/ 599 w 1055"/>
                <a:gd name="T19" fmla="*/ 215 h 1197"/>
                <a:gd name="T20" fmla="*/ 360 w 1055"/>
                <a:gd name="T21" fmla="*/ 334 h 1197"/>
                <a:gd name="T22" fmla="*/ 264 w 1055"/>
                <a:gd name="T23" fmla="*/ 598 h 1197"/>
                <a:gd name="T24" fmla="*/ 264 w 1055"/>
                <a:gd name="T25" fmla="*/ 598 h 1197"/>
                <a:gd name="T26" fmla="*/ 360 w 1055"/>
                <a:gd name="T27" fmla="*/ 861 h 1197"/>
                <a:gd name="T28" fmla="*/ 599 w 1055"/>
                <a:gd name="T29" fmla="*/ 957 h 1197"/>
                <a:gd name="T30" fmla="*/ 911 w 1055"/>
                <a:gd name="T31" fmla="*/ 813 h 1197"/>
                <a:gd name="T32" fmla="*/ 1054 w 1055"/>
                <a:gd name="T33" fmla="*/ 981 h 1197"/>
                <a:gd name="T34" fmla="*/ 863 w 1055"/>
                <a:gd name="T35" fmla="*/ 1125 h 1197"/>
                <a:gd name="T36" fmla="*/ 599 w 1055"/>
                <a:gd name="T37" fmla="*/ 1196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5" h="1197">
                  <a:moveTo>
                    <a:pt x="599" y="1196"/>
                  </a:moveTo>
                  <a:lnTo>
                    <a:pt x="599" y="1196"/>
                  </a:lnTo>
                  <a:cubicBezTo>
                    <a:pt x="407" y="1196"/>
                    <a:pt x="288" y="1125"/>
                    <a:pt x="168" y="1029"/>
                  </a:cubicBezTo>
                  <a:cubicBezTo>
                    <a:pt x="49" y="909"/>
                    <a:pt x="0" y="766"/>
                    <a:pt x="0" y="598"/>
                  </a:cubicBezTo>
                  <a:lnTo>
                    <a:pt x="0" y="598"/>
                  </a:lnTo>
                  <a:cubicBezTo>
                    <a:pt x="0" y="430"/>
                    <a:pt x="49" y="286"/>
                    <a:pt x="168" y="168"/>
                  </a:cubicBezTo>
                  <a:cubicBezTo>
                    <a:pt x="288" y="47"/>
                    <a:pt x="432" y="0"/>
                    <a:pt x="599" y="0"/>
                  </a:cubicBezTo>
                  <a:cubicBezTo>
                    <a:pt x="767" y="0"/>
                    <a:pt x="935" y="47"/>
                    <a:pt x="1054" y="192"/>
                  </a:cubicBezTo>
                  <a:cubicBezTo>
                    <a:pt x="887" y="358"/>
                    <a:pt x="887" y="358"/>
                    <a:pt x="887" y="358"/>
                  </a:cubicBezTo>
                  <a:cubicBezTo>
                    <a:pt x="791" y="263"/>
                    <a:pt x="695" y="215"/>
                    <a:pt x="599" y="215"/>
                  </a:cubicBezTo>
                  <a:cubicBezTo>
                    <a:pt x="503" y="215"/>
                    <a:pt x="407" y="263"/>
                    <a:pt x="360" y="334"/>
                  </a:cubicBezTo>
                  <a:cubicBezTo>
                    <a:pt x="288" y="406"/>
                    <a:pt x="264" y="478"/>
                    <a:pt x="264" y="598"/>
                  </a:cubicBezTo>
                  <a:lnTo>
                    <a:pt x="264" y="598"/>
                  </a:lnTo>
                  <a:cubicBezTo>
                    <a:pt x="264" y="693"/>
                    <a:pt x="288" y="789"/>
                    <a:pt x="360" y="861"/>
                  </a:cubicBezTo>
                  <a:cubicBezTo>
                    <a:pt x="407" y="933"/>
                    <a:pt x="503" y="957"/>
                    <a:pt x="599" y="957"/>
                  </a:cubicBezTo>
                  <a:cubicBezTo>
                    <a:pt x="719" y="957"/>
                    <a:pt x="815" y="909"/>
                    <a:pt x="911" y="813"/>
                  </a:cubicBezTo>
                  <a:cubicBezTo>
                    <a:pt x="1054" y="981"/>
                    <a:pt x="1054" y="981"/>
                    <a:pt x="1054" y="981"/>
                  </a:cubicBezTo>
                  <a:cubicBezTo>
                    <a:pt x="1007" y="1053"/>
                    <a:pt x="935" y="1101"/>
                    <a:pt x="863" y="1125"/>
                  </a:cubicBezTo>
                  <a:cubicBezTo>
                    <a:pt x="791" y="1173"/>
                    <a:pt x="695" y="1196"/>
                    <a:pt x="599" y="1196"/>
                  </a:cubicBezTo>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9"/>
            <p:cNvSpPr>
              <a:spLocks noChangeArrowheads="1"/>
            </p:cNvSpPr>
            <p:nvPr userDrawn="1"/>
          </p:nvSpPr>
          <p:spPr bwMode="auto">
            <a:xfrm>
              <a:off x="6165850" y="3586163"/>
              <a:ext cx="439738" cy="430212"/>
            </a:xfrm>
            <a:custGeom>
              <a:avLst/>
              <a:gdLst>
                <a:gd name="T0" fmla="*/ 599 w 1223"/>
                <a:gd name="T1" fmla="*/ 1196 h 1197"/>
                <a:gd name="T2" fmla="*/ 599 w 1223"/>
                <a:gd name="T3" fmla="*/ 1196 h 1197"/>
                <a:gd name="T4" fmla="*/ 168 w 1223"/>
                <a:gd name="T5" fmla="*/ 1029 h 1197"/>
                <a:gd name="T6" fmla="*/ 0 w 1223"/>
                <a:gd name="T7" fmla="*/ 598 h 1197"/>
                <a:gd name="T8" fmla="*/ 0 w 1223"/>
                <a:gd name="T9" fmla="*/ 598 h 1197"/>
                <a:gd name="T10" fmla="*/ 168 w 1223"/>
                <a:gd name="T11" fmla="*/ 168 h 1197"/>
                <a:gd name="T12" fmla="*/ 599 w 1223"/>
                <a:gd name="T13" fmla="*/ 0 h 1197"/>
                <a:gd name="T14" fmla="*/ 1054 w 1223"/>
                <a:gd name="T15" fmla="*/ 168 h 1197"/>
                <a:gd name="T16" fmla="*/ 1222 w 1223"/>
                <a:gd name="T17" fmla="*/ 598 h 1197"/>
                <a:gd name="T18" fmla="*/ 1222 w 1223"/>
                <a:gd name="T19" fmla="*/ 598 h 1197"/>
                <a:gd name="T20" fmla="*/ 1054 w 1223"/>
                <a:gd name="T21" fmla="*/ 1005 h 1197"/>
                <a:gd name="T22" fmla="*/ 599 w 1223"/>
                <a:gd name="T23" fmla="*/ 1196 h 1197"/>
                <a:gd name="T24" fmla="*/ 599 w 1223"/>
                <a:gd name="T25" fmla="*/ 957 h 1197"/>
                <a:gd name="T26" fmla="*/ 599 w 1223"/>
                <a:gd name="T27" fmla="*/ 957 h 1197"/>
                <a:gd name="T28" fmla="*/ 862 w 1223"/>
                <a:gd name="T29" fmla="*/ 861 h 1197"/>
                <a:gd name="T30" fmla="*/ 958 w 1223"/>
                <a:gd name="T31" fmla="*/ 598 h 1197"/>
                <a:gd name="T32" fmla="*/ 958 w 1223"/>
                <a:gd name="T33" fmla="*/ 598 h 1197"/>
                <a:gd name="T34" fmla="*/ 862 w 1223"/>
                <a:gd name="T35" fmla="*/ 334 h 1197"/>
                <a:gd name="T36" fmla="*/ 599 w 1223"/>
                <a:gd name="T37" fmla="*/ 215 h 1197"/>
                <a:gd name="T38" fmla="*/ 360 w 1223"/>
                <a:gd name="T39" fmla="*/ 334 h 1197"/>
                <a:gd name="T40" fmla="*/ 264 w 1223"/>
                <a:gd name="T41" fmla="*/ 598 h 1197"/>
                <a:gd name="T42" fmla="*/ 264 w 1223"/>
                <a:gd name="T43" fmla="*/ 598 h 1197"/>
                <a:gd name="T44" fmla="*/ 360 w 1223"/>
                <a:gd name="T45" fmla="*/ 861 h 1197"/>
                <a:gd name="T46" fmla="*/ 599 w 1223"/>
                <a:gd name="T47" fmla="*/ 95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3" h="1197">
                  <a:moveTo>
                    <a:pt x="599" y="1196"/>
                  </a:moveTo>
                  <a:lnTo>
                    <a:pt x="599" y="1196"/>
                  </a:lnTo>
                  <a:cubicBezTo>
                    <a:pt x="431" y="1196"/>
                    <a:pt x="287" y="1125"/>
                    <a:pt x="168" y="1029"/>
                  </a:cubicBezTo>
                  <a:cubicBezTo>
                    <a:pt x="48" y="909"/>
                    <a:pt x="0" y="766"/>
                    <a:pt x="0" y="598"/>
                  </a:cubicBezTo>
                  <a:lnTo>
                    <a:pt x="0" y="598"/>
                  </a:lnTo>
                  <a:cubicBezTo>
                    <a:pt x="0" y="430"/>
                    <a:pt x="48" y="286"/>
                    <a:pt x="168" y="168"/>
                  </a:cubicBezTo>
                  <a:cubicBezTo>
                    <a:pt x="287" y="47"/>
                    <a:pt x="431" y="0"/>
                    <a:pt x="599" y="0"/>
                  </a:cubicBezTo>
                  <a:cubicBezTo>
                    <a:pt x="790" y="0"/>
                    <a:pt x="934" y="47"/>
                    <a:pt x="1054" y="168"/>
                  </a:cubicBezTo>
                  <a:cubicBezTo>
                    <a:pt x="1174" y="286"/>
                    <a:pt x="1222" y="430"/>
                    <a:pt x="1222" y="598"/>
                  </a:cubicBezTo>
                  <a:lnTo>
                    <a:pt x="1222" y="598"/>
                  </a:lnTo>
                  <a:cubicBezTo>
                    <a:pt x="1222" y="766"/>
                    <a:pt x="1174" y="909"/>
                    <a:pt x="1054" y="1005"/>
                  </a:cubicBezTo>
                  <a:cubicBezTo>
                    <a:pt x="934" y="1125"/>
                    <a:pt x="790" y="1196"/>
                    <a:pt x="599" y="1196"/>
                  </a:cubicBezTo>
                  <a:close/>
                  <a:moveTo>
                    <a:pt x="599" y="957"/>
                  </a:moveTo>
                  <a:lnTo>
                    <a:pt x="599" y="957"/>
                  </a:lnTo>
                  <a:cubicBezTo>
                    <a:pt x="719" y="957"/>
                    <a:pt x="790" y="933"/>
                    <a:pt x="862" y="861"/>
                  </a:cubicBezTo>
                  <a:cubicBezTo>
                    <a:pt x="934" y="789"/>
                    <a:pt x="958" y="693"/>
                    <a:pt x="958" y="598"/>
                  </a:cubicBezTo>
                  <a:lnTo>
                    <a:pt x="958" y="598"/>
                  </a:lnTo>
                  <a:cubicBezTo>
                    <a:pt x="958" y="478"/>
                    <a:pt x="934" y="406"/>
                    <a:pt x="862" y="334"/>
                  </a:cubicBezTo>
                  <a:cubicBezTo>
                    <a:pt x="790" y="263"/>
                    <a:pt x="719" y="215"/>
                    <a:pt x="599" y="215"/>
                  </a:cubicBezTo>
                  <a:cubicBezTo>
                    <a:pt x="503" y="215"/>
                    <a:pt x="407" y="263"/>
                    <a:pt x="360" y="334"/>
                  </a:cubicBezTo>
                  <a:cubicBezTo>
                    <a:pt x="287" y="406"/>
                    <a:pt x="264" y="478"/>
                    <a:pt x="264" y="598"/>
                  </a:cubicBezTo>
                  <a:lnTo>
                    <a:pt x="264" y="598"/>
                  </a:lnTo>
                  <a:cubicBezTo>
                    <a:pt x="264" y="693"/>
                    <a:pt x="287" y="789"/>
                    <a:pt x="360" y="861"/>
                  </a:cubicBezTo>
                  <a:cubicBezTo>
                    <a:pt x="431" y="933"/>
                    <a:pt x="503" y="957"/>
                    <a:pt x="599" y="957"/>
                  </a:cubicBezTo>
                  <a:close/>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20"/>
            <p:cNvSpPr>
              <a:spLocks noChangeArrowheads="1"/>
            </p:cNvSpPr>
            <p:nvPr userDrawn="1"/>
          </p:nvSpPr>
          <p:spPr bwMode="auto">
            <a:xfrm>
              <a:off x="6700838" y="3594100"/>
              <a:ext cx="371475" cy="422275"/>
            </a:xfrm>
            <a:custGeom>
              <a:avLst/>
              <a:gdLst>
                <a:gd name="T0" fmla="*/ 407 w 1030"/>
                <a:gd name="T1" fmla="*/ 1172 h 1173"/>
                <a:gd name="T2" fmla="*/ 407 w 1030"/>
                <a:gd name="T3" fmla="*/ 1172 h 1173"/>
                <a:gd name="T4" fmla="*/ 95 w 1030"/>
                <a:gd name="T5" fmla="*/ 1053 h 1173"/>
                <a:gd name="T6" fmla="*/ 0 w 1030"/>
                <a:gd name="T7" fmla="*/ 718 h 1173"/>
                <a:gd name="T8" fmla="*/ 0 w 1030"/>
                <a:gd name="T9" fmla="*/ 0 h 1173"/>
                <a:gd name="T10" fmla="*/ 263 w 1030"/>
                <a:gd name="T11" fmla="*/ 0 h 1173"/>
                <a:gd name="T12" fmla="*/ 263 w 1030"/>
                <a:gd name="T13" fmla="*/ 646 h 1173"/>
                <a:gd name="T14" fmla="*/ 311 w 1030"/>
                <a:gd name="T15" fmla="*/ 861 h 1173"/>
                <a:gd name="T16" fmla="*/ 502 w 1030"/>
                <a:gd name="T17" fmla="*/ 933 h 1173"/>
                <a:gd name="T18" fmla="*/ 694 w 1030"/>
                <a:gd name="T19" fmla="*/ 837 h 1173"/>
                <a:gd name="T20" fmla="*/ 766 w 1030"/>
                <a:gd name="T21" fmla="*/ 646 h 1173"/>
                <a:gd name="T22" fmla="*/ 766 w 1030"/>
                <a:gd name="T23" fmla="*/ 0 h 1173"/>
                <a:gd name="T24" fmla="*/ 1029 w 1030"/>
                <a:gd name="T25" fmla="*/ 0 h 1173"/>
                <a:gd name="T26" fmla="*/ 1029 w 1030"/>
                <a:gd name="T27" fmla="*/ 1149 h 1173"/>
                <a:gd name="T28" fmla="*/ 766 w 1030"/>
                <a:gd name="T29" fmla="*/ 1149 h 1173"/>
                <a:gd name="T30" fmla="*/ 766 w 1030"/>
                <a:gd name="T31" fmla="*/ 957 h 1173"/>
                <a:gd name="T32" fmla="*/ 407 w 1030"/>
                <a:gd name="T33" fmla="*/ 1172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0" h="1173">
                  <a:moveTo>
                    <a:pt x="407" y="1172"/>
                  </a:moveTo>
                  <a:lnTo>
                    <a:pt x="407" y="1172"/>
                  </a:lnTo>
                  <a:cubicBezTo>
                    <a:pt x="287" y="1172"/>
                    <a:pt x="167" y="1125"/>
                    <a:pt x="95" y="1053"/>
                  </a:cubicBezTo>
                  <a:cubicBezTo>
                    <a:pt x="23" y="957"/>
                    <a:pt x="0" y="861"/>
                    <a:pt x="0" y="718"/>
                  </a:cubicBezTo>
                  <a:cubicBezTo>
                    <a:pt x="0" y="0"/>
                    <a:pt x="0" y="0"/>
                    <a:pt x="0" y="0"/>
                  </a:cubicBezTo>
                  <a:cubicBezTo>
                    <a:pt x="263" y="0"/>
                    <a:pt x="263" y="0"/>
                    <a:pt x="263" y="0"/>
                  </a:cubicBezTo>
                  <a:cubicBezTo>
                    <a:pt x="263" y="646"/>
                    <a:pt x="263" y="646"/>
                    <a:pt x="263" y="646"/>
                  </a:cubicBezTo>
                  <a:cubicBezTo>
                    <a:pt x="263" y="742"/>
                    <a:pt x="287" y="814"/>
                    <a:pt x="311" y="861"/>
                  </a:cubicBezTo>
                  <a:cubicBezTo>
                    <a:pt x="358" y="909"/>
                    <a:pt x="430" y="933"/>
                    <a:pt x="502" y="933"/>
                  </a:cubicBezTo>
                  <a:cubicBezTo>
                    <a:pt x="575" y="933"/>
                    <a:pt x="646" y="909"/>
                    <a:pt x="694" y="837"/>
                  </a:cubicBezTo>
                  <a:cubicBezTo>
                    <a:pt x="742" y="789"/>
                    <a:pt x="766" y="718"/>
                    <a:pt x="766" y="646"/>
                  </a:cubicBezTo>
                  <a:cubicBezTo>
                    <a:pt x="766" y="0"/>
                    <a:pt x="766" y="0"/>
                    <a:pt x="766" y="0"/>
                  </a:cubicBezTo>
                  <a:cubicBezTo>
                    <a:pt x="1029" y="0"/>
                    <a:pt x="1029" y="0"/>
                    <a:pt x="1029" y="0"/>
                  </a:cubicBezTo>
                  <a:cubicBezTo>
                    <a:pt x="1029" y="1149"/>
                    <a:pt x="1029" y="1149"/>
                    <a:pt x="1029" y="1149"/>
                  </a:cubicBezTo>
                  <a:cubicBezTo>
                    <a:pt x="766" y="1149"/>
                    <a:pt x="766" y="1149"/>
                    <a:pt x="766" y="1149"/>
                  </a:cubicBezTo>
                  <a:cubicBezTo>
                    <a:pt x="766" y="957"/>
                    <a:pt x="766" y="957"/>
                    <a:pt x="766" y="957"/>
                  </a:cubicBezTo>
                  <a:cubicBezTo>
                    <a:pt x="670" y="1101"/>
                    <a:pt x="550" y="1172"/>
                    <a:pt x="407" y="1172"/>
                  </a:cubicBezTo>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21"/>
            <p:cNvSpPr>
              <a:spLocks noChangeArrowheads="1"/>
            </p:cNvSpPr>
            <p:nvPr userDrawn="1"/>
          </p:nvSpPr>
          <p:spPr bwMode="auto">
            <a:xfrm>
              <a:off x="7191375" y="3586163"/>
              <a:ext cx="371475" cy="422275"/>
            </a:xfrm>
            <a:custGeom>
              <a:avLst/>
              <a:gdLst>
                <a:gd name="T0" fmla="*/ 0 w 1030"/>
                <a:gd name="T1" fmla="*/ 1173 h 1174"/>
                <a:gd name="T2" fmla="*/ 0 w 1030"/>
                <a:gd name="T3" fmla="*/ 1173 h 1174"/>
                <a:gd name="T4" fmla="*/ 0 w 1030"/>
                <a:gd name="T5" fmla="*/ 24 h 1174"/>
                <a:gd name="T6" fmla="*/ 264 w 1030"/>
                <a:gd name="T7" fmla="*/ 24 h 1174"/>
                <a:gd name="T8" fmla="*/ 264 w 1030"/>
                <a:gd name="T9" fmla="*/ 192 h 1174"/>
                <a:gd name="T10" fmla="*/ 622 w 1030"/>
                <a:gd name="T11" fmla="*/ 0 h 1174"/>
                <a:gd name="T12" fmla="*/ 910 w 1030"/>
                <a:gd name="T13" fmla="*/ 120 h 1174"/>
                <a:gd name="T14" fmla="*/ 1029 w 1030"/>
                <a:gd name="T15" fmla="*/ 430 h 1174"/>
                <a:gd name="T16" fmla="*/ 1029 w 1030"/>
                <a:gd name="T17" fmla="*/ 1173 h 1174"/>
                <a:gd name="T18" fmla="*/ 766 w 1030"/>
                <a:gd name="T19" fmla="*/ 1173 h 1174"/>
                <a:gd name="T20" fmla="*/ 766 w 1030"/>
                <a:gd name="T21" fmla="*/ 502 h 1174"/>
                <a:gd name="T22" fmla="*/ 694 w 1030"/>
                <a:gd name="T23" fmla="*/ 310 h 1174"/>
                <a:gd name="T24" fmla="*/ 526 w 1030"/>
                <a:gd name="T25" fmla="*/ 238 h 1174"/>
                <a:gd name="T26" fmla="*/ 335 w 1030"/>
                <a:gd name="T27" fmla="*/ 310 h 1174"/>
                <a:gd name="T28" fmla="*/ 264 w 1030"/>
                <a:gd name="T29" fmla="*/ 526 h 1174"/>
                <a:gd name="T30" fmla="*/ 264 w 1030"/>
                <a:gd name="T31" fmla="*/ 1173 h 1174"/>
                <a:gd name="T32" fmla="*/ 0 w 1030"/>
                <a:gd name="T33" fmla="*/ 1173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0" h="1174">
                  <a:moveTo>
                    <a:pt x="0" y="1173"/>
                  </a:moveTo>
                  <a:lnTo>
                    <a:pt x="0" y="1173"/>
                  </a:lnTo>
                  <a:cubicBezTo>
                    <a:pt x="0" y="24"/>
                    <a:pt x="0" y="24"/>
                    <a:pt x="0" y="24"/>
                  </a:cubicBezTo>
                  <a:cubicBezTo>
                    <a:pt x="264" y="24"/>
                    <a:pt x="264" y="24"/>
                    <a:pt x="264" y="24"/>
                  </a:cubicBezTo>
                  <a:cubicBezTo>
                    <a:pt x="264" y="192"/>
                    <a:pt x="264" y="192"/>
                    <a:pt x="264" y="192"/>
                  </a:cubicBezTo>
                  <a:cubicBezTo>
                    <a:pt x="359" y="47"/>
                    <a:pt x="479" y="0"/>
                    <a:pt x="622" y="0"/>
                  </a:cubicBezTo>
                  <a:cubicBezTo>
                    <a:pt x="743" y="0"/>
                    <a:pt x="838" y="24"/>
                    <a:pt x="910" y="120"/>
                  </a:cubicBezTo>
                  <a:cubicBezTo>
                    <a:pt x="982" y="192"/>
                    <a:pt x="1029" y="286"/>
                    <a:pt x="1029" y="430"/>
                  </a:cubicBezTo>
                  <a:cubicBezTo>
                    <a:pt x="1029" y="1173"/>
                    <a:pt x="1029" y="1173"/>
                    <a:pt x="1029" y="1173"/>
                  </a:cubicBezTo>
                  <a:cubicBezTo>
                    <a:pt x="766" y="1173"/>
                    <a:pt x="766" y="1173"/>
                    <a:pt x="766" y="1173"/>
                  </a:cubicBezTo>
                  <a:cubicBezTo>
                    <a:pt x="766" y="502"/>
                    <a:pt x="766" y="502"/>
                    <a:pt x="766" y="502"/>
                  </a:cubicBezTo>
                  <a:cubicBezTo>
                    <a:pt x="766" y="430"/>
                    <a:pt x="743" y="358"/>
                    <a:pt x="694" y="310"/>
                  </a:cubicBezTo>
                  <a:cubicBezTo>
                    <a:pt x="671" y="263"/>
                    <a:pt x="598" y="238"/>
                    <a:pt x="526" y="238"/>
                  </a:cubicBezTo>
                  <a:cubicBezTo>
                    <a:pt x="431" y="238"/>
                    <a:pt x="383" y="263"/>
                    <a:pt x="335" y="310"/>
                  </a:cubicBezTo>
                  <a:cubicBezTo>
                    <a:pt x="287" y="358"/>
                    <a:pt x="264" y="430"/>
                    <a:pt x="264" y="526"/>
                  </a:cubicBezTo>
                  <a:cubicBezTo>
                    <a:pt x="264" y="1173"/>
                    <a:pt x="264" y="1173"/>
                    <a:pt x="264" y="1173"/>
                  </a:cubicBezTo>
                  <a:lnTo>
                    <a:pt x="0" y="1173"/>
                  </a:lnTo>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22"/>
            <p:cNvSpPr>
              <a:spLocks noChangeArrowheads="1"/>
            </p:cNvSpPr>
            <p:nvPr userDrawn="1"/>
          </p:nvSpPr>
          <p:spPr bwMode="auto">
            <a:xfrm>
              <a:off x="7640638" y="3473450"/>
              <a:ext cx="268287" cy="542925"/>
            </a:xfrm>
            <a:custGeom>
              <a:avLst/>
              <a:gdLst>
                <a:gd name="T0" fmla="*/ 480 w 744"/>
                <a:gd name="T1" fmla="*/ 1507 h 1508"/>
                <a:gd name="T2" fmla="*/ 480 w 744"/>
                <a:gd name="T3" fmla="*/ 1507 h 1508"/>
                <a:gd name="T4" fmla="*/ 168 w 744"/>
                <a:gd name="T5" fmla="*/ 1149 h 1508"/>
                <a:gd name="T6" fmla="*/ 168 w 744"/>
                <a:gd name="T7" fmla="*/ 549 h 1508"/>
                <a:gd name="T8" fmla="*/ 0 w 744"/>
                <a:gd name="T9" fmla="*/ 549 h 1508"/>
                <a:gd name="T10" fmla="*/ 0 w 744"/>
                <a:gd name="T11" fmla="*/ 335 h 1508"/>
                <a:gd name="T12" fmla="*/ 168 w 744"/>
                <a:gd name="T13" fmla="*/ 335 h 1508"/>
                <a:gd name="T14" fmla="*/ 168 w 744"/>
                <a:gd name="T15" fmla="*/ 0 h 1508"/>
                <a:gd name="T16" fmla="*/ 431 w 744"/>
                <a:gd name="T17" fmla="*/ 0 h 1508"/>
                <a:gd name="T18" fmla="*/ 431 w 744"/>
                <a:gd name="T19" fmla="*/ 335 h 1508"/>
                <a:gd name="T20" fmla="*/ 743 w 744"/>
                <a:gd name="T21" fmla="*/ 335 h 1508"/>
                <a:gd name="T22" fmla="*/ 743 w 744"/>
                <a:gd name="T23" fmla="*/ 549 h 1508"/>
                <a:gd name="T24" fmla="*/ 431 w 744"/>
                <a:gd name="T25" fmla="*/ 549 h 1508"/>
                <a:gd name="T26" fmla="*/ 431 w 744"/>
                <a:gd name="T27" fmla="*/ 1124 h 1508"/>
                <a:gd name="T28" fmla="*/ 575 w 744"/>
                <a:gd name="T29" fmla="*/ 1268 h 1508"/>
                <a:gd name="T30" fmla="*/ 719 w 744"/>
                <a:gd name="T31" fmla="*/ 1220 h 1508"/>
                <a:gd name="T32" fmla="*/ 719 w 744"/>
                <a:gd name="T33" fmla="*/ 1436 h 1508"/>
                <a:gd name="T34" fmla="*/ 480 w 744"/>
                <a:gd name="T35" fmla="*/ 1507 h 1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4" h="1508">
                  <a:moveTo>
                    <a:pt x="480" y="1507"/>
                  </a:moveTo>
                  <a:lnTo>
                    <a:pt x="480" y="1507"/>
                  </a:lnTo>
                  <a:cubicBezTo>
                    <a:pt x="264" y="1507"/>
                    <a:pt x="168" y="1388"/>
                    <a:pt x="168" y="1149"/>
                  </a:cubicBezTo>
                  <a:cubicBezTo>
                    <a:pt x="168" y="549"/>
                    <a:pt x="168" y="549"/>
                    <a:pt x="168" y="549"/>
                  </a:cubicBezTo>
                  <a:cubicBezTo>
                    <a:pt x="0" y="549"/>
                    <a:pt x="0" y="549"/>
                    <a:pt x="0" y="549"/>
                  </a:cubicBezTo>
                  <a:cubicBezTo>
                    <a:pt x="0" y="335"/>
                    <a:pt x="0" y="335"/>
                    <a:pt x="0" y="335"/>
                  </a:cubicBezTo>
                  <a:cubicBezTo>
                    <a:pt x="168" y="335"/>
                    <a:pt x="168" y="335"/>
                    <a:pt x="168" y="335"/>
                  </a:cubicBezTo>
                  <a:cubicBezTo>
                    <a:pt x="168" y="0"/>
                    <a:pt x="168" y="0"/>
                    <a:pt x="168" y="0"/>
                  </a:cubicBezTo>
                  <a:cubicBezTo>
                    <a:pt x="431" y="0"/>
                    <a:pt x="431" y="0"/>
                    <a:pt x="431" y="0"/>
                  </a:cubicBezTo>
                  <a:cubicBezTo>
                    <a:pt x="431" y="335"/>
                    <a:pt x="431" y="335"/>
                    <a:pt x="431" y="335"/>
                  </a:cubicBezTo>
                  <a:cubicBezTo>
                    <a:pt x="743" y="335"/>
                    <a:pt x="743" y="335"/>
                    <a:pt x="743" y="335"/>
                  </a:cubicBezTo>
                  <a:cubicBezTo>
                    <a:pt x="743" y="549"/>
                    <a:pt x="743" y="549"/>
                    <a:pt x="743" y="549"/>
                  </a:cubicBezTo>
                  <a:cubicBezTo>
                    <a:pt x="431" y="549"/>
                    <a:pt x="431" y="549"/>
                    <a:pt x="431" y="549"/>
                  </a:cubicBezTo>
                  <a:cubicBezTo>
                    <a:pt x="431" y="1124"/>
                    <a:pt x="431" y="1124"/>
                    <a:pt x="431" y="1124"/>
                  </a:cubicBezTo>
                  <a:cubicBezTo>
                    <a:pt x="431" y="1220"/>
                    <a:pt x="480" y="1268"/>
                    <a:pt x="575" y="1268"/>
                  </a:cubicBezTo>
                  <a:cubicBezTo>
                    <a:pt x="623" y="1268"/>
                    <a:pt x="671" y="1244"/>
                    <a:pt x="719" y="1220"/>
                  </a:cubicBezTo>
                  <a:cubicBezTo>
                    <a:pt x="719" y="1436"/>
                    <a:pt x="719" y="1436"/>
                    <a:pt x="719" y="1436"/>
                  </a:cubicBezTo>
                  <a:cubicBezTo>
                    <a:pt x="647" y="1484"/>
                    <a:pt x="575" y="1507"/>
                    <a:pt x="480" y="1507"/>
                  </a:cubicBezTo>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23"/>
            <p:cNvSpPr>
              <a:spLocks noChangeArrowheads="1"/>
            </p:cNvSpPr>
            <p:nvPr userDrawn="1"/>
          </p:nvSpPr>
          <p:spPr bwMode="auto">
            <a:xfrm>
              <a:off x="4683125" y="4241800"/>
              <a:ext cx="534988" cy="552450"/>
            </a:xfrm>
            <a:custGeom>
              <a:avLst/>
              <a:gdLst>
                <a:gd name="T0" fmla="*/ 0 w 1485"/>
                <a:gd name="T1" fmla="*/ 1533 h 1534"/>
                <a:gd name="T2" fmla="*/ 0 w 1485"/>
                <a:gd name="T3" fmla="*/ 0 h 1534"/>
                <a:gd name="T4" fmla="*/ 287 w 1485"/>
                <a:gd name="T5" fmla="*/ 0 h 1534"/>
                <a:gd name="T6" fmla="*/ 743 w 1485"/>
                <a:gd name="T7" fmla="*/ 718 h 1534"/>
                <a:gd name="T8" fmla="*/ 1197 w 1485"/>
                <a:gd name="T9" fmla="*/ 0 h 1534"/>
                <a:gd name="T10" fmla="*/ 1484 w 1485"/>
                <a:gd name="T11" fmla="*/ 0 h 1534"/>
                <a:gd name="T12" fmla="*/ 1484 w 1485"/>
                <a:gd name="T13" fmla="*/ 1533 h 1534"/>
                <a:gd name="T14" fmla="*/ 1221 w 1485"/>
                <a:gd name="T15" fmla="*/ 1533 h 1534"/>
                <a:gd name="T16" fmla="*/ 1221 w 1485"/>
                <a:gd name="T17" fmla="*/ 430 h 1534"/>
                <a:gd name="T18" fmla="*/ 743 w 1485"/>
                <a:gd name="T19" fmla="*/ 1149 h 1534"/>
                <a:gd name="T20" fmla="*/ 743 w 1485"/>
                <a:gd name="T21" fmla="*/ 1149 h 1534"/>
                <a:gd name="T22" fmla="*/ 264 w 1485"/>
                <a:gd name="T23" fmla="*/ 430 h 1534"/>
                <a:gd name="T24" fmla="*/ 264 w 1485"/>
                <a:gd name="T25" fmla="*/ 1533 h 1534"/>
                <a:gd name="T26" fmla="*/ 0 w 1485"/>
                <a:gd name="T27" fmla="*/ 153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5" h="1534">
                  <a:moveTo>
                    <a:pt x="0" y="1533"/>
                  </a:moveTo>
                  <a:lnTo>
                    <a:pt x="0" y="0"/>
                  </a:lnTo>
                  <a:lnTo>
                    <a:pt x="287" y="0"/>
                  </a:lnTo>
                  <a:lnTo>
                    <a:pt x="743" y="718"/>
                  </a:lnTo>
                  <a:lnTo>
                    <a:pt x="1197" y="0"/>
                  </a:lnTo>
                  <a:lnTo>
                    <a:pt x="1484" y="0"/>
                  </a:lnTo>
                  <a:lnTo>
                    <a:pt x="1484" y="1533"/>
                  </a:lnTo>
                  <a:lnTo>
                    <a:pt x="1221" y="1533"/>
                  </a:lnTo>
                  <a:lnTo>
                    <a:pt x="1221" y="430"/>
                  </a:lnTo>
                  <a:lnTo>
                    <a:pt x="743" y="1149"/>
                  </a:lnTo>
                  <a:lnTo>
                    <a:pt x="743" y="1149"/>
                  </a:lnTo>
                  <a:lnTo>
                    <a:pt x="264" y="430"/>
                  </a:lnTo>
                  <a:lnTo>
                    <a:pt x="264" y="1533"/>
                  </a:lnTo>
                  <a:lnTo>
                    <a:pt x="0" y="1533"/>
                  </a:lnTo>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24"/>
            <p:cNvSpPr>
              <a:spLocks noChangeArrowheads="1"/>
            </p:cNvSpPr>
            <p:nvPr userDrawn="1"/>
          </p:nvSpPr>
          <p:spPr bwMode="auto">
            <a:xfrm>
              <a:off x="5319713" y="4370388"/>
              <a:ext cx="379412" cy="431800"/>
            </a:xfrm>
            <a:custGeom>
              <a:avLst/>
              <a:gdLst>
                <a:gd name="T0" fmla="*/ 1054 w 1055"/>
                <a:gd name="T1" fmla="*/ 1174 h 1198"/>
                <a:gd name="T2" fmla="*/ 1054 w 1055"/>
                <a:gd name="T3" fmla="*/ 1174 h 1198"/>
                <a:gd name="T4" fmla="*/ 790 w 1055"/>
                <a:gd name="T5" fmla="*/ 1174 h 1198"/>
                <a:gd name="T6" fmla="*/ 790 w 1055"/>
                <a:gd name="T7" fmla="*/ 1030 h 1198"/>
                <a:gd name="T8" fmla="*/ 407 w 1055"/>
                <a:gd name="T9" fmla="*/ 1197 h 1198"/>
                <a:gd name="T10" fmla="*/ 119 w 1055"/>
                <a:gd name="T11" fmla="*/ 1102 h 1198"/>
                <a:gd name="T12" fmla="*/ 0 w 1055"/>
                <a:gd name="T13" fmla="*/ 838 h 1198"/>
                <a:gd name="T14" fmla="*/ 0 w 1055"/>
                <a:gd name="T15" fmla="*/ 838 h 1198"/>
                <a:gd name="T16" fmla="*/ 143 w 1055"/>
                <a:gd name="T17" fmla="*/ 550 h 1198"/>
                <a:gd name="T18" fmla="*/ 478 w 1055"/>
                <a:gd name="T19" fmla="*/ 455 h 1198"/>
                <a:gd name="T20" fmla="*/ 790 w 1055"/>
                <a:gd name="T21" fmla="*/ 503 h 1198"/>
                <a:gd name="T22" fmla="*/ 790 w 1055"/>
                <a:gd name="T23" fmla="*/ 479 h 1198"/>
                <a:gd name="T24" fmla="*/ 718 w 1055"/>
                <a:gd name="T25" fmla="*/ 288 h 1198"/>
                <a:gd name="T26" fmla="*/ 503 w 1055"/>
                <a:gd name="T27" fmla="*/ 239 h 1198"/>
                <a:gd name="T28" fmla="*/ 167 w 1055"/>
                <a:gd name="T29" fmla="*/ 311 h 1198"/>
                <a:gd name="T30" fmla="*/ 96 w 1055"/>
                <a:gd name="T31" fmla="*/ 96 h 1198"/>
                <a:gd name="T32" fmla="*/ 550 w 1055"/>
                <a:gd name="T33" fmla="*/ 0 h 1198"/>
                <a:gd name="T34" fmla="*/ 910 w 1055"/>
                <a:gd name="T35" fmla="*/ 120 h 1198"/>
                <a:gd name="T36" fmla="*/ 1054 w 1055"/>
                <a:gd name="T37" fmla="*/ 479 h 1198"/>
                <a:gd name="T38" fmla="*/ 1054 w 1055"/>
                <a:gd name="T39" fmla="*/ 1174 h 1198"/>
                <a:gd name="T40" fmla="*/ 790 w 1055"/>
                <a:gd name="T41" fmla="*/ 742 h 1198"/>
                <a:gd name="T42" fmla="*/ 790 w 1055"/>
                <a:gd name="T43" fmla="*/ 742 h 1198"/>
                <a:gd name="T44" fmla="*/ 790 w 1055"/>
                <a:gd name="T45" fmla="*/ 695 h 1198"/>
                <a:gd name="T46" fmla="*/ 527 w 1055"/>
                <a:gd name="T47" fmla="*/ 646 h 1198"/>
                <a:gd name="T48" fmla="*/ 335 w 1055"/>
                <a:gd name="T49" fmla="*/ 695 h 1198"/>
                <a:gd name="T50" fmla="*/ 263 w 1055"/>
                <a:gd name="T51" fmla="*/ 814 h 1198"/>
                <a:gd name="T52" fmla="*/ 263 w 1055"/>
                <a:gd name="T53" fmla="*/ 814 h 1198"/>
                <a:gd name="T54" fmla="*/ 335 w 1055"/>
                <a:gd name="T55" fmla="*/ 958 h 1198"/>
                <a:gd name="T56" fmla="*/ 478 w 1055"/>
                <a:gd name="T57" fmla="*/ 1006 h 1198"/>
                <a:gd name="T58" fmla="*/ 718 w 1055"/>
                <a:gd name="T59" fmla="*/ 934 h 1198"/>
                <a:gd name="T60" fmla="*/ 790 w 1055"/>
                <a:gd name="T61" fmla="*/ 742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55" h="1198">
                  <a:moveTo>
                    <a:pt x="1054" y="1174"/>
                  </a:moveTo>
                  <a:lnTo>
                    <a:pt x="1054" y="1174"/>
                  </a:lnTo>
                  <a:cubicBezTo>
                    <a:pt x="790" y="1174"/>
                    <a:pt x="790" y="1174"/>
                    <a:pt x="790" y="1174"/>
                  </a:cubicBezTo>
                  <a:cubicBezTo>
                    <a:pt x="790" y="1030"/>
                    <a:pt x="790" y="1030"/>
                    <a:pt x="790" y="1030"/>
                  </a:cubicBezTo>
                  <a:cubicBezTo>
                    <a:pt x="694" y="1150"/>
                    <a:pt x="575" y="1197"/>
                    <a:pt x="407" y="1197"/>
                  </a:cubicBezTo>
                  <a:cubicBezTo>
                    <a:pt x="287" y="1197"/>
                    <a:pt x="192" y="1174"/>
                    <a:pt x="119" y="1102"/>
                  </a:cubicBezTo>
                  <a:cubicBezTo>
                    <a:pt x="47" y="1030"/>
                    <a:pt x="0" y="958"/>
                    <a:pt x="0" y="838"/>
                  </a:cubicBezTo>
                  <a:lnTo>
                    <a:pt x="0" y="838"/>
                  </a:lnTo>
                  <a:cubicBezTo>
                    <a:pt x="0" y="718"/>
                    <a:pt x="47" y="623"/>
                    <a:pt x="143" y="550"/>
                  </a:cubicBezTo>
                  <a:cubicBezTo>
                    <a:pt x="215" y="479"/>
                    <a:pt x="335" y="455"/>
                    <a:pt x="478" y="455"/>
                  </a:cubicBezTo>
                  <a:cubicBezTo>
                    <a:pt x="575" y="455"/>
                    <a:pt x="694" y="479"/>
                    <a:pt x="790" y="503"/>
                  </a:cubicBezTo>
                  <a:cubicBezTo>
                    <a:pt x="790" y="479"/>
                    <a:pt x="790" y="479"/>
                    <a:pt x="790" y="479"/>
                  </a:cubicBezTo>
                  <a:cubicBezTo>
                    <a:pt x="790" y="407"/>
                    <a:pt x="766" y="335"/>
                    <a:pt x="718" y="288"/>
                  </a:cubicBezTo>
                  <a:cubicBezTo>
                    <a:pt x="671" y="263"/>
                    <a:pt x="599" y="239"/>
                    <a:pt x="503" y="239"/>
                  </a:cubicBezTo>
                  <a:cubicBezTo>
                    <a:pt x="407" y="239"/>
                    <a:pt x="287" y="263"/>
                    <a:pt x="167" y="311"/>
                  </a:cubicBezTo>
                  <a:cubicBezTo>
                    <a:pt x="96" y="96"/>
                    <a:pt x="96" y="96"/>
                    <a:pt x="96" y="96"/>
                  </a:cubicBezTo>
                  <a:cubicBezTo>
                    <a:pt x="239" y="24"/>
                    <a:pt x="383" y="0"/>
                    <a:pt x="550" y="0"/>
                  </a:cubicBezTo>
                  <a:cubicBezTo>
                    <a:pt x="718" y="0"/>
                    <a:pt x="838" y="48"/>
                    <a:pt x="910" y="120"/>
                  </a:cubicBezTo>
                  <a:cubicBezTo>
                    <a:pt x="1006" y="215"/>
                    <a:pt x="1054" y="335"/>
                    <a:pt x="1054" y="479"/>
                  </a:cubicBezTo>
                  <a:lnTo>
                    <a:pt x="1054" y="1174"/>
                  </a:lnTo>
                  <a:close/>
                  <a:moveTo>
                    <a:pt x="790" y="742"/>
                  </a:moveTo>
                  <a:lnTo>
                    <a:pt x="790" y="742"/>
                  </a:lnTo>
                  <a:cubicBezTo>
                    <a:pt x="790" y="695"/>
                    <a:pt x="790" y="695"/>
                    <a:pt x="790" y="695"/>
                  </a:cubicBezTo>
                  <a:cubicBezTo>
                    <a:pt x="718" y="646"/>
                    <a:pt x="622" y="646"/>
                    <a:pt x="527" y="646"/>
                  </a:cubicBezTo>
                  <a:cubicBezTo>
                    <a:pt x="454" y="646"/>
                    <a:pt x="383" y="646"/>
                    <a:pt x="335" y="695"/>
                  </a:cubicBezTo>
                  <a:cubicBezTo>
                    <a:pt x="287" y="718"/>
                    <a:pt x="263" y="767"/>
                    <a:pt x="263" y="814"/>
                  </a:cubicBezTo>
                  <a:lnTo>
                    <a:pt x="263" y="814"/>
                  </a:lnTo>
                  <a:cubicBezTo>
                    <a:pt x="263" y="886"/>
                    <a:pt x="287" y="910"/>
                    <a:pt x="335" y="958"/>
                  </a:cubicBezTo>
                  <a:cubicBezTo>
                    <a:pt x="359" y="982"/>
                    <a:pt x="431" y="1006"/>
                    <a:pt x="478" y="1006"/>
                  </a:cubicBezTo>
                  <a:cubicBezTo>
                    <a:pt x="575" y="1006"/>
                    <a:pt x="646" y="982"/>
                    <a:pt x="718" y="934"/>
                  </a:cubicBezTo>
                  <a:cubicBezTo>
                    <a:pt x="766" y="886"/>
                    <a:pt x="790" y="814"/>
                    <a:pt x="790" y="742"/>
                  </a:cubicBezTo>
                  <a:close/>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25"/>
            <p:cNvSpPr>
              <a:spLocks noChangeArrowheads="1"/>
            </p:cNvSpPr>
            <p:nvPr userDrawn="1"/>
          </p:nvSpPr>
          <p:spPr bwMode="auto">
            <a:xfrm>
              <a:off x="5811838" y="4370388"/>
              <a:ext cx="371475" cy="422275"/>
            </a:xfrm>
            <a:custGeom>
              <a:avLst/>
              <a:gdLst>
                <a:gd name="T0" fmla="*/ 0 w 1031"/>
                <a:gd name="T1" fmla="*/ 1174 h 1175"/>
                <a:gd name="T2" fmla="*/ 0 w 1031"/>
                <a:gd name="T3" fmla="*/ 1174 h 1175"/>
                <a:gd name="T4" fmla="*/ 0 w 1031"/>
                <a:gd name="T5" fmla="*/ 24 h 1175"/>
                <a:gd name="T6" fmla="*/ 263 w 1031"/>
                <a:gd name="T7" fmla="*/ 24 h 1175"/>
                <a:gd name="T8" fmla="*/ 263 w 1031"/>
                <a:gd name="T9" fmla="*/ 192 h 1175"/>
                <a:gd name="T10" fmla="*/ 623 w 1031"/>
                <a:gd name="T11" fmla="*/ 0 h 1175"/>
                <a:gd name="T12" fmla="*/ 935 w 1031"/>
                <a:gd name="T13" fmla="*/ 120 h 1175"/>
                <a:gd name="T14" fmla="*/ 1030 w 1031"/>
                <a:gd name="T15" fmla="*/ 431 h 1175"/>
                <a:gd name="T16" fmla="*/ 1030 w 1031"/>
                <a:gd name="T17" fmla="*/ 1174 h 1175"/>
                <a:gd name="T18" fmla="*/ 767 w 1031"/>
                <a:gd name="T19" fmla="*/ 1174 h 1175"/>
                <a:gd name="T20" fmla="*/ 767 w 1031"/>
                <a:gd name="T21" fmla="*/ 527 h 1175"/>
                <a:gd name="T22" fmla="*/ 695 w 1031"/>
                <a:gd name="T23" fmla="*/ 311 h 1175"/>
                <a:gd name="T24" fmla="*/ 527 w 1031"/>
                <a:gd name="T25" fmla="*/ 239 h 1175"/>
                <a:gd name="T26" fmla="*/ 335 w 1031"/>
                <a:gd name="T27" fmla="*/ 311 h 1175"/>
                <a:gd name="T28" fmla="*/ 263 w 1031"/>
                <a:gd name="T29" fmla="*/ 527 h 1175"/>
                <a:gd name="T30" fmla="*/ 263 w 1031"/>
                <a:gd name="T31" fmla="*/ 1174 h 1175"/>
                <a:gd name="T32" fmla="*/ 0 w 1031"/>
                <a:gd name="T33" fmla="*/ 1174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1" h="1175">
                  <a:moveTo>
                    <a:pt x="0" y="1174"/>
                  </a:moveTo>
                  <a:lnTo>
                    <a:pt x="0" y="1174"/>
                  </a:lnTo>
                  <a:cubicBezTo>
                    <a:pt x="0" y="24"/>
                    <a:pt x="0" y="24"/>
                    <a:pt x="0" y="24"/>
                  </a:cubicBezTo>
                  <a:cubicBezTo>
                    <a:pt x="263" y="24"/>
                    <a:pt x="263" y="24"/>
                    <a:pt x="263" y="24"/>
                  </a:cubicBezTo>
                  <a:cubicBezTo>
                    <a:pt x="263" y="192"/>
                    <a:pt x="263" y="192"/>
                    <a:pt x="263" y="192"/>
                  </a:cubicBezTo>
                  <a:cubicBezTo>
                    <a:pt x="360" y="71"/>
                    <a:pt x="479" y="0"/>
                    <a:pt x="623" y="0"/>
                  </a:cubicBezTo>
                  <a:cubicBezTo>
                    <a:pt x="743" y="0"/>
                    <a:pt x="862" y="24"/>
                    <a:pt x="935" y="120"/>
                  </a:cubicBezTo>
                  <a:cubicBezTo>
                    <a:pt x="1006" y="192"/>
                    <a:pt x="1030" y="311"/>
                    <a:pt x="1030" y="431"/>
                  </a:cubicBezTo>
                  <a:cubicBezTo>
                    <a:pt x="1030" y="1174"/>
                    <a:pt x="1030" y="1174"/>
                    <a:pt x="1030" y="1174"/>
                  </a:cubicBezTo>
                  <a:cubicBezTo>
                    <a:pt x="767" y="1174"/>
                    <a:pt x="767" y="1174"/>
                    <a:pt x="767" y="1174"/>
                  </a:cubicBezTo>
                  <a:cubicBezTo>
                    <a:pt x="767" y="527"/>
                    <a:pt x="767" y="527"/>
                    <a:pt x="767" y="527"/>
                  </a:cubicBezTo>
                  <a:cubicBezTo>
                    <a:pt x="767" y="431"/>
                    <a:pt x="743" y="359"/>
                    <a:pt x="695" y="311"/>
                  </a:cubicBezTo>
                  <a:cubicBezTo>
                    <a:pt x="671" y="263"/>
                    <a:pt x="599" y="239"/>
                    <a:pt x="527" y="239"/>
                  </a:cubicBezTo>
                  <a:cubicBezTo>
                    <a:pt x="455" y="239"/>
                    <a:pt x="383" y="263"/>
                    <a:pt x="335" y="311"/>
                  </a:cubicBezTo>
                  <a:cubicBezTo>
                    <a:pt x="288" y="359"/>
                    <a:pt x="263" y="431"/>
                    <a:pt x="263" y="527"/>
                  </a:cubicBezTo>
                  <a:cubicBezTo>
                    <a:pt x="263" y="1174"/>
                    <a:pt x="263" y="1174"/>
                    <a:pt x="263" y="1174"/>
                  </a:cubicBezTo>
                  <a:lnTo>
                    <a:pt x="0" y="1174"/>
                  </a:lnTo>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26"/>
            <p:cNvSpPr>
              <a:spLocks noChangeArrowheads="1"/>
            </p:cNvSpPr>
            <p:nvPr userDrawn="1"/>
          </p:nvSpPr>
          <p:spPr bwMode="auto">
            <a:xfrm>
              <a:off x="6269038" y="4370388"/>
              <a:ext cx="379412" cy="431800"/>
            </a:xfrm>
            <a:custGeom>
              <a:avLst/>
              <a:gdLst>
                <a:gd name="T0" fmla="*/ 1054 w 1055"/>
                <a:gd name="T1" fmla="*/ 1174 h 1198"/>
                <a:gd name="T2" fmla="*/ 1054 w 1055"/>
                <a:gd name="T3" fmla="*/ 1174 h 1198"/>
                <a:gd name="T4" fmla="*/ 791 w 1055"/>
                <a:gd name="T5" fmla="*/ 1174 h 1198"/>
                <a:gd name="T6" fmla="*/ 791 w 1055"/>
                <a:gd name="T7" fmla="*/ 1030 h 1198"/>
                <a:gd name="T8" fmla="*/ 408 w 1055"/>
                <a:gd name="T9" fmla="*/ 1197 h 1198"/>
                <a:gd name="T10" fmla="*/ 120 w 1055"/>
                <a:gd name="T11" fmla="*/ 1102 h 1198"/>
                <a:gd name="T12" fmla="*/ 0 w 1055"/>
                <a:gd name="T13" fmla="*/ 838 h 1198"/>
                <a:gd name="T14" fmla="*/ 0 w 1055"/>
                <a:gd name="T15" fmla="*/ 838 h 1198"/>
                <a:gd name="T16" fmla="*/ 144 w 1055"/>
                <a:gd name="T17" fmla="*/ 550 h 1198"/>
                <a:gd name="T18" fmla="*/ 480 w 1055"/>
                <a:gd name="T19" fmla="*/ 455 h 1198"/>
                <a:gd name="T20" fmla="*/ 791 w 1055"/>
                <a:gd name="T21" fmla="*/ 503 h 1198"/>
                <a:gd name="T22" fmla="*/ 791 w 1055"/>
                <a:gd name="T23" fmla="*/ 479 h 1198"/>
                <a:gd name="T24" fmla="*/ 720 w 1055"/>
                <a:gd name="T25" fmla="*/ 288 h 1198"/>
                <a:gd name="T26" fmla="*/ 503 w 1055"/>
                <a:gd name="T27" fmla="*/ 239 h 1198"/>
                <a:gd name="T28" fmla="*/ 168 w 1055"/>
                <a:gd name="T29" fmla="*/ 311 h 1198"/>
                <a:gd name="T30" fmla="*/ 96 w 1055"/>
                <a:gd name="T31" fmla="*/ 96 h 1198"/>
                <a:gd name="T32" fmla="*/ 552 w 1055"/>
                <a:gd name="T33" fmla="*/ 0 h 1198"/>
                <a:gd name="T34" fmla="*/ 911 w 1055"/>
                <a:gd name="T35" fmla="*/ 120 h 1198"/>
                <a:gd name="T36" fmla="*/ 1054 w 1055"/>
                <a:gd name="T37" fmla="*/ 479 h 1198"/>
                <a:gd name="T38" fmla="*/ 1054 w 1055"/>
                <a:gd name="T39" fmla="*/ 1174 h 1198"/>
                <a:gd name="T40" fmla="*/ 791 w 1055"/>
                <a:gd name="T41" fmla="*/ 742 h 1198"/>
                <a:gd name="T42" fmla="*/ 791 w 1055"/>
                <a:gd name="T43" fmla="*/ 742 h 1198"/>
                <a:gd name="T44" fmla="*/ 791 w 1055"/>
                <a:gd name="T45" fmla="*/ 695 h 1198"/>
                <a:gd name="T46" fmla="*/ 528 w 1055"/>
                <a:gd name="T47" fmla="*/ 646 h 1198"/>
                <a:gd name="T48" fmla="*/ 336 w 1055"/>
                <a:gd name="T49" fmla="*/ 695 h 1198"/>
                <a:gd name="T50" fmla="*/ 264 w 1055"/>
                <a:gd name="T51" fmla="*/ 814 h 1198"/>
                <a:gd name="T52" fmla="*/ 264 w 1055"/>
                <a:gd name="T53" fmla="*/ 814 h 1198"/>
                <a:gd name="T54" fmla="*/ 336 w 1055"/>
                <a:gd name="T55" fmla="*/ 958 h 1198"/>
                <a:gd name="T56" fmla="*/ 480 w 1055"/>
                <a:gd name="T57" fmla="*/ 1006 h 1198"/>
                <a:gd name="T58" fmla="*/ 720 w 1055"/>
                <a:gd name="T59" fmla="*/ 934 h 1198"/>
                <a:gd name="T60" fmla="*/ 791 w 1055"/>
                <a:gd name="T61" fmla="*/ 742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55" h="1198">
                  <a:moveTo>
                    <a:pt x="1054" y="1174"/>
                  </a:moveTo>
                  <a:lnTo>
                    <a:pt x="1054" y="1174"/>
                  </a:lnTo>
                  <a:cubicBezTo>
                    <a:pt x="791" y="1174"/>
                    <a:pt x="791" y="1174"/>
                    <a:pt x="791" y="1174"/>
                  </a:cubicBezTo>
                  <a:cubicBezTo>
                    <a:pt x="791" y="1030"/>
                    <a:pt x="791" y="1030"/>
                    <a:pt x="791" y="1030"/>
                  </a:cubicBezTo>
                  <a:cubicBezTo>
                    <a:pt x="695" y="1150"/>
                    <a:pt x="575" y="1197"/>
                    <a:pt x="408" y="1197"/>
                  </a:cubicBezTo>
                  <a:cubicBezTo>
                    <a:pt x="288" y="1197"/>
                    <a:pt x="192" y="1174"/>
                    <a:pt x="120" y="1102"/>
                  </a:cubicBezTo>
                  <a:cubicBezTo>
                    <a:pt x="49" y="1030"/>
                    <a:pt x="0" y="958"/>
                    <a:pt x="0" y="838"/>
                  </a:cubicBezTo>
                  <a:lnTo>
                    <a:pt x="0" y="838"/>
                  </a:lnTo>
                  <a:cubicBezTo>
                    <a:pt x="0" y="718"/>
                    <a:pt x="49" y="623"/>
                    <a:pt x="144" y="550"/>
                  </a:cubicBezTo>
                  <a:cubicBezTo>
                    <a:pt x="216" y="479"/>
                    <a:pt x="336" y="455"/>
                    <a:pt x="480" y="455"/>
                  </a:cubicBezTo>
                  <a:cubicBezTo>
                    <a:pt x="575" y="455"/>
                    <a:pt x="695" y="479"/>
                    <a:pt x="791" y="503"/>
                  </a:cubicBezTo>
                  <a:cubicBezTo>
                    <a:pt x="791" y="479"/>
                    <a:pt x="791" y="479"/>
                    <a:pt x="791" y="479"/>
                  </a:cubicBezTo>
                  <a:cubicBezTo>
                    <a:pt x="791" y="407"/>
                    <a:pt x="767" y="335"/>
                    <a:pt x="720" y="288"/>
                  </a:cubicBezTo>
                  <a:cubicBezTo>
                    <a:pt x="671" y="263"/>
                    <a:pt x="599" y="239"/>
                    <a:pt x="503" y="239"/>
                  </a:cubicBezTo>
                  <a:cubicBezTo>
                    <a:pt x="408" y="239"/>
                    <a:pt x="288" y="263"/>
                    <a:pt x="168" y="311"/>
                  </a:cubicBezTo>
                  <a:cubicBezTo>
                    <a:pt x="96" y="96"/>
                    <a:pt x="96" y="96"/>
                    <a:pt x="96" y="96"/>
                  </a:cubicBezTo>
                  <a:cubicBezTo>
                    <a:pt x="240" y="24"/>
                    <a:pt x="384" y="0"/>
                    <a:pt x="552" y="0"/>
                  </a:cubicBezTo>
                  <a:cubicBezTo>
                    <a:pt x="720" y="0"/>
                    <a:pt x="839" y="48"/>
                    <a:pt x="911" y="120"/>
                  </a:cubicBezTo>
                  <a:cubicBezTo>
                    <a:pt x="1007" y="215"/>
                    <a:pt x="1054" y="335"/>
                    <a:pt x="1054" y="479"/>
                  </a:cubicBezTo>
                  <a:lnTo>
                    <a:pt x="1054" y="1174"/>
                  </a:lnTo>
                  <a:close/>
                  <a:moveTo>
                    <a:pt x="791" y="742"/>
                  </a:moveTo>
                  <a:lnTo>
                    <a:pt x="791" y="742"/>
                  </a:lnTo>
                  <a:cubicBezTo>
                    <a:pt x="791" y="695"/>
                    <a:pt x="791" y="695"/>
                    <a:pt x="791" y="695"/>
                  </a:cubicBezTo>
                  <a:cubicBezTo>
                    <a:pt x="720" y="646"/>
                    <a:pt x="624" y="646"/>
                    <a:pt x="528" y="646"/>
                  </a:cubicBezTo>
                  <a:cubicBezTo>
                    <a:pt x="456" y="646"/>
                    <a:pt x="384" y="646"/>
                    <a:pt x="336" y="695"/>
                  </a:cubicBezTo>
                  <a:cubicBezTo>
                    <a:pt x="288" y="718"/>
                    <a:pt x="264" y="767"/>
                    <a:pt x="264" y="814"/>
                  </a:cubicBezTo>
                  <a:lnTo>
                    <a:pt x="264" y="814"/>
                  </a:lnTo>
                  <a:cubicBezTo>
                    <a:pt x="264" y="886"/>
                    <a:pt x="288" y="910"/>
                    <a:pt x="336" y="958"/>
                  </a:cubicBezTo>
                  <a:cubicBezTo>
                    <a:pt x="360" y="982"/>
                    <a:pt x="432" y="1006"/>
                    <a:pt x="480" y="1006"/>
                  </a:cubicBezTo>
                  <a:cubicBezTo>
                    <a:pt x="575" y="1006"/>
                    <a:pt x="647" y="982"/>
                    <a:pt x="720" y="934"/>
                  </a:cubicBezTo>
                  <a:cubicBezTo>
                    <a:pt x="767" y="886"/>
                    <a:pt x="791" y="814"/>
                    <a:pt x="791" y="742"/>
                  </a:cubicBezTo>
                  <a:close/>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27"/>
            <p:cNvSpPr>
              <a:spLocks noChangeArrowheads="1"/>
            </p:cNvSpPr>
            <p:nvPr userDrawn="1"/>
          </p:nvSpPr>
          <p:spPr bwMode="auto">
            <a:xfrm>
              <a:off x="6734175" y="4370388"/>
              <a:ext cx="431800" cy="552450"/>
            </a:xfrm>
            <a:custGeom>
              <a:avLst/>
              <a:gdLst>
                <a:gd name="T0" fmla="*/ 575 w 1199"/>
                <a:gd name="T1" fmla="*/ 1533 h 1534"/>
                <a:gd name="T2" fmla="*/ 575 w 1199"/>
                <a:gd name="T3" fmla="*/ 1533 h 1534"/>
                <a:gd name="T4" fmla="*/ 72 w 1199"/>
                <a:gd name="T5" fmla="*/ 1389 h 1534"/>
                <a:gd name="T6" fmla="*/ 168 w 1199"/>
                <a:gd name="T7" fmla="*/ 1197 h 1534"/>
                <a:gd name="T8" fmla="*/ 575 w 1199"/>
                <a:gd name="T9" fmla="*/ 1317 h 1534"/>
                <a:gd name="T10" fmla="*/ 838 w 1199"/>
                <a:gd name="T11" fmla="*/ 1221 h 1534"/>
                <a:gd name="T12" fmla="*/ 934 w 1199"/>
                <a:gd name="T13" fmla="*/ 958 h 1534"/>
                <a:gd name="T14" fmla="*/ 934 w 1199"/>
                <a:gd name="T15" fmla="*/ 862 h 1534"/>
                <a:gd name="T16" fmla="*/ 527 w 1199"/>
                <a:gd name="T17" fmla="*/ 1078 h 1534"/>
                <a:gd name="T18" fmla="*/ 168 w 1199"/>
                <a:gd name="T19" fmla="*/ 934 h 1534"/>
                <a:gd name="T20" fmla="*/ 0 w 1199"/>
                <a:gd name="T21" fmla="*/ 550 h 1534"/>
                <a:gd name="T22" fmla="*/ 0 w 1199"/>
                <a:gd name="T23" fmla="*/ 527 h 1534"/>
                <a:gd name="T24" fmla="*/ 168 w 1199"/>
                <a:gd name="T25" fmla="*/ 143 h 1534"/>
                <a:gd name="T26" fmla="*/ 527 w 1199"/>
                <a:gd name="T27" fmla="*/ 0 h 1534"/>
                <a:gd name="T28" fmla="*/ 934 w 1199"/>
                <a:gd name="T29" fmla="*/ 192 h 1534"/>
                <a:gd name="T30" fmla="*/ 934 w 1199"/>
                <a:gd name="T31" fmla="*/ 24 h 1534"/>
                <a:gd name="T32" fmla="*/ 1198 w 1199"/>
                <a:gd name="T33" fmla="*/ 24 h 1534"/>
                <a:gd name="T34" fmla="*/ 1198 w 1199"/>
                <a:gd name="T35" fmla="*/ 934 h 1534"/>
                <a:gd name="T36" fmla="*/ 1054 w 1199"/>
                <a:gd name="T37" fmla="*/ 1365 h 1534"/>
                <a:gd name="T38" fmla="*/ 575 w 1199"/>
                <a:gd name="T39" fmla="*/ 1533 h 1534"/>
                <a:gd name="T40" fmla="*/ 599 w 1199"/>
                <a:gd name="T41" fmla="*/ 862 h 1534"/>
                <a:gd name="T42" fmla="*/ 599 w 1199"/>
                <a:gd name="T43" fmla="*/ 862 h 1534"/>
                <a:gd name="T44" fmla="*/ 838 w 1199"/>
                <a:gd name="T45" fmla="*/ 767 h 1534"/>
                <a:gd name="T46" fmla="*/ 934 w 1199"/>
                <a:gd name="T47" fmla="*/ 550 h 1534"/>
                <a:gd name="T48" fmla="*/ 934 w 1199"/>
                <a:gd name="T49" fmla="*/ 527 h 1534"/>
                <a:gd name="T50" fmla="*/ 838 w 1199"/>
                <a:gd name="T51" fmla="*/ 311 h 1534"/>
                <a:gd name="T52" fmla="*/ 599 w 1199"/>
                <a:gd name="T53" fmla="*/ 215 h 1534"/>
                <a:gd name="T54" fmla="*/ 384 w 1199"/>
                <a:gd name="T55" fmla="*/ 311 h 1534"/>
                <a:gd name="T56" fmla="*/ 288 w 1199"/>
                <a:gd name="T57" fmla="*/ 527 h 1534"/>
                <a:gd name="T58" fmla="*/ 288 w 1199"/>
                <a:gd name="T59" fmla="*/ 527 h 1534"/>
                <a:gd name="T60" fmla="*/ 384 w 1199"/>
                <a:gd name="T61" fmla="*/ 767 h 1534"/>
                <a:gd name="T62" fmla="*/ 599 w 1199"/>
                <a:gd name="T63" fmla="*/ 862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9" h="1534">
                  <a:moveTo>
                    <a:pt x="575" y="1533"/>
                  </a:moveTo>
                  <a:lnTo>
                    <a:pt x="575" y="1533"/>
                  </a:lnTo>
                  <a:cubicBezTo>
                    <a:pt x="384" y="1533"/>
                    <a:pt x="216" y="1485"/>
                    <a:pt x="72" y="1389"/>
                  </a:cubicBezTo>
                  <a:cubicBezTo>
                    <a:pt x="168" y="1197"/>
                    <a:pt x="168" y="1197"/>
                    <a:pt x="168" y="1197"/>
                  </a:cubicBezTo>
                  <a:cubicBezTo>
                    <a:pt x="288" y="1270"/>
                    <a:pt x="431" y="1317"/>
                    <a:pt x="575" y="1317"/>
                  </a:cubicBezTo>
                  <a:cubicBezTo>
                    <a:pt x="695" y="1317"/>
                    <a:pt x="791" y="1270"/>
                    <a:pt x="838" y="1221"/>
                  </a:cubicBezTo>
                  <a:cubicBezTo>
                    <a:pt x="910" y="1150"/>
                    <a:pt x="934" y="1078"/>
                    <a:pt x="934" y="958"/>
                  </a:cubicBezTo>
                  <a:cubicBezTo>
                    <a:pt x="934" y="862"/>
                    <a:pt x="934" y="862"/>
                    <a:pt x="934" y="862"/>
                  </a:cubicBezTo>
                  <a:cubicBezTo>
                    <a:pt x="838" y="1006"/>
                    <a:pt x="695" y="1078"/>
                    <a:pt x="527" y="1078"/>
                  </a:cubicBezTo>
                  <a:cubicBezTo>
                    <a:pt x="384" y="1078"/>
                    <a:pt x="263" y="1030"/>
                    <a:pt x="168" y="934"/>
                  </a:cubicBezTo>
                  <a:cubicBezTo>
                    <a:pt x="72" y="838"/>
                    <a:pt x="0" y="695"/>
                    <a:pt x="0" y="550"/>
                  </a:cubicBezTo>
                  <a:cubicBezTo>
                    <a:pt x="0" y="527"/>
                    <a:pt x="0" y="527"/>
                    <a:pt x="0" y="527"/>
                  </a:cubicBezTo>
                  <a:cubicBezTo>
                    <a:pt x="0" y="383"/>
                    <a:pt x="72" y="239"/>
                    <a:pt x="168" y="143"/>
                  </a:cubicBezTo>
                  <a:cubicBezTo>
                    <a:pt x="263" y="48"/>
                    <a:pt x="384" y="0"/>
                    <a:pt x="527" y="0"/>
                  </a:cubicBezTo>
                  <a:cubicBezTo>
                    <a:pt x="695" y="0"/>
                    <a:pt x="838" y="48"/>
                    <a:pt x="934" y="192"/>
                  </a:cubicBezTo>
                  <a:cubicBezTo>
                    <a:pt x="934" y="24"/>
                    <a:pt x="934" y="24"/>
                    <a:pt x="934" y="24"/>
                  </a:cubicBezTo>
                  <a:cubicBezTo>
                    <a:pt x="1198" y="24"/>
                    <a:pt x="1198" y="24"/>
                    <a:pt x="1198" y="24"/>
                  </a:cubicBezTo>
                  <a:cubicBezTo>
                    <a:pt x="1198" y="934"/>
                    <a:pt x="1198" y="934"/>
                    <a:pt x="1198" y="934"/>
                  </a:cubicBezTo>
                  <a:cubicBezTo>
                    <a:pt x="1198" y="1125"/>
                    <a:pt x="1149" y="1270"/>
                    <a:pt x="1054" y="1365"/>
                  </a:cubicBezTo>
                  <a:cubicBezTo>
                    <a:pt x="959" y="1461"/>
                    <a:pt x="791" y="1533"/>
                    <a:pt x="575" y="1533"/>
                  </a:cubicBezTo>
                  <a:close/>
                  <a:moveTo>
                    <a:pt x="599" y="862"/>
                  </a:moveTo>
                  <a:lnTo>
                    <a:pt x="599" y="862"/>
                  </a:lnTo>
                  <a:cubicBezTo>
                    <a:pt x="695" y="862"/>
                    <a:pt x="767" y="814"/>
                    <a:pt x="838" y="767"/>
                  </a:cubicBezTo>
                  <a:cubicBezTo>
                    <a:pt x="910" y="718"/>
                    <a:pt x="934" y="623"/>
                    <a:pt x="934" y="550"/>
                  </a:cubicBezTo>
                  <a:cubicBezTo>
                    <a:pt x="934" y="527"/>
                    <a:pt x="934" y="527"/>
                    <a:pt x="934" y="527"/>
                  </a:cubicBezTo>
                  <a:cubicBezTo>
                    <a:pt x="934" y="431"/>
                    <a:pt x="910" y="359"/>
                    <a:pt x="838" y="311"/>
                  </a:cubicBezTo>
                  <a:cubicBezTo>
                    <a:pt x="767" y="239"/>
                    <a:pt x="695" y="215"/>
                    <a:pt x="599" y="215"/>
                  </a:cubicBezTo>
                  <a:cubicBezTo>
                    <a:pt x="503" y="215"/>
                    <a:pt x="431" y="239"/>
                    <a:pt x="384" y="311"/>
                  </a:cubicBezTo>
                  <a:cubicBezTo>
                    <a:pt x="312" y="359"/>
                    <a:pt x="288" y="431"/>
                    <a:pt x="288" y="527"/>
                  </a:cubicBezTo>
                  <a:lnTo>
                    <a:pt x="288" y="527"/>
                  </a:lnTo>
                  <a:cubicBezTo>
                    <a:pt x="288" y="623"/>
                    <a:pt x="312" y="718"/>
                    <a:pt x="384" y="767"/>
                  </a:cubicBezTo>
                  <a:cubicBezTo>
                    <a:pt x="431" y="814"/>
                    <a:pt x="503" y="862"/>
                    <a:pt x="599" y="862"/>
                  </a:cubicBezTo>
                  <a:close/>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28"/>
            <p:cNvSpPr>
              <a:spLocks noChangeArrowheads="1"/>
            </p:cNvSpPr>
            <p:nvPr userDrawn="1"/>
          </p:nvSpPr>
          <p:spPr bwMode="auto">
            <a:xfrm>
              <a:off x="7261225" y="4370388"/>
              <a:ext cx="406400" cy="431800"/>
            </a:xfrm>
            <a:custGeom>
              <a:avLst/>
              <a:gdLst>
                <a:gd name="T0" fmla="*/ 599 w 1128"/>
                <a:gd name="T1" fmla="*/ 1197 h 1198"/>
                <a:gd name="T2" fmla="*/ 599 w 1128"/>
                <a:gd name="T3" fmla="*/ 1197 h 1198"/>
                <a:gd name="T4" fmla="*/ 168 w 1128"/>
                <a:gd name="T5" fmla="*/ 1030 h 1198"/>
                <a:gd name="T6" fmla="*/ 0 w 1128"/>
                <a:gd name="T7" fmla="*/ 599 h 1198"/>
                <a:gd name="T8" fmla="*/ 0 w 1128"/>
                <a:gd name="T9" fmla="*/ 599 h 1198"/>
                <a:gd name="T10" fmla="*/ 168 w 1128"/>
                <a:gd name="T11" fmla="*/ 167 h 1198"/>
                <a:gd name="T12" fmla="*/ 575 w 1128"/>
                <a:gd name="T13" fmla="*/ 0 h 1198"/>
                <a:gd name="T14" fmla="*/ 982 w 1128"/>
                <a:gd name="T15" fmla="*/ 167 h 1198"/>
                <a:gd name="T16" fmla="*/ 1127 w 1128"/>
                <a:gd name="T17" fmla="*/ 623 h 1198"/>
                <a:gd name="T18" fmla="*/ 1127 w 1128"/>
                <a:gd name="T19" fmla="*/ 695 h 1198"/>
                <a:gd name="T20" fmla="*/ 264 w 1128"/>
                <a:gd name="T21" fmla="*/ 695 h 1198"/>
                <a:gd name="T22" fmla="*/ 384 w 1128"/>
                <a:gd name="T23" fmla="*/ 910 h 1198"/>
                <a:gd name="T24" fmla="*/ 599 w 1128"/>
                <a:gd name="T25" fmla="*/ 982 h 1198"/>
                <a:gd name="T26" fmla="*/ 910 w 1128"/>
                <a:gd name="T27" fmla="*/ 838 h 1198"/>
                <a:gd name="T28" fmla="*/ 1078 w 1128"/>
                <a:gd name="T29" fmla="*/ 982 h 1198"/>
                <a:gd name="T30" fmla="*/ 599 w 1128"/>
                <a:gd name="T31" fmla="*/ 1197 h 1198"/>
                <a:gd name="T32" fmla="*/ 264 w 1128"/>
                <a:gd name="T33" fmla="*/ 503 h 1198"/>
                <a:gd name="T34" fmla="*/ 264 w 1128"/>
                <a:gd name="T35" fmla="*/ 503 h 1198"/>
                <a:gd name="T36" fmla="*/ 863 w 1128"/>
                <a:gd name="T37" fmla="*/ 503 h 1198"/>
                <a:gd name="T38" fmla="*/ 767 w 1128"/>
                <a:gd name="T39" fmla="*/ 288 h 1198"/>
                <a:gd name="T40" fmla="*/ 575 w 1128"/>
                <a:gd name="T41" fmla="*/ 215 h 1198"/>
                <a:gd name="T42" fmla="*/ 360 w 1128"/>
                <a:gd name="T43" fmla="*/ 288 h 1198"/>
                <a:gd name="T44" fmla="*/ 264 w 1128"/>
                <a:gd name="T45" fmla="*/ 503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8" h="1198">
                  <a:moveTo>
                    <a:pt x="599" y="1197"/>
                  </a:moveTo>
                  <a:lnTo>
                    <a:pt x="599" y="1197"/>
                  </a:lnTo>
                  <a:cubicBezTo>
                    <a:pt x="431" y="1197"/>
                    <a:pt x="288" y="1150"/>
                    <a:pt x="168" y="1030"/>
                  </a:cubicBezTo>
                  <a:cubicBezTo>
                    <a:pt x="73" y="910"/>
                    <a:pt x="0" y="767"/>
                    <a:pt x="0" y="599"/>
                  </a:cubicBezTo>
                  <a:lnTo>
                    <a:pt x="0" y="599"/>
                  </a:lnTo>
                  <a:cubicBezTo>
                    <a:pt x="0" y="431"/>
                    <a:pt x="73" y="288"/>
                    <a:pt x="168" y="167"/>
                  </a:cubicBezTo>
                  <a:cubicBezTo>
                    <a:pt x="264" y="48"/>
                    <a:pt x="407" y="0"/>
                    <a:pt x="575" y="0"/>
                  </a:cubicBezTo>
                  <a:cubicBezTo>
                    <a:pt x="743" y="0"/>
                    <a:pt x="887" y="48"/>
                    <a:pt x="982" y="167"/>
                  </a:cubicBezTo>
                  <a:cubicBezTo>
                    <a:pt x="1078" y="288"/>
                    <a:pt x="1127" y="431"/>
                    <a:pt x="1127" y="623"/>
                  </a:cubicBezTo>
                  <a:cubicBezTo>
                    <a:pt x="1127" y="623"/>
                    <a:pt x="1127" y="646"/>
                    <a:pt x="1127" y="695"/>
                  </a:cubicBezTo>
                  <a:cubicBezTo>
                    <a:pt x="264" y="695"/>
                    <a:pt x="264" y="695"/>
                    <a:pt x="264" y="695"/>
                  </a:cubicBezTo>
                  <a:cubicBezTo>
                    <a:pt x="288" y="790"/>
                    <a:pt x="335" y="862"/>
                    <a:pt x="384" y="910"/>
                  </a:cubicBezTo>
                  <a:cubicBezTo>
                    <a:pt x="456" y="958"/>
                    <a:pt x="527" y="982"/>
                    <a:pt x="599" y="982"/>
                  </a:cubicBezTo>
                  <a:cubicBezTo>
                    <a:pt x="719" y="982"/>
                    <a:pt x="815" y="934"/>
                    <a:pt x="910" y="838"/>
                  </a:cubicBezTo>
                  <a:cubicBezTo>
                    <a:pt x="1078" y="982"/>
                    <a:pt x="1078" y="982"/>
                    <a:pt x="1078" y="982"/>
                  </a:cubicBezTo>
                  <a:cubicBezTo>
                    <a:pt x="959" y="1125"/>
                    <a:pt x="791" y="1197"/>
                    <a:pt x="599" y="1197"/>
                  </a:cubicBezTo>
                  <a:close/>
                  <a:moveTo>
                    <a:pt x="264" y="503"/>
                  </a:moveTo>
                  <a:lnTo>
                    <a:pt x="264" y="503"/>
                  </a:lnTo>
                  <a:cubicBezTo>
                    <a:pt x="863" y="503"/>
                    <a:pt x="863" y="503"/>
                    <a:pt x="863" y="503"/>
                  </a:cubicBezTo>
                  <a:cubicBezTo>
                    <a:pt x="863" y="431"/>
                    <a:pt x="815" y="359"/>
                    <a:pt x="767" y="288"/>
                  </a:cubicBezTo>
                  <a:cubicBezTo>
                    <a:pt x="719" y="239"/>
                    <a:pt x="647" y="215"/>
                    <a:pt x="575" y="215"/>
                  </a:cubicBezTo>
                  <a:cubicBezTo>
                    <a:pt x="480" y="215"/>
                    <a:pt x="431" y="239"/>
                    <a:pt x="360" y="288"/>
                  </a:cubicBezTo>
                  <a:cubicBezTo>
                    <a:pt x="312" y="359"/>
                    <a:pt x="288" y="431"/>
                    <a:pt x="264" y="503"/>
                  </a:cubicBezTo>
                  <a:close/>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userDrawn="1"/>
          </p:nvSpPr>
          <p:spPr bwMode="auto">
            <a:xfrm>
              <a:off x="7761288" y="4370388"/>
              <a:ext cx="630237" cy="422275"/>
            </a:xfrm>
            <a:custGeom>
              <a:avLst/>
              <a:gdLst>
                <a:gd name="T0" fmla="*/ 0 w 1751"/>
                <a:gd name="T1" fmla="*/ 1174 h 1175"/>
                <a:gd name="T2" fmla="*/ 0 w 1751"/>
                <a:gd name="T3" fmla="*/ 1174 h 1175"/>
                <a:gd name="T4" fmla="*/ 0 w 1751"/>
                <a:gd name="T5" fmla="*/ 24 h 1175"/>
                <a:gd name="T6" fmla="*/ 264 w 1751"/>
                <a:gd name="T7" fmla="*/ 24 h 1175"/>
                <a:gd name="T8" fmla="*/ 264 w 1751"/>
                <a:gd name="T9" fmla="*/ 192 h 1175"/>
                <a:gd name="T10" fmla="*/ 624 w 1751"/>
                <a:gd name="T11" fmla="*/ 0 h 1175"/>
                <a:gd name="T12" fmla="*/ 959 w 1751"/>
                <a:gd name="T13" fmla="*/ 192 h 1175"/>
                <a:gd name="T14" fmla="*/ 1342 w 1751"/>
                <a:gd name="T15" fmla="*/ 0 h 1175"/>
                <a:gd name="T16" fmla="*/ 1654 w 1751"/>
                <a:gd name="T17" fmla="*/ 120 h 1175"/>
                <a:gd name="T18" fmla="*/ 1750 w 1751"/>
                <a:gd name="T19" fmla="*/ 431 h 1175"/>
                <a:gd name="T20" fmla="*/ 1750 w 1751"/>
                <a:gd name="T21" fmla="*/ 1174 h 1175"/>
                <a:gd name="T22" fmla="*/ 1486 w 1751"/>
                <a:gd name="T23" fmla="*/ 1174 h 1175"/>
                <a:gd name="T24" fmla="*/ 1486 w 1751"/>
                <a:gd name="T25" fmla="*/ 527 h 1175"/>
                <a:gd name="T26" fmla="*/ 1438 w 1751"/>
                <a:gd name="T27" fmla="*/ 311 h 1175"/>
                <a:gd name="T28" fmla="*/ 1246 w 1751"/>
                <a:gd name="T29" fmla="*/ 239 h 1175"/>
                <a:gd name="T30" fmla="*/ 1079 w 1751"/>
                <a:gd name="T31" fmla="*/ 311 h 1175"/>
                <a:gd name="T32" fmla="*/ 1007 w 1751"/>
                <a:gd name="T33" fmla="*/ 527 h 1175"/>
                <a:gd name="T34" fmla="*/ 1007 w 1751"/>
                <a:gd name="T35" fmla="*/ 1174 h 1175"/>
                <a:gd name="T36" fmla="*/ 743 w 1751"/>
                <a:gd name="T37" fmla="*/ 1174 h 1175"/>
                <a:gd name="T38" fmla="*/ 743 w 1751"/>
                <a:gd name="T39" fmla="*/ 503 h 1175"/>
                <a:gd name="T40" fmla="*/ 696 w 1751"/>
                <a:gd name="T41" fmla="*/ 311 h 1175"/>
                <a:gd name="T42" fmla="*/ 504 w 1751"/>
                <a:gd name="T43" fmla="*/ 239 h 1175"/>
                <a:gd name="T44" fmla="*/ 336 w 1751"/>
                <a:gd name="T45" fmla="*/ 311 h 1175"/>
                <a:gd name="T46" fmla="*/ 264 w 1751"/>
                <a:gd name="T47" fmla="*/ 527 h 1175"/>
                <a:gd name="T48" fmla="*/ 264 w 1751"/>
                <a:gd name="T49" fmla="*/ 1174 h 1175"/>
                <a:gd name="T50" fmla="*/ 0 w 1751"/>
                <a:gd name="T51" fmla="*/ 1174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1" h="1175">
                  <a:moveTo>
                    <a:pt x="0" y="1174"/>
                  </a:moveTo>
                  <a:lnTo>
                    <a:pt x="0" y="1174"/>
                  </a:lnTo>
                  <a:cubicBezTo>
                    <a:pt x="0" y="24"/>
                    <a:pt x="0" y="24"/>
                    <a:pt x="0" y="24"/>
                  </a:cubicBezTo>
                  <a:cubicBezTo>
                    <a:pt x="264" y="24"/>
                    <a:pt x="264" y="24"/>
                    <a:pt x="264" y="24"/>
                  </a:cubicBezTo>
                  <a:cubicBezTo>
                    <a:pt x="264" y="192"/>
                    <a:pt x="264" y="192"/>
                    <a:pt x="264" y="192"/>
                  </a:cubicBezTo>
                  <a:cubicBezTo>
                    <a:pt x="360" y="48"/>
                    <a:pt x="480" y="0"/>
                    <a:pt x="624" y="0"/>
                  </a:cubicBezTo>
                  <a:cubicBezTo>
                    <a:pt x="767" y="0"/>
                    <a:pt x="887" y="71"/>
                    <a:pt x="959" y="192"/>
                  </a:cubicBezTo>
                  <a:cubicBezTo>
                    <a:pt x="1054" y="71"/>
                    <a:pt x="1199" y="0"/>
                    <a:pt x="1342" y="0"/>
                  </a:cubicBezTo>
                  <a:cubicBezTo>
                    <a:pt x="1486" y="0"/>
                    <a:pt x="1582" y="24"/>
                    <a:pt x="1654" y="120"/>
                  </a:cubicBezTo>
                  <a:cubicBezTo>
                    <a:pt x="1725" y="192"/>
                    <a:pt x="1750" y="288"/>
                    <a:pt x="1750" y="431"/>
                  </a:cubicBezTo>
                  <a:cubicBezTo>
                    <a:pt x="1750" y="1174"/>
                    <a:pt x="1750" y="1174"/>
                    <a:pt x="1750" y="1174"/>
                  </a:cubicBezTo>
                  <a:cubicBezTo>
                    <a:pt x="1486" y="1174"/>
                    <a:pt x="1486" y="1174"/>
                    <a:pt x="1486" y="1174"/>
                  </a:cubicBezTo>
                  <a:cubicBezTo>
                    <a:pt x="1486" y="527"/>
                    <a:pt x="1486" y="527"/>
                    <a:pt x="1486" y="527"/>
                  </a:cubicBezTo>
                  <a:cubicBezTo>
                    <a:pt x="1486" y="431"/>
                    <a:pt x="1462" y="359"/>
                    <a:pt x="1438" y="311"/>
                  </a:cubicBezTo>
                  <a:cubicBezTo>
                    <a:pt x="1390" y="263"/>
                    <a:pt x="1342" y="239"/>
                    <a:pt x="1246" y="239"/>
                  </a:cubicBezTo>
                  <a:cubicBezTo>
                    <a:pt x="1175" y="239"/>
                    <a:pt x="1126" y="263"/>
                    <a:pt x="1079" y="311"/>
                  </a:cubicBezTo>
                  <a:cubicBezTo>
                    <a:pt x="1031" y="359"/>
                    <a:pt x="1007" y="431"/>
                    <a:pt x="1007" y="527"/>
                  </a:cubicBezTo>
                  <a:cubicBezTo>
                    <a:pt x="1007" y="1174"/>
                    <a:pt x="1007" y="1174"/>
                    <a:pt x="1007" y="1174"/>
                  </a:cubicBezTo>
                  <a:cubicBezTo>
                    <a:pt x="743" y="1174"/>
                    <a:pt x="743" y="1174"/>
                    <a:pt x="743" y="1174"/>
                  </a:cubicBezTo>
                  <a:cubicBezTo>
                    <a:pt x="743" y="503"/>
                    <a:pt x="743" y="503"/>
                    <a:pt x="743" y="503"/>
                  </a:cubicBezTo>
                  <a:cubicBezTo>
                    <a:pt x="743" y="431"/>
                    <a:pt x="719" y="359"/>
                    <a:pt x="696" y="311"/>
                  </a:cubicBezTo>
                  <a:cubicBezTo>
                    <a:pt x="647" y="263"/>
                    <a:pt x="600" y="239"/>
                    <a:pt x="504" y="239"/>
                  </a:cubicBezTo>
                  <a:cubicBezTo>
                    <a:pt x="432" y="239"/>
                    <a:pt x="384" y="263"/>
                    <a:pt x="336" y="311"/>
                  </a:cubicBezTo>
                  <a:cubicBezTo>
                    <a:pt x="288" y="359"/>
                    <a:pt x="264" y="431"/>
                    <a:pt x="264" y="527"/>
                  </a:cubicBezTo>
                  <a:cubicBezTo>
                    <a:pt x="264" y="1174"/>
                    <a:pt x="264" y="1174"/>
                    <a:pt x="264" y="1174"/>
                  </a:cubicBezTo>
                  <a:lnTo>
                    <a:pt x="0" y="1174"/>
                  </a:lnTo>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0"/>
            <p:cNvSpPr>
              <a:spLocks noChangeArrowheads="1"/>
            </p:cNvSpPr>
            <p:nvPr userDrawn="1"/>
          </p:nvSpPr>
          <p:spPr bwMode="auto">
            <a:xfrm>
              <a:off x="8485188" y="4370388"/>
              <a:ext cx="406400" cy="431800"/>
            </a:xfrm>
            <a:custGeom>
              <a:avLst/>
              <a:gdLst>
                <a:gd name="T0" fmla="*/ 599 w 1127"/>
                <a:gd name="T1" fmla="*/ 1197 h 1198"/>
                <a:gd name="T2" fmla="*/ 599 w 1127"/>
                <a:gd name="T3" fmla="*/ 1197 h 1198"/>
                <a:gd name="T4" fmla="*/ 167 w 1127"/>
                <a:gd name="T5" fmla="*/ 1030 h 1198"/>
                <a:gd name="T6" fmla="*/ 0 w 1127"/>
                <a:gd name="T7" fmla="*/ 599 h 1198"/>
                <a:gd name="T8" fmla="*/ 0 w 1127"/>
                <a:gd name="T9" fmla="*/ 599 h 1198"/>
                <a:gd name="T10" fmla="*/ 167 w 1127"/>
                <a:gd name="T11" fmla="*/ 167 h 1198"/>
                <a:gd name="T12" fmla="*/ 575 w 1127"/>
                <a:gd name="T13" fmla="*/ 0 h 1198"/>
                <a:gd name="T14" fmla="*/ 982 w 1127"/>
                <a:gd name="T15" fmla="*/ 167 h 1198"/>
                <a:gd name="T16" fmla="*/ 1126 w 1127"/>
                <a:gd name="T17" fmla="*/ 623 h 1198"/>
                <a:gd name="T18" fmla="*/ 1102 w 1127"/>
                <a:gd name="T19" fmla="*/ 695 h 1198"/>
                <a:gd name="T20" fmla="*/ 263 w 1127"/>
                <a:gd name="T21" fmla="*/ 695 h 1198"/>
                <a:gd name="T22" fmla="*/ 383 w 1127"/>
                <a:gd name="T23" fmla="*/ 910 h 1198"/>
                <a:gd name="T24" fmla="*/ 599 w 1127"/>
                <a:gd name="T25" fmla="*/ 982 h 1198"/>
                <a:gd name="T26" fmla="*/ 910 w 1127"/>
                <a:gd name="T27" fmla="*/ 838 h 1198"/>
                <a:gd name="T28" fmla="*/ 1054 w 1127"/>
                <a:gd name="T29" fmla="*/ 982 h 1198"/>
                <a:gd name="T30" fmla="*/ 599 w 1127"/>
                <a:gd name="T31" fmla="*/ 1197 h 1198"/>
                <a:gd name="T32" fmla="*/ 263 w 1127"/>
                <a:gd name="T33" fmla="*/ 503 h 1198"/>
                <a:gd name="T34" fmla="*/ 263 w 1127"/>
                <a:gd name="T35" fmla="*/ 503 h 1198"/>
                <a:gd name="T36" fmla="*/ 862 w 1127"/>
                <a:gd name="T37" fmla="*/ 503 h 1198"/>
                <a:gd name="T38" fmla="*/ 766 w 1127"/>
                <a:gd name="T39" fmla="*/ 288 h 1198"/>
                <a:gd name="T40" fmla="*/ 551 w 1127"/>
                <a:gd name="T41" fmla="*/ 215 h 1198"/>
                <a:gd name="T42" fmla="*/ 359 w 1127"/>
                <a:gd name="T43" fmla="*/ 288 h 1198"/>
                <a:gd name="T44" fmla="*/ 263 w 1127"/>
                <a:gd name="T45" fmla="*/ 503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7" h="1198">
                  <a:moveTo>
                    <a:pt x="599" y="1197"/>
                  </a:moveTo>
                  <a:lnTo>
                    <a:pt x="599" y="1197"/>
                  </a:lnTo>
                  <a:cubicBezTo>
                    <a:pt x="431" y="1197"/>
                    <a:pt x="287" y="1150"/>
                    <a:pt x="167" y="1030"/>
                  </a:cubicBezTo>
                  <a:cubicBezTo>
                    <a:pt x="48" y="910"/>
                    <a:pt x="0" y="767"/>
                    <a:pt x="0" y="599"/>
                  </a:cubicBezTo>
                  <a:lnTo>
                    <a:pt x="0" y="599"/>
                  </a:lnTo>
                  <a:cubicBezTo>
                    <a:pt x="0" y="431"/>
                    <a:pt x="48" y="288"/>
                    <a:pt x="167" y="167"/>
                  </a:cubicBezTo>
                  <a:cubicBezTo>
                    <a:pt x="263" y="48"/>
                    <a:pt x="407" y="0"/>
                    <a:pt x="575" y="0"/>
                  </a:cubicBezTo>
                  <a:cubicBezTo>
                    <a:pt x="742" y="0"/>
                    <a:pt x="886" y="48"/>
                    <a:pt x="982" y="167"/>
                  </a:cubicBezTo>
                  <a:cubicBezTo>
                    <a:pt x="1078" y="288"/>
                    <a:pt x="1126" y="431"/>
                    <a:pt x="1126" y="623"/>
                  </a:cubicBezTo>
                  <a:cubicBezTo>
                    <a:pt x="1126" y="623"/>
                    <a:pt x="1126" y="646"/>
                    <a:pt x="1102" y="695"/>
                  </a:cubicBezTo>
                  <a:cubicBezTo>
                    <a:pt x="263" y="695"/>
                    <a:pt x="263" y="695"/>
                    <a:pt x="263" y="695"/>
                  </a:cubicBezTo>
                  <a:cubicBezTo>
                    <a:pt x="287" y="790"/>
                    <a:pt x="312" y="862"/>
                    <a:pt x="383" y="910"/>
                  </a:cubicBezTo>
                  <a:cubicBezTo>
                    <a:pt x="431" y="958"/>
                    <a:pt x="503" y="982"/>
                    <a:pt x="599" y="982"/>
                  </a:cubicBezTo>
                  <a:cubicBezTo>
                    <a:pt x="719" y="982"/>
                    <a:pt x="814" y="934"/>
                    <a:pt x="910" y="838"/>
                  </a:cubicBezTo>
                  <a:cubicBezTo>
                    <a:pt x="1054" y="982"/>
                    <a:pt x="1054" y="982"/>
                    <a:pt x="1054" y="982"/>
                  </a:cubicBezTo>
                  <a:cubicBezTo>
                    <a:pt x="934" y="1125"/>
                    <a:pt x="791" y="1197"/>
                    <a:pt x="599" y="1197"/>
                  </a:cubicBezTo>
                  <a:close/>
                  <a:moveTo>
                    <a:pt x="263" y="503"/>
                  </a:moveTo>
                  <a:lnTo>
                    <a:pt x="263" y="503"/>
                  </a:lnTo>
                  <a:cubicBezTo>
                    <a:pt x="862" y="503"/>
                    <a:pt x="862" y="503"/>
                    <a:pt x="862" y="503"/>
                  </a:cubicBezTo>
                  <a:cubicBezTo>
                    <a:pt x="838" y="431"/>
                    <a:pt x="814" y="359"/>
                    <a:pt x="766" y="288"/>
                  </a:cubicBezTo>
                  <a:cubicBezTo>
                    <a:pt x="719" y="239"/>
                    <a:pt x="647" y="215"/>
                    <a:pt x="551" y="215"/>
                  </a:cubicBezTo>
                  <a:cubicBezTo>
                    <a:pt x="479" y="215"/>
                    <a:pt x="407" y="239"/>
                    <a:pt x="359" y="288"/>
                  </a:cubicBezTo>
                  <a:cubicBezTo>
                    <a:pt x="312" y="359"/>
                    <a:pt x="263" y="431"/>
                    <a:pt x="263" y="503"/>
                  </a:cubicBezTo>
                  <a:close/>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1"/>
            <p:cNvSpPr>
              <a:spLocks noChangeArrowheads="1"/>
            </p:cNvSpPr>
            <p:nvPr userDrawn="1"/>
          </p:nvSpPr>
          <p:spPr bwMode="auto">
            <a:xfrm>
              <a:off x="8985250" y="4370388"/>
              <a:ext cx="371475" cy="422275"/>
            </a:xfrm>
            <a:custGeom>
              <a:avLst/>
              <a:gdLst>
                <a:gd name="T0" fmla="*/ 0 w 1032"/>
                <a:gd name="T1" fmla="*/ 1174 h 1175"/>
                <a:gd name="T2" fmla="*/ 0 w 1032"/>
                <a:gd name="T3" fmla="*/ 1174 h 1175"/>
                <a:gd name="T4" fmla="*/ 0 w 1032"/>
                <a:gd name="T5" fmla="*/ 24 h 1175"/>
                <a:gd name="T6" fmla="*/ 264 w 1032"/>
                <a:gd name="T7" fmla="*/ 24 h 1175"/>
                <a:gd name="T8" fmla="*/ 264 w 1032"/>
                <a:gd name="T9" fmla="*/ 192 h 1175"/>
                <a:gd name="T10" fmla="*/ 623 w 1032"/>
                <a:gd name="T11" fmla="*/ 0 h 1175"/>
                <a:gd name="T12" fmla="*/ 910 w 1032"/>
                <a:gd name="T13" fmla="*/ 120 h 1175"/>
                <a:gd name="T14" fmla="*/ 1031 w 1032"/>
                <a:gd name="T15" fmla="*/ 431 h 1175"/>
                <a:gd name="T16" fmla="*/ 1031 w 1032"/>
                <a:gd name="T17" fmla="*/ 1174 h 1175"/>
                <a:gd name="T18" fmla="*/ 767 w 1032"/>
                <a:gd name="T19" fmla="*/ 1174 h 1175"/>
                <a:gd name="T20" fmla="*/ 767 w 1032"/>
                <a:gd name="T21" fmla="*/ 527 h 1175"/>
                <a:gd name="T22" fmla="*/ 695 w 1032"/>
                <a:gd name="T23" fmla="*/ 311 h 1175"/>
                <a:gd name="T24" fmla="*/ 527 w 1032"/>
                <a:gd name="T25" fmla="*/ 239 h 1175"/>
                <a:gd name="T26" fmla="*/ 335 w 1032"/>
                <a:gd name="T27" fmla="*/ 311 h 1175"/>
                <a:gd name="T28" fmla="*/ 264 w 1032"/>
                <a:gd name="T29" fmla="*/ 527 h 1175"/>
                <a:gd name="T30" fmla="*/ 264 w 1032"/>
                <a:gd name="T31" fmla="*/ 1174 h 1175"/>
                <a:gd name="T32" fmla="*/ 0 w 1032"/>
                <a:gd name="T33" fmla="*/ 1174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175">
                  <a:moveTo>
                    <a:pt x="0" y="1174"/>
                  </a:moveTo>
                  <a:lnTo>
                    <a:pt x="0" y="1174"/>
                  </a:lnTo>
                  <a:cubicBezTo>
                    <a:pt x="0" y="24"/>
                    <a:pt x="0" y="24"/>
                    <a:pt x="0" y="24"/>
                  </a:cubicBezTo>
                  <a:cubicBezTo>
                    <a:pt x="264" y="24"/>
                    <a:pt x="264" y="24"/>
                    <a:pt x="264" y="24"/>
                  </a:cubicBezTo>
                  <a:cubicBezTo>
                    <a:pt x="264" y="192"/>
                    <a:pt x="264" y="192"/>
                    <a:pt x="264" y="192"/>
                  </a:cubicBezTo>
                  <a:cubicBezTo>
                    <a:pt x="360" y="71"/>
                    <a:pt x="479" y="0"/>
                    <a:pt x="623" y="0"/>
                  </a:cubicBezTo>
                  <a:cubicBezTo>
                    <a:pt x="743" y="0"/>
                    <a:pt x="839" y="24"/>
                    <a:pt x="910" y="120"/>
                  </a:cubicBezTo>
                  <a:cubicBezTo>
                    <a:pt x="982" y="192"/>
                    <a:pt x="1031" y="311"/>
                    <a:pt x="1031" y="431"/>
                  </a:cubicBezTo>
                  <a:cubicBezTo>
                    <a:pt x="1031" y="1174"/>
                    <a:pt x="1031" y="1174"/>
                    <a:pt x="1031" y="1174"/>
                  </a:cubicBezTo>
                  <a:cubicBezTo>
                    <a:pt x="767" y="1174"/>
                    <a:pt x="767" y="1174"/>
                    <a:pt x="767" y="1174"/>
                  </a:cubicBezTo>
                  <a:cubicBezTo>
                    <a:pt x="767" y="527"/>
                    <a:pt x="767" y="527"/>
                    <a:pt x="767" y="527"/>
                  </a:cubicBezTo>
                  <a:cubicBezTo>
                    <a:pt x="767" y="431"/>
                    <a:pt x="743" y="359"/>
                    <a:pt x="695" y="311"/>
                  </a:cubicBezTo>
                  <a:cubicBezTo>
                    <a:pt x="647" y="263"/>
                    <a:pt x="599" y="239"/>
                    <a:pt x="527" y="239"/>
                  </a:cubicBezTo>
                  <a:cubicBezTo>
                    <a:pt x="431" y="239"/>
                    <a:pt x="384" y="263"/>
                    <a:pt x="335" y="311"/>
                  </a:cubicBezTo>
                  <a:cubicBezTo>
                    <a:pt x="288" y="359"/>
                    <a:pt x="264" y="431"/>
                    <a:pt x="264" y="527"/>
                  </a:cubicBezTo>
                  <a:cubicBezTo>
                    <a:pt x="264" y="1174"/>
                    <a:pt x="264" y="1174"/>
                    <a:pt x="264" y="1174"/>
                  </a:cubicBezTo>
                  <a:lnTo>
                    <a:pt x="0" y="1174"/>
                  </a:lnTo>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2"/>
            <p:cNvSpPr>
              <a:spLocks noChangeArrowheads="1"/>
            </p:cNvSpPr>
            <p:nvPr userDrawn="1"/>
          </p:nvSpPr>
          <p:spPr bwMode="auto">
            <a:xfrm>
              <a:off x="9434513" y="4267200"/>
              <a:ext cx="258762" cy="534988"/>
            </a:xfrm>
            <a:custGeom>
              <a:avLst/>
              <a:gdLst>
                <a:gd name="T0" fmla="*/ 479 w 719"/>
                <a:gd name="T1" fmla="*/ 1484 h 1485"/>
                <a:gd name="T2" fmla="*/ 479 w 719"/>
                <a:gd name="T3" fmla="*/ 1484 h 1485"/>
                <a:gd name="T4" fmla="*/ 168 w 719"/>
                <a:gd name="T5" fmla="*/ 1149 h 1485"/>
                <a:gd name="T6" fmla="*/ 168 w 719"/>
                <a:gd name="T7" fmla="*/ 526 h 1485"/>
                <a:gd name="T8" fmla="*/ 0 w 719"/>
                <a:gd name="T9" fmla="*/ 526 h 1485"/>
                <a:gd name="T10" fmla="*/ 0 w 719"/>
                <a:gd name="T11" fmla="*/ 311 h 1485"/>
                <a:gd name="T12" fmla="*/ 168 w 719"/>
                <a:gd name="T13" fmla="*/ 311 h 1485"/>
                <a:gd name="T14" fmla="*/ 168 w 719"/>
                <a:gd name="T15" fmla="*/ 0 h 1485"/>
                <a:gd name="T16" fmla="*/ 431 w 719"/>
                <a:gd name="T17" fmla="*/ 0 h 1485"/>
                <a:gd name="T18" fmla="*/ 431 w 719"/>
                <a:gd name="T19" fmla="*/ 311 h 1485"/>
                <a:gd name="T20" fmla="*/ 718 w 719"/>
                <a:gd name="T21" fmla="*/ 311 h 1485"/>
                <a:gd name="T22" fmla="*/ 718 w 719"/>
                <a:gd name="T23" fmla="*/ 526 h 1485"/>
                <a:gd name="T24" fmla="*/ 431 w 719"/>
                <a:gd name="T25" fmla="*/ 526 h 1485"/>
                <a:gd name="T26" fmla="*/ 431 w 719"/>
                <a:gd name="T27" fmla="*/ 1101 h 1485"/>
                <a:gd name="T28" fmla="*/ 551 w 719"/>
                <a:gd name="T29" fmla="*/ 1245 h 1485"/>
                <a:gd name="T30" fmla="*/ 718 w 719"/>
                <a:gd name="T31" fmla="*/ 1197 h 1485"/>
                <a:gd name="T32" fmla="*/ 718 w 719"/>
                <a:gd name="T33" fmla="*/ 1412 h 1485"/>
                <a:gd name="T34" fmla="*/ 479 w 719"/>
                <a:gd name="T35" fmla="*/ 1484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9" h="1485">
                  <a:moveTo>
                    <a:pt x="479" y="1484"/>
                  </a:moveTo>
                  <a:lnTo>
                    <a:pt x="479" y="1484"/>
                  </a:lnTo>
                  <a:cubicBezTo>
                    <a:pt x="264" y="1484"/>
                    <a:pt x="168" y="1365"/>
                    <a:pt x="168" y="1149"/>
                  </a:cubicBezTo>
                  <a:cubicBezTo>
                    <a:pt x="168" y="526"/>
                    <a:pt x="168" y="526"/>
                    <a:pt x="168" y="526"/>
                  </a:cubicBezTo>
                  <a:cubicBezTo>
                    <a:pt x="0" y="526"/>
                    <a:pt x="0" y="526"/>
                    <a:pt x="0" y="526"/>
                  </a:cubicBezTo>
                  <a:cubicBezTo>
                    <a:pt x="0" y="311"/>
                    <a:pt x="0" y="311"/>
                    <a:pt x="0" y="311"/>
                  </a:cubicBezTo>
                  <a:cubicBezTo>
                    <a:pt x="168" y="311"/>
                    <a:pt x="168" y="311"/>
                    <a:pt x="168" y="311"/>
                  </a:cubicBezTo>
                  <a:cubicBezTo>
                    <a:pt x="168" y="0"/>
                    <a:pt x="168" y="0"/>
                    <a:pt x="168" y="0"/>
                  </a:cubicBezTo>
                  <a:cubicBezTo>
                    <a:pt x="431" y="0"/>
                    <a:pt x="431" y="0"/>
                    <a:pt x="431" y="0"/>
                  </a:cubicBezTo>
                  <a:cubicBezTo>
                    <a:pt x="431" y="311"/>
                    <a:pt x="431" y="311"/>
                    <a:pt x="431" y="311"/>
                  </a:cubicBezTo>
                  <a:cubicBezTo>
                    <a:pt x="718" y="311"/>
                    <a:pt x="718" y="311"/>
                    <a:pt x="718" y="311"/>
                  </a:cubicBezTo>
                  <a:cubicBezTo>
                    <a:pt x="718" y="526"/>
                    <a:pt x="718" y="526"/>
                    <a:pt x="718" y="526"/>
                  </a:cubicBezTo>
                  <a:cubicBezTo>
                    <a:pt x="431" y="526"/>
                    <a:pt x="431" y="526"/>
                    <a:pt x="431" y="526"/>
                  </a:cubicBezTo>
                  <a:cubicBezTo>
                    <a:pt x="431" y="1101"/>
                    <a:pt x="431" y="1101"/>
                    <a:pt x="431" y="1101"/>
                  </a:cubicBezTo>
                  <a:cubicBezTo>
                    <a:pt x="431" y="1197"/>
                    <a:pt x="479" y="1245"/>
                    <a:pt x="551" y="1245"/>
                  </a:cubicBezTo>
                  <a:cubicBezTo>
                    <a:pt x="622" y="1245"/>
                    <a:pt x="671" y="1221"/>
                    <a:pt x="718" y="1197"/>
                  </a:cubicBezTo>
                  <a:cubicBezTo>
                    <a:pt x="718" y="1412"/>
                    <a:pt x="718" y="1412"/>
                    <a:pt x="718" y="1412"/>
                  </a:cubicBezTo>
                  <a:cubicBezTo>
                    <a:pt x="647" y="1461"/>
                    <a:pt x="575" y="1484"/>
                    <a:pt x="479" y="1484"/>
                  </a:cubicBezTo>
                </a:path>
              </a:pathLst>
            </a:custGeom>
            <a:solidFill>
              <a:srgbClr val="00699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33"/>
            <p:cNvSpPr>
              <a:spLocks noChangeArrowheads="1"/>
            </p:cNvSpPr>
            <p:nvPr userDrawn="1"/>
          </p:nvSpPr>
          <p:spPr bwMode="auto">
            <a:xfrm>
              <a:off x="4630738" y="5405438"/>
              <a:ext cx="2482850" cy="630237"/>
            </a:xfrm>
            <a:custGeom>
              <a:avLst/>
              <a:gdLst>
                <a:gd name="T0" fmla="*/ 6825 w 6898"/>
                <a:gd name="T1" fmla="*/ 1748 h 1749"/>
                <a:gd name="T2" fmla="*/ 6825 w 6898"/>
                <a:gd name="T3" fmla="*/ 1748 h 1749"/>
                <a:gd name="T4" fmla="*/ 71 w 6898"/>
                <a:gd name="T5" fmla="*/ 1748 h 1749"/>
                <a:gd name="T6" fmla="*/ 0 w 6898"/>
                <a:gd name="T7" fmla="*/ 1676 h 1749"/>
                <a:gd name="T8" fmla="*/ 0 w 6898"/>
                <a:gd name="T9" fmla="*/ 71 h 1749"/>
                <a:gd name="T10" fmla="*/ 71 w 6898"/>
                <a:gd name="T11" fmla="*/ 0 h 1749"/>
                <a:gd name="T12" fmla="*/ 6825 w 6898"/>
                <a:gd name="T13" fmla="*/ 0 h 1749"/>
                <a:gd name="T14" fmla="*/ 6897 w 6898"/>
                <a:gd name="T15" fmla="*/ 71 h 1749"/>
                <a:gd name="T16" fmla="*/ 6897 w 6898"/>
                <a:gd name="T17" fmla="*/ 1676 h 1749"/>
                <a:gd name="T18" fmla="*/ 6825 w 6898"/>
                <a:gd name="T19" fmla="*/ 1748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98" h="1749">
                  <a:moveTo>
                    <a:pt x="6825" y="1748"/>
                  </a:moveTo>
                  <a:lnTo>
                    <a:pt x="6825" y="1748"/>
                  </a:lnTo>
                  <a:cubicBezTo>
                    <a:pt x="71" y="1748"/>
                    <a:pt x="71" y="1748"/>
                    <a:pt x="71" y="1748"/>
                  </a:cubicBezTo>
                  <a:cubicBezTo>
                    <a:pt x="23" y="1748"/>
                    <a:pt x="0" y="1724"/>
                    <a:pt x="0" y="1676"/>
                  </a:cubicBezTo>
                  <a:cubicBezTo>
                    <a:pt x="0" y="71"/>
                    <a:pt x="0" y="71"/>
                    <a:pt x="0" y="71"/>
                  </a:cubicBezTo>
                  <a:cubicBezTo>
                    <a:pt x="0" y="47"/>
                    <a:pt x="23" y="0"/>
                    <a:pt x="71" y="0"/>
                  </a:cubicBezTo>
                  <a:cubicBezTo>
                    <a:pt x="6825" y="0"/>
                    <a:pt x="6825" y="0"/>
                    <a:pt x="6825" y="0"/>
                  </a:cubicBezTo>
                  <a:cubicBezTo>
                    <a:pt x="6873" y="0"/>
                    <a:pt x="6897" y="47"/>
                    <a:pt x="6897" y="71"/>
                  </a:cubicBezTo>
                  <a:cubicBezTo>
                    <a:pt x="6897" y="1676"/>
                    <a:pt x="6897" y="1676"/>
                    <a:pt x="6897" y="1676"/>
                  </a:cubicBezTo>
                  <a:cubicBezTo>
                    <a:pt x="6897" y="1724"/>
                    <a:pt x="6873" y="1748"/>
                    <a:pt x="6825" y="1748"/>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34"/>
            <p:cNvSpPr>
              <a:spLocks noChangeArrowheads="1"/>
            </p:cNvSpPr>
            <p:nvPr userDrawn="1"/>
          </p:nvSpPr>
          <p:spPr bwMode="auto">
            <a:xfrm>
              <a:off x="7269163" y="5473700"/>
              <a:ext cx="165100" cy="215900"/>
            </a:xfrm>
            <a:custGeom>
              <a:avLst/>
              <a:gdLst>
                <a:gd name="T0" fmla="*/ 0 w 457"/>
                <a:gd name="T1" fmla="*/ 599 h 600"/>
                <a:gd name="T2" fmla="*/ 0 w 457"/>
                <a:gd name="T3" fmla="*/ 599 h 600"/>
                <a:gd name="T4" fmla="*/ 0 w 457"/>
                <a:gd name="T5" fmla="*/ 0 h 600"/>
                <a:gd name="T6" fmla="*/ 240 w 457"/>
                <a:gd name="T7" fmla="*/ 0 h 600"/>
                <a:gd name="T8" fmla="*/ 407 w 457"/>
                <a:gd name="T9" fmla="*/ 72 h 600"/>
                <a:gd name="T10" fmla="*/ 456 w 457"/>
                <a:gd name="T11" fmla="*/ 192 h 600"/>
                <a:gd name="T12" fmla="*/ 456 w 457"/>
                <a:gd name="T13" fmla="*/ 192 h 600"/>
                <a:gd name="T14" fmla="*/ 383 w 457"/>
                <a:gd name="T15" fmla="*/ 359 h 600"/>
                <a:gd name="T16" fmla="*/ 240 w 457"/>
                <a:gd name="T17" fmla="*/ 407 h 600"/>
                <a:gd name="T18" fmla="*/ 120 w 457"/>
                <a:gd name="T19" fmla="*/ 407 h 600"/>
                <a:gd name="T20" fmla="*/ 120 w 457"/>
                <a:gd name="T21" fmla="*/ 599 h 600"/>
                <a:gd name="T22" fmla="*/ 0 w 457"/>
                <a:gd name="T23" fmla="*/ 599 h 600"/>
                <a:gd name="T24" fmla="*/ 120 w 457"/>
                <a:gd name="T25" fmla="*/ 312 h 600"/>
                <a:gd name="T26" fmla="*/ 120 w 457"/>
                <a:gd name="T27" fmla="*/ 312 h 600"/>
                <a:gd name="T28" fmla="*/ 240 w 457"/>
                <a:gd name="T29" fmla="*/ 312 h 600"/>
                <a:gd name="T30" fmla="*/ 311 w 457"/>
                <a:gd name="T31" fmla="*/ 288 h 600"/>
                <a:gd name="T32" fmla="*/ 360 w 457"/>
                <a:gd name="T33" fmla="*/ 216 h 600"/>
                <a:gd name="T34" fmla="*/ 360 w 457"/>
                <a:gd name="T35" fmla="*/ 216 h 600"/>
                <a:gd name="T36" fmla="*/ 311 w 457"/>
                <a:gd name="T37" fmla="*/ 120 h 600"/>
                <a:gd name="T38" fmla="*/ 240 w 457"/>
                <a:gd name="T39" fmla="*/ 96 h 600"/>
                <a:gd name="T40" fmla="*/ 120 w 457"/>
                <a:gd name="T41" fmla="*/ 96 h 600"/>
                <a:gd name="T42" fmla="*/ 120 w 457"/>
                <a:gd name="T43" fmla="*/ 312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7" h="600">
                  <a:moveTo>
                    <a:pt x="0" y="599"/>
                  </a:moveTo>
                  <a:lnTo>
                    <a:pt x="0" y="599"/>
                  </a:lnTo>
                  <a:cubicBezTo>
                    <a:pt x="0" y="0"/>
                    <a:pt x="0" y="0"/>
                    <a:pt x="0" y="0"/>
                  </a:cubicBezTo>
                  <a:cubicBezTo>
                    <a:pt x="240" y="0"/>
                    <a:pt x="240" y="0"/>
                    <a:pt x="240" y="0"/>
                  </a:cubicBezTo>
                  <a:cubicBezTo>
                    <a:pt x="311" y="0"/>
                    <a:pt x="360" y="24"/>
                    <a:pt x="407" y="72"/>
                  </a:cubicBezTo>
                  <a:cubicBezTo>
                    <a:pt x="432" y="96"/>
                    <a:pt x="456" y="144"/>
                    <a:pt x="456" y="192"/>
                  </a:cubicBezTo>
                  <a:lnTo>
                    <a:pt x="456" y="192"/>
                  </a:lnTo>
                  <a:cubicBezTo>
                    <a:pt x="456" y="263"/>
                    <a:pt x="432" y="312"/>
                    <a:pt x="383" y="359"/>
                  </a:cubicBezTo>
                  <a:cubicBezTo>
                    <a:pt x="360" y="384"/>
                    <a:pt x="288" y="407"/>
                    <a:pt x="240" y="407"/>
                  </a:cubicBezTo>
                  <a:cubicBezTo>
                    <a:pt x="120" y="407"/>
                    <a:pt x="120" y="407"/>
                    <a:pt x="120" y="407"/>
                  </a:cubicBezTo>
                  <a:cubicBezTo>
                    <a:pt x="120" y="599"/>
                    <a:pt x="120" y="599"/>
                    <a:pt x="120" y="599"/>
                  </a:cubicBezTo>
                  <a:lnTo>
                    <a:pt x="0" y="599"/>
                  </a:lnTo>
                  <a:close/>
                  <a:moveTo>
                    <a:pt x="120" y="312"/>
                  </a:moveTo>
                  <a:lnTo>
                    <a:pt x="120" y="312"/>
                  </a:lnTo>
                  <a:cubicBezTo>
                    <a:pt x="240" y="312"/>
                    <a:pt x="240" y="312"/>
                    <a:pt x="240" y="312"/>
                  </a:cubicBezTo>
                  <a:cubicBezTo>
                    <a:pt x="264" y="312"/>
                    <a:pt x="311" y="312"/>
                    <a:pt x="311" y="288"/>
                  </a:cubicBezTo>
                  <a:cubicBezTo>
                    <a:pt x="336" y="263"/>
                    <a:pt x="360" y="240"/>
                    <a:pt x="360" y="216"/>
                  </a:cubicBezTo>
                  <a:lnTo>
                    <a:pt x="360" y="216"/>
                  </a:lnTo>
                  <a:cubicBezTo>
                    <a:pt x="360" y="167"/>
                    <a:pt x="336" y="144"/>
                    <a:pt x="311" y="120"/>
                  </a:cubicBezTo>
                  <a:cubicBezTo>
                    <a:pt x="311" y="120"/>
                    <a:pt x="264" y="96"/>
                    <a:pt x="240" y="96"/>
                  </a:cubicBezTo>
                  <a:cubicBezTo>
                    <a:pt x="120" y="96"/>
                    <a:pt x="120" y="96"/>
                    <a:pt x="120" y="96"/>
                  </a:cubicBezTo>
                  <a:lnTo>
                    <a:pt x="120" y="31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35"/>
            <p:cNvSpPr>
              <a:spLocks noChangeArrowheads="1"/>
            </p:cNvSpPr>
            <p:nvPr userDrawn="1"/>
          </p:nvSpPr>
          <p:spPr bwMode="auto">
            <a:xfrm>
              <a:off x="7467600" y="5473700"/>
              <a:ext cx="180975" cy="215900"/>
            </a:xfrm>
            <a:custGeom>
              <a:avLst/>
              <a:gdLst>
                <a:gd name="T0" fmla="*/ 0 w 504"/>
                <a:gd name="T1" fmla="*/ 599 h 600"/>
                <a:gd name="T2" fmla="*/ 0 w 504"/>
                <a:gd name="T3" fmla="*/ 599 h 600"/>
                <a:gd name="T4" fmla="*/ 0 w 504"/>
                <a:gd name="T5" fmla="*/ 0 h 600"/>
                <a:gd name="T6" fmla="*/ 263 w 504"/>
                <a:gd name="T7" fmla="*/ 0 h 600"/>
                <a:gd name="T8" fmla="*/ 431 w 504"/>
                <a:gd name="T9" fmla="*/ 72 h 600"/>
                <a:gd name="T10" fmla="*/ 479 w 504"/>
                <a:gd name="T11" fmla="*/ 192 h 600"/>
                <a:gd name="T12" fmla="*/ 479 w 504"/>
                <a:gd name="T13" fmla="*/ 192 h 600"/>
                <a:gd name="T14" fmla="*/ 456 w 504"/>
                <a:gd name="T15" fmla="*/ 312 h 600"/>
                <a:gd name="T16" fmla="*/ 360 w 504"/>
                <a:gd name="T17" fmla="*/ 359 h 600"/>
                <a:gd name="T18" fmla="*/ 503 w 504"/>
                <a:gd name="T19" fmla="*/ 599 h 600"/>
                <a:gd name="T20" fmla="*/ 384 w 504"/>
                <a:gd name="T21" fmla="*/ 599 h 600"/>
                <a:gd name="T22" fmla="*/ 240 w 504"/>
                <a:gd name="T23" fmla="*/ 384 h 600"/>
                <a:gd name="T24" fmla="*/ 240 w 504"/>
                <a:gd name="T25" fmla="*/ 384 h 600"/>
                <a:gd name="T26" fmla="*/ 120 w 504"/>
                <a:gd name="T27" fmla="*/ 384 h 600"/>
                <a:gd name="T28" fmla="*/ 120 w 504"/>
                <a:gd name="T29" fmla="*/ 599 h 600"/>
                <a:gd name="T30" fmla="*/ 0 w 504"/>
                <a:gd name="T31" fmla="*/ 599 h 600"/>
                <a:gd name="T32" fmla="*/ 120 w 504"/>
                <a:gd name="T33" fmla="*/ 288 h 600"/>
                <a:gd name="T34" fmla="*/ 120 w 504"/>
                <a:gd name="T35" fmla="*/ 288 h 600"/>
                <a:gd name="T36" fmla="*/ 263 w 504"/>
                <a:gd name="T37" fmla="*/ 288 h 600"/>
                <a:gd name="T38" fmla="*/ 360 w 504"/>
                <a:gd name="T39" fmla="*/ 263 h 600"/>
                <a:gd name="T40" fmla="*/ 384 w 504"/>
                <a:gd name="T41" fmla="*/ 192 h 600"/>
                <a:gd name="T42" fmla="*/ 384 w 504"/>
                <a:gd name="T43" fmla="*/ 192 h 600"/>
                <a:gd name="T44" fmla="*/ 360 w 504"/>
                <a:gd name="T45" fmla="*/ 120 h 600"/>
                <a:gd name="T46" fmla="*/ 263 w 504"/>
                <a:gd name="T47" fmla="*/ 96 h 600"/>
                <a:gd name="T48" fmla="*/ 120 w 504"/>
                <a:gd name="T49" fmla="*/ 96 h 600"/>
                <a:gd name="T50" fmla="*/ 120 w 504"/>
                <a:gd name="T51" fmla="*/ 288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4" h="600">
                  <a:moveTo>
                    <a:pt x="0" y="599"/>
                  </a:moveTo>
                  <a:lnTo>
                    <a:pt x="0" y="599"/>
                  </a:lnTo>
                  <a:cubicBezTo>
                    <a:pt x="0" y="0"/>
                    <a:pt x="0" y="0"/>
                    <a:pt x="0" y="0"/>
                  </a:cubicBezTo>
                  <a:cubicBezTo>
                    <a:pt x="263" y="0"/>
                    <a:pt x="263" y="0"/>
                    <a:pt x="263" y="0"/>
                  </a:cubicBezTo>
                  <a:cubicBezTo>
                    <a:pt x="335" y="0"/>
                    <a:pt x="407" y="24"/>
                    <a:pt x="431" y="72"/>
                  </a:cubicBezTo>
                  <a:cubicBezTo>
                    <a:pt x="479" y="96"/>
                    <a:pt x="479" y="144"/>
                    <a:pt x="479" y="192"/>
                  </a:cubicBezTo>
                  <a:lnTo>
                    <a:pt x="479" y="192"/>
                  </a:lnTo>
                  <a:cubicBezTo>
                    <a:pt x="479" y="240"/>
                    <a:pt x="479" y="288"/>
                    <a:pt x="456" y="312"/>
                  </a:cubicBezTo>
                  <a:cubicBezTo>
                    <a:pt x="431" y="335"/>
                    <a:pt x="384" y="359"/>
                    <a:pt x="360" y="359"/>
                  </a:cubicBezTo>
                  <a:cubicBezTo>
                    <a:pt x="503" y="599"/>
                    <a:pt x="503" y="599"/>
                    <a:pt x="503" y="599"/>
                  </a:cubicBezTo>
                  <a:cubicBezTo>
                    <a:pt x="384" y="599"/>
                    <a:pt x="384" y="599"/>
                    <a:pt x="384" y="599"/>
                  </a:cubicBezTo>
                  <a:cubicBezTo>
                    <a:pt x="240" y="384"/>
                    <a:pt x="240" y="384"/>
                    <a:pt x="240" y="384"/>
                  </a:cubicBezTo>
                  <a:lnTo>
                    <a:pt x="240" y="384"/>
                  </a:lnTo>
                  <a:cubicBezTo>
                    <a:pt x="120" y="384"/>
                    <a:pt x="120" y="384"/>
                    <a:pt x="120" y="384"/>
                  </a:cubicBezTo>
                  <a:cubicBezTo>
                    <a:pt x="120" y="599"/>
                    <a:pt x="120" y="599"/>
                    <a:pt x="120" y="599"/>
                  </a:cubicBezTo>
                  <a:lnTo>
                    <a:pt x="0" y="599"/>
                  </a:lnTo>
                  <a:close/>
                  <a:moveTo>
                    <a:pt x="120" y="288"/>
                  </a:moveTo>
                  <a:lnTo>
                    <a:pt x="120" y="288"/>
                  </a:lnTo>
                  <a:cubicBezTo>
                    <a:pt x="263" y="288"/>
                    <a:pt x="263" y="288"/>
                    <a:pt x="263" y="288"/>
                  </a:cubicBezTo>
                  <a:cubicBezTo>
                    <a:pt x="312" y="288"/>
                    <a:pt x="335" y="288"/>
                    <a:pt x="360" y="263"/>
                  </a:cubicBezTo>
                  <a:cubicBezTo>
                    <a:pt x="384" y="240"/>
                    <a:pt x="384" y="216"/>
                    <a:pt x="384" y="192"/>
                  </a:cubicBezTo>
                  <a:lnTo>
                    <a:pt x="384" y="192"/>
                  </a:lnTo>
                  <a:cubicBezTo>
                    <a:pt x="384" y="167"/>
                    <a:pt x="384" y="144"/>
                    <a:pt x="360" y="120"/>
                  </a:cubicBezTo>
                  <a:cubicBezTo>
                    <a:pt x="335" y="120"/>
                    <a:pt x="312" y="96"/>
                    <a:pt x="263" y="96"/>
                  </a:cubicBezTo>
                  <a:cubicBezTo>
                    <a:pt x="120" y="96"/>
                    <a:pt x="120" y="96"/>
                    <a:pt x="120" y="96"/>
                  </a:cubicBezTo>
                  <a:lnTo>
                    <a:pt x="120" y="288"/>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36"/>
            <p:cNvSpPr>
              <a:spLocks noChangeArrowheads="1"/>
            </p:cNvSpPr>
            <p:nvPr userDrawn="1"/>
          </p:nvSpPr>
          <p:spPr bwMode="auto">
            <a:xfrm>
              <a:off x="7673975" y="5473700"/>
              <a:ext cx="225425" cy="215900"/>
            </a:xfrm>
            <a:custGeom>
              <a:avLst/>
              <a:gdLst>
                <a:gd name="T0" fmla="*/ 527 w 624"/>
                <a:gd name="T1" fmla="*/ 503 h 600"/>
                <a:gd name="T2" fmla="*/ 527 w 624"/>
                <a:gd name="T3" fmla="*/ 503 h 600"/>
                <a:gd name="T4" fmla="*/ 311 w 624"/>
                <a:gd name="T5" fmla="*/ 599 h 600"/>
                <a:gd name="T6" fmla="*/ 96 w 624"/>
                <a:gd name="T7" fmla="*/ 503 h 600"/>
                <a:gd name="T8" fmla="*/ 0 w 624"/>
                <a:gd name="T9" fmla="*/ 312 h 600"/>
                <a:gd name="T10" fmla="*/ 0 w 624"/>
                <a:gd name="T11" fmla="*/ 288 h 600"/>
                <a:gd name="T12" fmla="*/ 96 w 624"/>
                <a:gd name="T13" fmla="*/ 96 h 600"/>
                <a:gd name="T14" fmla="*/ 311 w 624"/>
                <a:gd name="T15" fmla="*/ 0 h 600"/>
                <a:gd name="T16" fmla="*/ 527 w 624"/>
                <a:gd name="T17" fmla="*/ 96 h 600"/>
                <a:gd name="T18" fmla="*/ 623 w 624"/>
                <a:gd name="T19" fmla="*/ 288 h 600"/>
                <a:gd name="T20" fmla="*/ 623 w 624"/>
                <a:gd name="T21" fmla="*/ 288 h 600"/>
                <a:gd name="T22" fmla="*/ 527 w 624"/>
                <a:gd name="T23" fmla="*/ 503 h 600"/>
                <a:gd name="T24" fmla="*/ 168 w 624"/>
                <a:gd name="T25" fmla="*/ 455 h 600"/>
                <a:gd name="T26" fmla="*/ 168 w 624"/>
                <a:gd name="T27" fmla="*/ 455 h 600"/>
                <a:gd name="T28" fmla="*/ 311 w 624"/>
                <a:gd name="T29" fmla="*/ 503 h 600"/>
                <a:gd name="T30" fmla="*/ 456 w 624"/>
                <a:gd name="T31" fmla="*/ 455 h 600"/>
                <a:gd name="T32" fmla="*/ 503 w 624"/>
                <a:gd name="T33" fmla="*/ 312 h 600"/>
                <a:gd name="T34" fmla="*/ 503 w 624"/>
                <a:gd name="T35" fmla="*/ 288 h 600"/>
                <a:gd name="T36" fmla="*/ 456 w 624"/>
                <a:gd name="T37" fmla="*/ 144 h 600"/>
                <a:gd name="T38" fmla="*/ 311 w 624"/>
                <a:gd name="T39" fmla="*/ 96 h 600"/>
                <a:gd name="T40" fmla="*/ 168 w 624"/>
                <a:gd name="T41" fmla="*/ 144 h 600"/>
                <a:gd name="T42" fmla="*/ 120 w 624"/>
                <a:gd name="T43" fmla="*/ 288 h 600"/>
                <a:gd name="T44" fmla="*/ 120 w 624"/>
                <a:gd name="T45" fmla="*/ 288 h 600"/>
                <a:gd name="T46" fmla="*/ 168 w 624"/>
                <a:gd name="T47" fmla="*/ 45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4" h="600">
                  <a:moveTo>
                    <a:pt x="527" y="503"/>
                  </a:moveTo>
                  <a:lnTo>
                    <a:pt x="527" y="503"/>
                  </a:lnTo>
                  <a:cubicBezTo>
                    <a:pt x="479" y="575"/>
                    <a:pt x="407" y="599"/>
                    <a:pt x="311" y="599"/>
                  </a:cubicBezTo>
                  <a:cubicBezTo>
                    <a:pt x="216" y="599"/>
                    <a:pt x="144" y="575"/>
                    <a:pt x="96" y="503"/>
                  </a:cubicBezTo>
                  <a:cubicBezTo>
                    <a:pt x="48" y="455"/>
                    <a:pt x="0" y="384"/>
                    <a:pt x="0" y="312"/>
                  </a:cubicBezTo>
                  <a:cubicBezTo>
                    <a:pt x="0" y="288"/>
                    <a:pt x="0" y="288"/>
                    <a:pt x="0" y="288"/>
                  </a:cubicBezTo>
                  <a:cubicBezTo>
                    <a:pt x="0" y="216"/>
                    <a:pt x="48" y="144"/>
                    <a:pt x="96" y="96"/>
                  </a:cubicBezTo>
                  <a:cubicBezTo>
                    <a:pt x="144" y="24"/>
                    <a:pt x="216" y="0"/>
                    <a:pt x="311" y="0"/>
                  </a:cubicBezTo>
                  <a:cubicBezTo>
                    <a:pt x="407" y="0"/>
                    <a:pt x="479" y="24"/>
                    <a:pt x="527" y="96"/>
                  </a:cubicBezTo>
                  <a:cubicBezTo>
                    <a:pt x="599" y="144"/>
                    <a:pt x="623" y="216"/>
                    <a:pt x="623" y="288"/>
                  </a:cubicBezTo>
                  <a:lnTo>
                    <a:pt x="623" y="288"/>
                  </a:lnTo>
                  <a:cubicBezTo>
                    <a:pt x="623" y="384"/>
                    <a:pt x="599" y="455"/>
                    <a:pt x="527" y="503"/>
                  </a:cubicBezTo>
                  <a:close/>
                  <a:moveTo>
                    <a:pt x="168" y="455"/>
                  </a:moveTo>
                  <a:lnTo>
                    <a:pt x="168" y="455"/>
                  </a:lnTo>
                  <a:cubicBezTo>
                    <a:pt x="216" y="479"/>
                    <a:pt x="264" y="503"/>
                    <a:pt x="311" y="503"/>
                  </a:cubicBezTo>
                  <a:cubicBezTo>
                    <a:pt x="384" y="503"/>
                    <a:pt x="407" y="479"/>
                    <a:pt x="456" y="455"/>
                  </a:cubicBezTo>
                  <a:cubicBezTo>
                    <a:pt x="503" y="407"/>
                    <a:pt x="503" y="359"/>
                    <a:pt x="503" y="312"/>
                  </a:cubicBezTo>
                  <a:cubicBezTo>
                    <a:pt x="503" y="288"/>
                    <a:pt x="503" y="288"/>
                    <a:pt x="503" y="288"/>
                  </a:cubicBezTo>
                  <a:cubicBezTo>
                    <a:pt x="503" y="240"/>
                    <a:pt x="503" y="192"/>
                    <a:pt x="456" y="144"/>
                  </a:cubicBezTo>
                  <a:cubicBezTo>
                    <a:pt x="407" y="120"/>
                    <a:pt x="360" y="96"/>
                    <a:pt x="311" y="96"/>
                  </a:cubicBezTo>
                  <a:cubicBezTo>
                    <a:pt x="264" y="96"/>
                    <a:pt x="216" y="120"/>
                    <a:pt x="168" y="144"/>
                  </a:cubicBezTo>
                  <a:cubicBezTo>
                    <a:pt x="144" y="192"/>
                    <a:pt x="120" y="240"/>
                    <a:pt x="120" y="288"/>
                  </a:cubicBezTo>
                  <a:lnTo>
                    <a:pt x="120" y="288"/>
                  </a:lnTo>
                  <a:cubicBezTo>
                    <a:pt x="120" y="359"/>
                    <a:pt x="144" y="407"/>
                    <a:pt x="168" y="4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37"/>
            <p:cNvSpPr>
              <a:spLocks noChangeArrowheads="1"/>
            </p:cNvSpPr>
            <p:nvPr userDrawn="1"/>
          </p:nvSpPr>
          <p:spPr bwMode="auto">
            <a:xfrm>
              <a:off x="7942263" y="5473700"/>
              <a:ext cx="155575" cy="215900"/>
            </a:xfrm>
            <a:custGeom>
              <a:avLst/>
              <a:gdLst>
                <a:gd name="T0" fmla="*/ 0 w 432"/>
                <a:gd name="T1" fmla="*/ 599 h 600"/>
                <a:gd name="T2" fmla="*/ 0 w 432"/>
                <a:gd name="T3" fmla="*/ 0 h 600"/>
                <a:gd name="T4" fmla="*/ 431 w 432"/>
                <a:gd name="T5" fmla="*/ 0 h 600"/>
                <a:gd name="T6" fmla="*/ 431 w 432"/>
                <a:gd name="T7" fmla="*/ 96 h 600"/>
                <a:gd name="T8" fmla="*/ 96 w 432"/>
                <a:gd name="T9" fmla="*/ 96 h 600"/>
                <a:gd name="T10" fmla="*/ 96 w 432"/>
                <a:gd name="T11" fmla="*/ 263 h 600"/>
                <a:gd name="T12" fmla="*/ 383 w 432"/>
                <a:gd name="T13" fmla="*/ 263 h 600"/>
                <a:gd name="T14" fmla="*/ 383 w 432"/>
                <a:gd name="T15" fmla="*/ 359 h 600"/>
                <a:gd name="T16" fmla="*/ 96 w 432"/>
                <a:gd name="T17" fmla="*/ 359 h 600"/>
                <a:gd name="T18" fmla="*/ 96 w 432"/>
                <a:gd name="T19" fmla="*/ 599 h 600"/>
                <a:gd name="T20" fmla="*/ 0 w 432"/>
                <a:gd name="T21" fmla="*/ 599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600">
                  <a:moveTo>
                    <a:pt x="0" y="599"/>
                  </a:moveTo>
                  <a:lnTo>
                    <a:pt x="0" y="0"/>
                  </a:lnTo>
                  <a:lnTo>
                    <a:pt x="431" y="0"/>
                  </a:lnTo>
                  <a:lnTo>
                    <a:pt x="431" y="96"/>
                  </a:lnTo>
                  <a:lnTo>
                    <a:pt x="96" y="96"/>
                  </a:lnTo>
                  <a:lnTo>
                    <a:pt x="96" y="263"/>
                  </a:lnTo>
                  <a:lnTo>
                    <a:pt x="383" y="263"/>
                  </a:lnTo>
                  <a:lnTo>
                    <a:pt x="383" y="359"/>
                  </a:lnTo>
                  <a:lnTo>
                    <a:pt x="96" y="359"/>
                  </a:lnTo>
                  <a:lnTo>
                    <a:pt x="96" y="599"/>
                  </a:lnTo>
                  <a:lnTo>
                    <a:pt x="0" y="599"/>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38"/>
            <p:cNvSpPr>
              <a:spLocks noChangeArrowheads="1"/>
            </p:cNvSpPr>
            <p:nvPr userDrawn="1"/>
          </p:nvSpPr>
          <p:spPr bwMode="auto">
            <a:xfrm>
              <a:off x="8140700" y="5473700"/>
              <a:ext cx="155575" cy="215900"/>
            </a:xfrm>
            <a:custGeom>
              <a:avLst/>
              <a:gdLst>
                <a:gd name="T0" fmla="*/ 0 w 433"/>
                <a:gd name="T1" fmla="*/ 599 h 600"/>
                <a:gd name="T2" fmla="*/ 0 w 433"/>
                <a:gd name="T3" fmla="*/ 0 h 600"/>
                <a:gd name="T4" fmla="*/ 432 w 433"/>
                <a:gd name="T5" fmla="*/ 0 h 600"/>
                <a:gd name="T6" fmla="*/ 432 w 433"/>
                <a:gd name="T7" fmla="*/ 96 h 600"/>
                <a:gd name="T8" fmla="*/ 96 w 433"/>
                <a:gd name="T9" fmla="*/ 96 h 600"/>
                <a:gd name="T10" fmla="*/ 96 w 433"/>
                <a:gd name="T11" fmla="*/ 240 h 600"/>
                <a:gd name="T12" fmla="*/ 384 w 433"/>
                <a:gd name="T13" fmla="*/ 240 h 600"/>
                <a:gd name="T14" fmla="*/ 384 w 433"/>
                <a:gd name="T15" fmla="*/ 335 h 600"/>
                <a:gd name="T16" fmla="*/ 96 w 433"/>
                <a:gd name="T17" fmla="*/ 335 h 600"/>
                <a:gd name="T18" fmla="*/ 96 w 433"/>
                <a:gd name="T19" fmla="*/ 503 h 600"/>
                <a:gd name="T20" fmla="*/ 432 w 433"/>
                <a:gd name="T21" fmla="*/ 503 h 600"/>
                <a:gd name="T22" fmla="*/ 432 w 433"/>
                <a:gd name="T23" fmla="*/ 599 h 600"/>
                <a:gd name="T24" fmla="*/ 0 w 433"/>
                <a:gd name="T25" fmla="*/ 599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3" h="600">
                  <a:moveTo>
                    <a:pt x="0" y="599"/>
                  </a:moveTo>
                  <a:lnTo>
                    <a:pt x="0" y="0"/>
                  </a:lnTo>
                  <a:lnTo>
                    <a:pt x="432" y="0"/>
                  </a:lnTo>
                  <a:lnTo>
                    <a:pt x="432" y="96"/>
                  </a:lnTo>
                  <a:lnTo>
                    <a:pt x="96" y="96"/>
                  </a:lnTo>
                  <a:lnTo>
                    <a:pt x="96" y="240"/>
                  </a:lnTo>
                  <a:lnTo>
                    <a:pt x="384" y="240"/>
                  </a:lnTo>
                  <a:lnTo>
                    <a:pt x="384" y="335"/>
                  </a:lnTo>
                  <a:lnTo>
                    <a:pt x="96" y="335"/>
                  </a:lnTo>
                  <a:lnTo>
                    <a:pt x="96" y="503"/>
                  </a:lnTo>
                  <a:lnTo>
                    <a:pt x="432" y="503"/>
                  </a:lnTo>
                  <a:lnTo>
                    <a:pt x="432" y="599"/>
                  </a:lnTo>
                  <a:lnTo>
                    <a:pt x="0" y="599"/>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39"/>
            <p:cNvSpPr>
              <a:spLocks noChangeArrowheads="1"/>
            </p:cNvSpPr>
            <p:nvPr userDrawn="1"/>
          </p:nvSpPr>
          <p:spPr bwMode="auto">
            <a:xfrm>
              <a:off x="8321675" y="5473700"/>
              <a:ext cx="163513" cy="215900"/>
            </a:xfrm>
            <a:custGeom>
              <a:avLst/>
              <a:gdLst>
                <a:gd name="T0" fmla="*/ 239 w 456"/>
                <a:gd name="T1" fmla="*/ 599 h 600"/>
                <a:gd name="T2" fmla="*/ 239 w 456"/>
                <a:gd name="T3" fmla="*/ 599 h 600"/>
                <a:gd name="T4" fmla="*/ 0 w 456"/>
                <a:gd name="T5" fmla="*/ 503 h 600"/>
                <a:gd name="T6" fmla="*/ 71 w 456"/>
                <a:gd name="T7" fmla="*/ 431 h 600"/>
                <a:gd name="T8" fmla="*/ 239 w 456"/>
                <a:gd name="T9" fmla="*/ 503 h 600"/>
                <a:gd name="T10" fmla="*/ 311 w 456"/>
                <a:gd name="T11" fmla="*/ 479 h 600"/>
                <a:gd name="T12" fmla="*/ 359 w 456"/>
                <a:gd name="T13" fmla="*/ 431 h 600"/>
                <a:gd name="T14" fmla="*/ 359 w 456"/>
                <a:gd name="T15" fmla="*/ 431 h 600"/>
                <a:gd name="T16" fmla="*/ 311 w 456"/>
                <a:gd name="T17" fmla="*/ 384 h 600"/>
                <a:gd name="T18" fmla="*/ 215 w 456"/>
                <a:gd name="T19" fmla="*/ 335 h 600"/>
                <a:gd name="T20" fmla="*/ 143 w 456"/>
                <a:gd name="T21" fmla="*/ 312 h 600"/>
                <a:gd name="T22" fmla="*/ 71 w 456"/>
                <a:gd name="T23" fmla="*/ 288 h 600"/>
                <a:gd name="T24" fmla="*/ 48 w 456"/>
                <a:gd name="T25" fmla="*/ 240 h 600"/>
                <a:gd name="T26" fmla="*/ 24 w 456"/>
                <a:gd name="T27" fmla="*/ 167 h 600"/>
                <a:gd name="T28" fmla="*/ 24 w 456"/>
                <a:gd name="T29" fmla="*/ 167 h 600"/>
                <a:gd name="T30" fmla="*/ 71 w 456"/>
                <a:gd name="T31" fmla="*/ 48 h 600"/>
                <a:gd name="T32" fmla="*/ 215 w 456"/>
                <a:gd name="T33" fmla="*/ 0 h 600"/>
                <a:gd name="T34" fmla="*/ 431 w 456"/>
                <a:gd name="T35" fmla="*/ 72 h 600"/>
                <a:gd name="T36" fmla="*/ 383 w 456"/>
                <a:gd name="T37" fmla="*/ 144 h 600"/>
                <a:gd name="T38" fmla="*/ 215 w 456"/>
                <a:gd name="T39" fmla="*/ 96 h 600"/>
                <a:gd name="T40" fmla="*/ 143 w 456"/>
                <a:gd name="T41" fmla="*/ 120 h 600"/>
                <a:gd name="T42" fmla="*/ 120 w 456"/>
                <a:gd name="T43" fmla="*/ 167 h 600"/>
                <a:gd name="T44" fmla="*/ 120 w 456"/>
                <a:gd name="T45" fmla="*/ 167 h 600"/>
                <a:gd name="T46" fmla="*/ 143 w 456"/>
                <a:gd name="T47" fmla="*/ 216 h 600"/>
                <a:gd name="T48" fmla="*/ 263 w 456"/>
                <a:gd name="T49" fmla="*/ 240 h 600"/>
                <a:gd name="T50" fmla="*/ 407 w 456"/>
                <a:gd name="T51" fmla="*/ 312 h 600"/>
                <a:gd name="T52" fmla="*/ 455 w 456"/>
                <a:gd name="T53" fmla="*/ 431 h 600"/>
                <a:gd name="T54" fmla="*/ 455 w 456"/>
                <a:gd name="T55" fmla="*/ 431 h 600"/>
                <a:gd name="T56" fmla="*/ 383 w 456"/>
                <a:gd name="T57" fmla="*/ 551 h 600"/>
                <a:gd name="T58" fmla="*/ 239 w 456"/>
                <a:gd name="T59" fmla="*/ 599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6" h="600">
                  <a:moveTo>
                    <a:pt x="239" y="599"/>
                  </a:moveTo>
                  <a:lnTo>
                    <a:pt x="239" y="599"/>
                  </a:lnTo>
                  <a:cubicBezTo>
                    <a:pt x="143" y="599"/>
                    <a:pt x="71" y="575"/>
                    <a:pt x="0" y="503"/>
                  </a:cubicBezTo>
                  <a:cubicBezTo>
                    <a:pt x="71" y="431"/>
                    <a:pt x="71" y="431"/>
                    <a:pt x="71" y="431"/>
                  </a:cubicBezTo>
                  <a:cubicBezTo>
                    <a:pt x="120" y="479"/>
                    <a:pt x="192" y="503"/>
                    <a:pt x="239" y="503"/>
                  </a:cubicBezTo>
                  <a:cubicBezTo>
                    <a:pt x="288" y="503"/>
                    <a:pt x="311" y="503"/>
                    <a:pt x="311" y="479"/>
                  </a:cubicBezTo>
                  <a:cubicBezTo>
                    <a:pt x="335" y="479"/>
                    <a:pt x="359" y="455"/>
                    <a:pt x="359" y="431"/>
                  </a:cubicBezTo>
                  <a:lnTo>
                    <a:pt x="359" y="431"/>
                  </a:lnTo>
                  <a:cubicBezTo>
                    <a:pt x="359" y="407"/>
                    <a:pt x="335" y="384"/>
                    <a:pt x="311" y="384"/>
                  </a:cubicBezTo>
                  <a:cubicBezTo>
                    <a:pt x="311" y="359"/>
                    <a:pt x="263" y="359"/>
                    <a:pt x="215" y="335"/>
                  </a:cubicBezTo>
                  <a:cubicBezTo>
                    <a:pt x="192" y="335"/>
                    <a:pt x="167" y="335"/>
                    <a:pt x="143" y="312"/>
                  </a:cubicBezTo>
                  <a:cubicBezTo>
                    <a:pt x="120" y="312"/>
                    <a:pt x="96" y="288"/>
                    <a:pt x="71" y="288"/>
                  </a:cubicBezTo>
                  <a:cubicBezTo>
                    <a:pt x="48" y="263"/>
                    <a:pt x="48" y="263"/>
                    <a:pt x="48" y="240"/>
                  </a:cubicBezTo>
                  <a:cubicBezTo>
                    <a:pt x="24" y="216"/>
                    <a:pt x="24" y="192"/>
                    <a:pt x="24" y="167"/>
                  </a:cubicBezTo>
                  <a:lnTo>
                    <a:pt x="24" y="167"/>
                  </a:lnTo>
                  <a:cubicBezTo>
                    <a:pt x="24" y="120"/>
                    <a:pt x="48" y="72"/>
                    <a:pt x="71" y="48"/>
                  </a:cubicBezTo>
                  <a:cubicBezTo>
                    <a:pt x="120" y="24"/>
                    <a:pt x="167" y="0"/>
                    <a:pt x="215" y="0"/>
                  </a:cubicBezTo>
                  <a:cubicBezTo>
                    <a:pt x="311" y="0"/>
                    <a:pt x="383" y="24"/>
                    <a:pt x="431" y="72"/>
                  </a:cubicBezTo>
                  <a:cubicBezTo>
                    <a:pt x="383" y="144"/>
                    <a:pt x="383" y="144"/>
                    <a:pt x="383" y="144"/>
                  </a:cubicBezTo>
                  <a:cubicBezTo>
                    <a:pt x="335" y="120"/>
                    <a:pt x="263" y="96"/>
                    <a:pt x="215" y="96"/>
                  </a:cubicBezTo>
                  <a:cubicBezTo>
                    <a:pt x="192" y="96"/>
                    <a:pt x="167" y="96"/>
                    <a:pt x="143" y="120"/>
                  </a:cubicBezTo>
                  <a:cubicBezTo>
                    <a:pt x="143" y="120"/>
                    <a:pt x="120" y="144"/>
                    <a:pt x="120" y="167"/>
                  </a:cubicBezTo>
                  <a:lnTo>
                    <a:pt x="120" y="167"/>
                  </a:lnTo>
                  <a:cubicBezTo>
                    <a:pt x="120" y="192"/>
                    <a:pt x="143" y="192"/>
                    <a:pt x="143" y="216"/>
                  </a:cubicBezTo>
                  <a:cubicBezTo>
                    <a:pt x="167" y="216"/>
                    <a:pt x="215" y="240"/>
                    <a:pt x="263" y="240"/>
                  </a:cubicBezTo>
                  <a:cubicBezTo>
                    <a:pt x="335" y="263"/>
                    <a:pt x="383" y="288"/>
                    <a:pt x="407" y="312"/>
                  </a:cubicBezTo>
                  <a:cubicBezTo>
                    <a:pt x="431" y="335"/>
                    <a:pt x="455" y="384"/>
                    <a:pt x="455" y="431"/>
                  </a:cubicBezTo>
                  <a:lnTo>
                    <a:pt x="455" y="431"/>
                  </a:lnTo>
                  <a:cubicBezTo>
                    <a:pt x="455" y="479"/>
                    <a:pt x="431" y="527"/>
                    <a:pt x="383" y="551"/>
                  </a:cubicBezTo>
                  <a:cubicBezTo>
                    <a:pt x="359" y="575"/>
                    <a:pt x="311" y="599"/>
                    <a:pt x="239" y="599"/>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40"/>
            <p:cNvSpPr>
              <a:spLocks noChangeArrowheads="1"/>
            </p:cNvSpPr>
            <p:nvPr userDrawn="1"/>
          </p:nvSpPr>
          <p:spPr bwMode="auto">
            <a:xfrm>
              <a:off x="8510588" y="5473700"/>
              <a:ext cx="163512" cy="215900"/>
            </a:xfrm>
            <a:custGeom>
              <a:avLst/>
              <a:gdLst>
                <a:gd name="T0" fmla="*/ 240 w 456"/>
                <a:gd name="T1" fmla="*/ 599 h 600"/>
                <a:gd name="T2" fmla="*/ 240 w 456"/>
                <a:gd name="T3" fmla="*/ 599 h 600"/>
                <a:gd name="T4" fmla="*/ 0 w 456"/>
                <a:gd name="T5" fmla="*/ 503 h 600"/>
                <a:gd name="T6" fmla="*/ 48 w 456"/>
                <a:gd name="T7" fmla="*/ 431 h 600"/>
                <a:gd name="T8" fmla="*/ 240 w 456"/>
                <a:gd name="T9" fmla="*/ 503 h 600"/>
                <a:gd name="T10" fmla="*/ 311 w 456"/>
                <a:gd name="T11" fmla="*/ 479 h 600"/>
                <a:gd name="T12" fmla="*/ 335 w 456"/>
                <a:gd name="T13" fmla="*/ 431 h 600"/>
                <a:gd name="T14" fmla="*/ 335 w 456"/>
                <a:gd name="T15" fmla="*/ 431 h 600"/>
                <a:gd name="T16" fmla="*/ 311 w 456"/>
                <a:gd name="T17" fmla="*/ 384 h 600"/>
                <a:gd name="T18" fmla="*/ 215 w 456"/>
                <a:gd name="T19" fmla="*/ 335 h 600"/>
                <a:gd name="T20" fmla="*/ 119 w 456"/>
                <a:gd name="T21" fmla="*/ 312 h 600"/>
                <a:gd name="T22" fmla="*/ 72 w 456"/>
                <a:gd name="T23" fmla="*/ 288 h 600"/>
                <a:gd name="T24" fmla="*/ 23 w 456"/>
                <a:gd name="T25" fmla="*/ 240 h 600"/>
                <a:gd name="T26" fmla="*/ 23 w 456"/>
                <a:gd name="T27" fmla="*/ 167 h 600"/>
                <a:gd name="T28" fmla="*/ 23 w 456"/>
                <a:gd name="T29" fmla="*/ 167 h 600"/>
                <a:gd name="T30" fmla="*/ 72 w 456"/>
                <a:gd name="T31" fmla="*/ 48 h 600"/>
                <a:gd name="T32" fmla="*/ 215 w 456"/>
                <a:gd name="T33" fmla="*/ 0 h 600"/>
                <a:gd name="T34" fmla="*/ 431 w 456"/>
                <a:gd name="T35" fmla="*/ 72 h 600"/>
                <a:gd name="T36" fmla="*/ 383 w 456"/>
                <a:gd name="T37" fmla="*/ 144 h 600"/>
                <a:gd name="T38" fmla="*/ 215 w 456"/>
                <a:gd name="T39" fmla="*/ 96 h 600"/>
                <a:gd name="T40" fmla="*/ 144 w 456"/>
                <a:gd name="T41" fmla="*/ 120 h 600"/>
                <a:gd name="T42" fmla="*/ 119 w 456"/>
                <a:gd name="T43" fmla="*/ 167 h 600"/>
                <a:gd name="T44" fmla="*/ 119 w 456"/>
                <a:gd name="T45" fmla="*/ 167 h 600"/>
                <a:gd name="T46" fmla="*/ 144 w 456"/>
                <a:gd name="T47" fmla="*/ 216 h 600"/>
                <a:gd name="T48" fmla="*/ 263 w 456"/>
                <a:gd name="T49" fmla="*/ 240 h 600"/>
                <a:gd name="T50" fmla="*/ 407 w 456"/>
                <a:gd name="T51" fmla="*/ 312 h 600"/>
                <a:gd name="T52" fmla="*/ 455 w 456"/>
                <a:gd name="T53" fmla="*/ 431 h 600"/>
                <a:gd name="T54" fmla="*/ 455 w 456"/>
                <a:gd name="T55" fmla="*/ 431 h 600"/>
                <a:gd name="T56" fmla="*/ 383 w 456"/>
                <a:gd name="T57" fmla="*/ 551 h 600"/>
                <a:gd name="T58" fmla="*/ 240 w 456"/>
                <a:gd name="T59" fmla="*/ 599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6" h="600">
                  <a:moveTo>
                    <a:pt x="240" y="599"/>
                  </a:moveTo>
                  <a:lnTo>
                    <a:pt x="240" y="599"/>
                  </a:lnTo>
                  <a:cubicBezTo>
                    <a:pt x="144" y="599"/>
                    <a:pt x="72" y="575"/>
                    <a:pt x="0" y="503"/>
                  </a:cubicBezTo>
                  <a:cubicBezTo>
                    <a:pt x="48" y="431"/>
                    <a:pt x="48" y="431"/>
                    <a:pt x="48" y="431"/>
                  </a:cubicBezTo>
                  <a:cubicBezTo>
                    <a:pt x="119" y="479"/>
                    <a:pt x="168" y="503"/>
                    <a:pt x="240" y="503"/>
                  </a:cubicBezTo>
                  <a:cubicBezTo>
                    <a:pt x="263" y="503"/>
                    <a:pt x="287" y="503"/>
                    <a:pt x="311" y="479"/>
                  </a:cubicBezTo>
                  <a:cubicBezTo>
                    <a:pt x="335" y="479"/>
                    <a:pt x="335" y="455"/>
                    <a:pt x="335" y="431"/>
                  </a:cubicBezTo>
                  <a:lnTo>
                    <a:pt x="335" y="431"/>
                  </a:lnTo>
                  <a:cubicBezTo>
                    <a:pt x="335" y="407"/>
                    <a:pt x="335" y="384"/>
                    <a:pt x="311" y="384"/>
                  </a:cubicBezTo>
                  <a:cubicBezTo>
                    <a:pt x="311" y="359"/>
                    <a:pt x="263" y="359"/>
                    <a:pt x="215" y="335"/>
                  </a:cubicBezTo>
                  <a:cubicBezTo>
                    <a:pt x="168" y="335"/>
                    <a:pt x="144" y="335"/>
                    <a:pt x="119" y="312"/>
                  </a:cubicBezTo>
                  <a:cubicBezTo>
                    <a:pt x="95" y="312"/>
                    <a:pt x="95" y="288"/>
                    <a:pt x="72" y="288"/>
                  </a:cubicBezTo>
                  <a:cubicBezTo>
                    <a:pt x="48" y="263"/>
                    <a:pt x="48" y="263"/>
                    <a:pt x="23" y="240"/>
                  </a:cubicBezTo>
                  <a:cubicBezTo>
                    <a:pt x="23" y="216"/>
                    <a:pt x="23" y="192"/>
                    <a:pt x="23" y="167"/>
                  </a:cubicBezTo>
                  <a:lnTo>
                    <a:pt x="23" y="167"/>
                  </a:lnTo>
                  <a:cubicBezTo>
                    <a:pt x="23" y="120"/>
                    <a:pt x="48" y="72"/>
                    <a:pt x="72" y="48"/>
                  </a:cubicBezTo>
                  <a:cubicBezTo>
                    <a:pt x="119" y="24"/>
                    <a:pt x="168" y="0"/>
                    <a:pt x="215" y="0"/>
                  </a:cubicBezTo>
                  <a:cubicBezTo>
                    <a:pt x="287" y="0"/>
                    <a:pt x="359" y="24"/>
                    <a:pt x="431" y="72"/>
                  </a:cubicBezTo>
                  <a:cubicBezTo>
                    <a:pt x="383" y="144"/>
                    <a:pt x="383" y="144"/>
                    <a:pt x="383" y="144"/>
                  </a:cubicBezTo>
                  <a:cubicBezTo>
                    <a:pt x="311" y="120"/>
                    <a:pt x="263" y="96"/>
                    <a:pt x="215" y="96"/>
                  </a:cubicBezTo>
                  <a:cubicBezTo>
                    <a:pt x="191" y="96"/>
                    <a:pt x="168" y="96"/>
                    <a:pt x="144" y="120"/>
                  </a:cubicBezTo>
                  <a:cubicBezTo>
                    <a:pt x="119" y="120"/>
                    <a:pt x="119" y="144"/>
                    <a:pt x="119" y="167"/>
                  </a:cubicBezTo>
                  <a:lnTo>
                    <a:pt x="119" y="167"/>
                  </a:lnTo>
                  <a:cubicBezTo>
                    <a:pt x="119" y="192"/>
                    <a:pt x="119" y="192"/>
                    <a:pt x="144" y="216"/>
                  </a:cubicBezTo>
                  <a:cubicBezTo>
                    <a:pt x="168" y="216"/>
                    <a:pt x="215" y="240"/>
                    <a:pt x="263" y="240"/>
                  </a:cubicBezTo>
                  <a:cubicBezTo>
                    <a:pt x="335" y="263"/>
                    <a:pt x="359" y="288"/>
                    <a:pt x="407" y="312"/>
                  </a:cubicBezTo>
                  <a:cubicBezTo>
                    <a:pt x="431" y="335"/>
                    <a:pt x="455" y="384"/>
                    <a:pt x="455" y="431"/>
                  </a:cubicBezTo>
                  <a:lnTo>
                    <a:pt x="455" y="431"/>
                  </a:lnTo>
                  <a:cubicBezTo>
                    <a:pt x="455" y="479"/>
                    <a:pt x="431" y="527"/>
                    <a:pt x="383" y="551"/>
                  </a:cubicBezTo>
                  <a:cubicBezTo>
                    <a:pt x="359" y="575"/>
                    <a:pt x="311" y="599"/>
                    <a:pt x="240" y="599"/>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41"/>
            <p:cNvSpPr>
              <a:spLocks noChangeArrowheads="1"/>
            </p:cNvSpPr>
            <p:nvPr userDrawn="1"/>
          </p:nvSpPr>
          <p:spPr bwMode="auto">
            <a:xfrm>
              <a:off x="8718550" y="5473700"/>
              <a:ext cx="34925" cy="215900"/>
            </a:xfrm>
            <a:custGeom>
              <a:avLst/>
              <a:gdLst>
                <a:gd name="T0" fmla="*/ 0 w 96"/>
                <a:gd name="T1" fmla="*/ 599 h 600"/>
                <a:gd name="T2" fmla="*/ 0 w 96"/>
                <a:gd name="T3" fmla="*/ 0 h 600"/>
                <a:gd name="T4" fmla="*/ 95 w 96"/>
                <a:gd name="T5" fmla="*/ 0 h 600"/>
                <a:gd name="T6" fmla="*/ 95 w 96"/>
                <a:gd name="T7" fmla="*/ 599 h 600"/>
                <a:gd name="T8" fmla="*/ 0 w 96"/>
                <a:gd name="T9" fmla="*/ 599 h 600"/>
              </a:gdLst>
              <a:ahLst/>
              <a:cxnLst>
                <a:cxn ang="0">
                  <a:pos x="T0" y="T1"/>
                </a:cxn>
                <a:cxn ang="0">
                  <a:pos x="T2" y="T3"/>
                </a:cxn>
                <a:cxn ang="0">
                  <a:pos x="T4" y="T5"/>
                </a:cxn>
                <a:cxn ang="0">
                  <a:pos x="T6" y="T7"/>
                </a:cxn>
                <a:cxn ang="0">
                  <a:pos x="T8" y="T9"/>
                </a:cxn>
              </a:cxnLst>
              <a:rect l="0" t="0" r="r" b="b"/>
              <a:pathLst>
                <a:path w="96" h="600">
                  <a:moveTo>
                    <a:pt x="0" y="599"/>
                  </a:moveTo>
                  <a:lnTo>
                    <a:pt x="0" y="0"/>
                  </a:lnTo>
                  <a:lnTo>
                    <a:pt x="95" y="0"/>
                  </a:lnTo>
                  <a:lnTo>
                    <a:pt x="95" y="599"/>
                  </a:lnTo>
                  <a:lnTo>
                    <a:pt x="0" y="599"/>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42"/>
            <p:cNvSpPr>
              <a:spLocks noChangeArrowheads="1"/>
            </p:cNvSpPr>
            <p:nvPr userDrawn="1"/>
          </p:nvSpPr>
          <p:spPr bwMode="auto">
            <a:xfrm>
              <a:off x="8794750" y="5473700"/>
              <a:ext cx="225425" cy="215900"/>
            </a:xfrm>
            <a:custGeom>
              <a:avLst/>
              <a:gdLst>
                <a:gd name="T0" fmla="*/ 527 w 624"/>
                <a:gd name="T1" fmla="*/ 503 h 600"/>
                <a:gd name="T2" fmla="*/ 527 w 624"/>
                <a:gd name="T3" fmla="*/ 503 h 600"/>
                <a:gd name="T4" fmla="*/ 312 w 624"/>
                <a:gd name="T5" fmla="*/ 599 h 600"/>
                <a:gd name="T6" fmla="*/ 96 w 624"/>
                <a:gd name="T7" fmla="*/ 503 h 600"/>
                <a:gd name="T8" fmla="*/ 0 w 624"/>
                <a:gd name="T9" fmla="*/ 312 h 600"/>
                <a:gd name="T10" fmla="*/ 0 w 624"/>
                <a:gd name="T11" fmla="*/ 288 h 600"/>
                <a:gd name="T12" fmla="*/ 96 w 624"/>
                <a:gd name="T13" fmla="*/ 96 h 600"/>
                <a:gd name="T14" fmla="*/ 312 w 624"/>
                <a:gd name="T15" fmla="*/ 0 h 600"/>
                <a:gd name="T16" fmla="*/ 527 w 624"/>
                <a:gd name="T17" fmla="*/ 96 h 600"/>
                <a:gd name="T18" fmla="*/ 623 w 624"/>
                <a:gd name="T19" fmla="*/ 288 h 600"/>
                <a:gd name="T20" fmla="*/ 623 w 624"/>
                <a:gd name="T21" fmla="*/ 288 h 600"/>
                <a:gd name="T22" fmla="*/ 527 w 624"/>
                <a:gd name="T23" fmla="*/ 503 h 600"/>
                <a:gd name="T24" fmla="*/ 168 w 624"/>
                <a:gd name="T25" fmla="*/ 455 h 600"/>
                <a:gd name="T26" fmla="*/ 168 w 624"/>
                <a:gd name="T27" fmla="*/ 455 h 600"/>
                <a:gd name="T28" fmla="*/ 312 w 624"/>
                <a:gd name="T29" fmla="*/ 503 h 600"/>
                <a:gd name="T30" fmla="*/ 455 w 624"/>
                <a:gd name="T31" fmla="*/ 455 h 600"/>
                <a:gd name="T32" fmla="*/ 504 w 624"/>
                <a:gd name="T33" fmla="*/ 312 h 600"/>
                <a:gd name="T34" fmla="*/ 504 w 624"/>
                <a:gd name="T35" fmla="*/ 288 h 600"/>
                <a:gd name="T36" fmla="*/ 455 w 624"/>
                <a:gd name="T37" fmla="*/ 144 h 600"/>
                <a:gd name="T38" fmla="*/ 312 w 624"/>
                <a:gd name="T39" fmla="*/ 96 h 600"/>
                <a:gd name="T40" fmla="*/ 168 w 624"/>
                <a:gd name="T41" fmla="*/ 144 h 600"/>
                <a:gd name="T42" fmla="*/ 120 w 624"/>
                <a:gd name="T43" fmla="*/ 288 h 600"/>
                <a:gd name="T44" fmla="*/ 120 w 624"/>
                <a:gd name="T45" fmla="*/ 288 h 600"/>
                <a:gd name="T46" fmla="*/ 168 w 624"/>
                <a:gd name="T47" fmla="*/ 45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4" h="600">
                  <a:moveTo>
                    <a:pt x="527" y="503"/>
                  </a:moveTo>
                  <a:lnTo>
                    <a:pt x="527" y="503"/>
                  </a:lnTo>
                  <a:cubicBezTo>
                    <a:pt x="479" y="575"/>
                    <a:pt x="408" y="599"/>
                    <a:pt x="312" y="599"/>
                  </a:cubicBezTo>
                  <a:cubicBezTo>
                    <a:pt x="216" y="599"/>
                    <a:pt x="144" y="575"/>
                    <a:pt x="96" y="503"/>
                  </a:cubicBezTo>
                  <a:cubicBezTo>
                    <a:pt x="48" y="455"/>
                    <a:pt x="0" y="384"/>
                    <a:pt x="0" y="312"/>
                  </a:cubicBezTo>
                  <a:cubicBezTo>
                    <a:pt x="0" y="288"/>
                    <a:pt x="0" y="288"/>
                    <a:pt x="0" y="288"/>
                  </a:cubicBezTo>
                  <a:cubicBezTo>
                    <a:pt x="0" y="216"/>
                    <a:pt x="48" y="144"/>
                    <a:pt x="96" y="96"/>
                  </a:cubicBezTo>
                  <a:cubicBezTo>
                    <a:pt x="144" y="24"/>
                    <a:pt x="216" y="0"/>
                    <a:pt x="312" y="0"/>
                  </a:cubicBezTo>
                  <a:cubicBezTo>
                    <a:pt x="408" y="0"/>
                    <a:pt x="479" y="24"/>
                    <a:pt x="527" y="96"/>
                  </a:cubicBezTo>
                  <a:cubicBezTo>
                    <a:pt x="599" y="144"/>
                    <a:pt x="623" y="216"/>
                    <a:pt x="623" y="288"/>
                  </a:cubicBezTo>
                  <a:lnTo>
                    <a:pt x="623" y="288"/>
                  </a:lnTo>
                  <a:cubicBezTo>
                    <a:pt x="623" y="384"/>
                    <a:pt x="599" y="455"/>
                    <a:pt x="527" y="503"/>
                  </a:cubicBezTo>
                  <a:close/>
                  <a:moveTo>
                    <a:pt x="168" y="455"/>
                  </a:moveTo>
                  <a:lnTo>
                    <a:pt x="168" y="455"/>
                  </a:lnTo>
                  <a:cubicBezTo>
                    <a:pt x="216" y="479"/>
                    <a:pt x="264" y="503"/>
                    <a:pt x="312" y="503"/>
                  </a:cubicBezTo>
                  <a:cubicBezTo>
                    <a:pt x="359" y="503"/>
                    <a:pt x="408" y="479"/>
                    <a:pt x="455" y="455"/>
                  </a:cubicBezTo>
                  <a:cubicBezTo>
                    <a:pt x="504" y="407"/>
                    <a:pt x="504" y="359"/>
                    <a:pt x="504" y="312"/>
                  </a:cubicBezTo>
                  <a:cubicBezTo>
                    <a:pt x="504" y="288"/>
                    <a:pt x="504" y="288"/>
                    <a:pt x="504" y="288"/>
                  </a:cubicBezTo>
                  <a:cubicBezTo>
                    <a:pt x="504" y="240"/>
                    <a:pt x="504" y="192"/>
                    <a:pt x="455" y="144"/>
                  </a:cubicBezTo>
                  <a:cubicBezTo>
                    <a:pt x="408" y="120"/>
                    <a:pt x="359" y="96"/>
                    <a:pt x="312" y="96"/>
                  </a:cubicBezTo>
                  <a:cubicBezTo>
                    <a:pt x="264" y="96"/>
                    <a:pt x="216" y="120"/>
                    <a:pt x="168" y="144"/>
                  </a:cubicBezTo>
                  <a:cubicBezTo>
                    <a:pt x="144" y="192"/>
                    <a:pt x="120" y="240"/>
                    <a:pt x="120" y="288"/>
                  </a:cubicBezTo>
                  <a:lnTo>
                    <a:pt x="120" y="288"/>
                  </a:lnTo>
                  <a:cubicBezTo>
                    <a:pt x="120" y="359"/>
                    <a:pt x="144" y="407"/>
                    <a:pt x="168" y="4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43"/>
            <p:cNvSpPr>
              <a:spLocks noChangeArrowheads="1"/>
            </p:cNvSpPr>
            <p:nvPr userDrawn="1"/>
          </p:nvSpPr>
          <p:spPr bwMode="auto">
            <a:xfrm>
              <a:off x="9063038" y="5473700"/>
              <a:ext cx="180975" cy="215900"/>
            </a:xfrm>
            <a:custGeom>
              <a:avLst/>
              <a:gdLst>
                <a:gd name="T0" fmla="*/ 0 w 504"/>
                <a:gd name="T1" fmla="*/ 599 h 600"/>
                <a:gd name="T2" fmla="*/ 0 w 504"/>
                <a:gd name="T3" fmla="*/ 0 h 600"/>
                <a:gd name="T4" fmla="*/ 96 w 504"/>
                <a:gd name="T5" fmla="*/ 0 h 600"/>
                <a:gd name="T6" fmla="*/ 407 w 504"/>
                <a:gd name="T7" fmla="*/ 407 h 600"/>
                <a:gd name="T8" fmla="*/ 407 w 504"/>
                <a:gd name="T9" fmla="*/ 0 h 600"/>
                <a:gd name="T10" fmla="*/ 503 w 504"/>
                <a:gd name="T11" fmla="*/ 0 h 600"/>
                <a:gd name="T12" fmla="*/ 503 w 504"/>
                <a:gd name="T13" fmla="*/ 599 h 600"/>
                <a:gd name="T14" fmla="*/ 407 w 504"/>
                <a:gd name="T15" fmla="*/ 599 h 600"/>
                <a:gd name="T16" fmla="*/ 96 w 504"/>
                <a:gd name="T17" fmla="*/ 167 h 600"/>
                <a:gd name="T18" fmla="*/ 96 w 504"/>
                <a:gd name="T19" fmla="*/ 599 h 600"/>
                <a:gd name="T20" fmla="*/ 0 w 504"/>
                <a:gd name="T21" fmla="*/ 599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4" h="600">
                  <a:moveTo>
                    <a:pt x="0" y="599"/>
                  </a:moveTo>
                  <a:lnTo>
                    <a:pt x="0" y="0"/>
                  </a:lnTo>
                  <a:lnTo>
                    <a:pt x="96" y="0"/>
                  </a:lnTo>
                  <a:lnTo>
                    <a:pt x="407" y="407"/>
                  </a:lnTo>
                  <a:lnTo>
                    <a:pt x="407" y="0"/>
                  </a:lnTo>
                  <a:lnTo>
                    <a:pt x="503" y="0"/>
                  </a:lnTo>
                  <a:lnTo>
                    <a:pt x="503" y="599"/>
                  </a:lnTo>
                  <a:lnTo>
                    <a:pt x="407" y="599"/>
                  </a:lnTo>
                  <a:lnTo>
                    <a:pt x="96" y="167"/>
                  </a:lnTo>
                  <a:lnTo>
                    <a:pt x="96" y="599"/>
                  </a:lnTo>
                  <a:lnTo>
                    <a:pt x="0" y="599"/>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44"/>
            <p:cNvSpPr>
              <a:spLocks noChangeArrowheads="1"/>
            </p:cNvSpPr>
            <p:nvPr userDrawn="1"/>
          </p:nvSpPr>
          <p:spPr bwMode="auto">
            <a:xfrm>
              <a:off x="9278938" y="5473700"/>
              <a:ext cx="215900" cy="215900"/>
            </a:xfrm>
            <a:custGeom>
              <a:avLst/>
              <a:gdLst>
                <a:gd name="T0" fmla="*/ 0 w 601"/>
                <a:gd name="T1" fmla="*/ 599 h 600"/>
                <a:gd name="T2" fmla="*/ 264 w 601"/>
                <a:gd name="T3" fmla="*/ 0 h 600"/>
                <a:gd name="T4" fmla="*/ 360 w 601"/>
                <a:gd name="T5" fmla="*/ 0 h 600"/>
                <a:gd name="T6" fmla="*/ 600 w 601"/>
                <a:gd name="T7" fmla="*/ 599 h 600"/>
                <a:gd name="T8" fmla="*/ 504 w 601"/>
                <a:gd name="T9" fmla="*/ 599 h 600"/>
                <a:gd name="T10" fmla="*/ 432 w 601"/>
                <a:gd name="T11" fmla="*/ 455 h 600"/>
                <a:gd name="T12" fmla="*/ 168 w 601"/>
                <a:gd name="T13" fmla="*/ 455 h 600"/>
                <a:gd name="T14" fmla="*/ 96 w 601"/>
                <a:gd name="T15" fmla="*/ 599 h 600"/>
                <a:gd name="T16" fmla="*/ 0 w 601"/>
                <a:gd name="T17" fmla="*/ 599 h 600"/>
                <a:gd name="T18" fmla="*/ 217 w 601"/>
                <a:gd name="T19" fmla="*/ 359 h 600"/>
                <a:gd name="T20" fmla="*/ 408 w 601"/>
                <a:gd name="T21" fmla="*/ 359 h 600"/>
                <a:gd name="T22" fmla="*/ 312 w 601"/>
                <a:gd name="T23" fmla="*/ 120 h 600"/>
                <a:gd name="T24" fmla="*/ 217 w 601"/>
                <a:gd name="T25" fmla="*/ 359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1" h="600">
                  <a:moveTo>
                    <a:pt x="0" y="599"/>
                  </a:moveTo>
                  <a:lnTo>
                    <a:pt x="264" y="0"/>
                  </a:lnTo>
                  <a:lnTo>
                    <a:pt x="360" y="0"/>
                  </a:lnTo>
                  <a:lnTo>
                    <a:pt x="600" y="599"/>
                  </a:lnTo>
                  <a:lnTo>
                    <a:pt x="504" y="599"/>
                  </a:lnTo>
                  <a:lnTo>
                    <a:pt x="432" y="455"/>
                  </a:lnTo>
                  <a:lnTo>
                    <a:pt x="168" y="455"/>
                  </a:lnTo>
                  <a:lnTo>
                    <a:pt x="96" y="599"/>
                  </a:lnTo>
                  <a:lnTo>
                    <a:pt x="0" y="599"/>
                  </a:lnTo>
                  <a:close/>
                  <a:moveTo>
                    <a:pt x="217" y="359"/>
                  </a:moveTo>
                  <a:lnTo>
                    <a:pt x="408" y="359"/>
                  </a:lnTo>
                  <a:lnTo>
                    <a:pt x="312" y="120"/>
                  </a:lnTo>
                  <a:lnTo>
                    <a:pt x="217" y="359"/>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45"/>
            <p:cNvSpPr>
              <a:spLocks noChangeArrowheads="1"/>
            </p:cNvSpPr>
            <p:nvPr userDrawn="1"/>
          </p:nvSpPr>
          <p:spPr bwMode="auto">
            <a:xfrm>
              <a:off x="9528175" y="5473700"/>
              <a:ext cx="155575" cy="215900"/>
            </a:xfrm>
            <a:custGeom>
              <a:avLst/>
              <a:gdLst>
                <a:gd name="T0" fmla="*/ 0 w 431"/>
                <a:gd name="T1" fmla="*/ 599 h 600"/>
                <a:gd name="T2" fmla="*/ 0 w 431"/>
                <a:gd name="T3" fmla="*/ 0 h 600"/>
                <a:gd name="T4" fmla="*/ 119 w 431"/>
                <a:gd name="T5" fmla="*/ 0 h 600"/>
                <a:gd name="T6" fmla="*/ 119 w 431"/>
                <a:gd name="T7" fmla="*/ 503 h 600"/>
                <a:gd name="T8" fmla="*/ 430 w 431"/>
                <a:gd name="T9" fmla="*/ 503 h 600"/>
                <a:gd name="T10" fmla="*/ 430 w 431"/>
                <a:gd name="T11" fmla="*/ 599 h 600"/>
                <a:gd name="T12" fmla="*/ 0 w 431"/>
                <a:gd name="T13" fmla="*/ 599 h 600"/>
              </a:gdLst>
              <a:ahLst/>
              <a:cxnLst>
                <a:cxn ang="0">
                  <a:pos x="T0" y="T1"/>
                </a:cxn>
                <a:cxn ang="0">
                  <a:pos x="T2" y="T3"/>
                </a:cxn>
                <a:cxn ang="0">
                  <a:pos x="T4" y="T5"/>
                </a:cxn>
                <a:cxn ang="0">
                  <a:pos x="T6" y="T7"/>
                </a:cxn>
                <a:cxn ang="0">
                  <a:pos x="T8" y="T9"/>
                </a:cxn>
                <a:cxn ang="0">
                  <a:pos x="T10" y="T11"/>
                </a:cxn>
                <a:cxn ang="0">
                  <a:pos x="T12" y="T13"/>
                </a:cxn>
              </a:cxnLst>
              <a:rect l="0" t="0" r="r" b="b"/>
              <a:pathLst>
                <a:path w="431" h="600">
                  <a:moveTo>
                    <a:pt x="0" y="599"/>
                  </a:moveTo>
                  <a:lnTo>
                    <a:pt x="0" y="0"/>
                  </a:lnTo>
                  <a:lnTo>
                    <a:pt x="119" y="0"/>
                  </a:lnTo>
                  <a:lnTo>
                    <a:pt x="119" y="503"/>
                  </a:lnTo>
                  <a:lnTo>
                    <a:pt x="430" y="503"/>
                  </a:lnTo>
                  <a:lnTo>
                    <a:pt x="430" y="599"/>
                  </a:lnTo>
                  <a:lnTo>
                    <a:pt x="0" y="599"/>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46"/>
            <p:cNvSpPr>
              <a:spLocks noChangeArrowheads="1"/>
            </p:cNvSpPr>
            <p:nvPr userDrawn="1"/>
          </p:nvSpPr>
          <p:spPr bwMode="auto">
            <a:xfrm>
              <a:off x="7261225" y="5775325"/>
              <a:ext cx="165100" cy="215900"/>
            </a:xfrm>
            <a:custGeom>
              <a:avLst/>
              <a:gdLst>
                <a:gd name="T0" fmla="*/ 240 w 457"/>
                <a:gd name="T1" fmla="*/ 600 h 601"/>
                <a:gd name="T2" fmla="*/ 240 w 457"/>
                <a:gd name="T3" fmla="*/ 600 h 601"/>
                <a:gd name="T4" fmla="*/ 0 w 457"/>
                <a:gd name="T5" fmla="*/ 504 h 601"/>
                <a:gd name="T6" fmla="*/ 48 w 457"/>
                <a:gd name="T7" fmla="*/ 432 h 601"/>
                <a:gd name="T8" fmla="*/ 240 w 457"/>
                <a:gd name="T9" fmla="*/ 504 h 601"/>
                <a:gd name="T10" fmla="*/ 312 w 457"/>
                <a:gd name="T11" fmla="*/ 479 h 601"/>
                <a:gd name="T12" fmla="*/ 335 w 457"/>
                <a:gd name="T13" fmla="*/ 432 h 601"/>
                <a:gd name="T14" fmla="*/ 335 w 457"/>
                <a:gd name="T15" fmla="*/ 432 h 601"/>
                <a:gd name="T16" fmla="*/ 312 w 457"/>
                <a:gd name="T17" fmla="*/ 383 h 601"/>
                <a:gd name="T18" fmla="*/ 216 w 457"/>
                <a:gd name="T19" fmla="*/ 336 h 601"/>
                <a:gd name="T20" fmla="*/ 120 w 457"/>
                <a:gd name="T21" fmla="*/ 312 h 601"/>
                <a:gd name="T22" fmla="*/ 73 w 457"/>
                <a:gd name="T23" fmla="*/ 288 h 601"/>
                <a:gd name="T24" fmla="*/ 24 w 457"/>
                <a:gd name="T25" fmla="*/ 240 h 601"/>
                <a:gd name="T26" fmla="*/ 24 w 457"/>
                <a:gd name="T27" fmla="*/ 168 h 601"/>
                <a:gd name="T28" fmla="*/ 24 w 457"/>
                <a:gd name="T29" fmla="*/ 168 h 601"/>
                <a:gd name="T30" fmla="*/ 73 w 457"/>
                <a:gd name="T31" fmla="*/ 48 h 601"/>
                <a:gd name="T32" fmla="*/ 216 w 457"/>
                <a:gd name="T33" fmla="*/ 0 h 601"/>
                <a:gd name="T34" fmla="*/ 431 w 457"/>
                <a:gd name="T35" fmla="*/ 72 h 601"/>
                <a:gd name="T36" fmla="*/ 384 w 457"/>
                <a:gd name="T37" fmla="*/ 144 h 601"/>
                <a:gd name="T38" fmla="*/ 216 w 457"/>
                <a:gd name="T39" fmla="*/ 72 h 601"/>
                <a:gd name="T40" fmla="*/ 144 w 457"/>
                <a:gd name="T41" fmla="*/ 96 h 601"/>
                <a:gd name="T42" fmla="*/ 120 w 457"/>
                <a:gd name="T43" fmla="*/ 144 h 601"/>
                <a:gd name="T44" fmla="*/ 120 w 457"/>
                <a:gd name="T45" fmla="*/ 144 h 601"/>
                <a:gd name="T46" fmla="*/ 144 w 457"/>
                <a:gd name="T47" fmla="*/ 216 h 601"/>
                <a:gd name="T48" fmla="*/ 264 w 457"/>
                <a:gd name="T49" fmla="*/ 240 h 601"/>
                <a:gd name="T50" fmla="*/ 407 w 457"/>
                <a:gd name="T51" fmla="*/ 312 h 601"/>
                <a:gd name="T52" fmla="*/ 456 w 457"/>
                <a:gd name="T53" fmla="*/ 408 h 601"/>
                <a:gd name="T54" fmla="*/ 456 w 457"/>
                <a:gd name="T55" fmla="*/ 408 h 601"/>
                <a:gd name="T56" fmla="*/ 384 w 457"/>
                <a:gd name="T57" fmla="*/ 551 h 601"/>
                <a:gd name="T58" fmla="*/ 240 w 457"/>
                <a:gd name="T59" fmla="*/ 60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7" h="601">
                  <a:moveTo>
                    <a:pt x="240" y="600"/>
                  </a:moveTo>
                  <a:lnTo>
                    <a:pt x="240" y="600"/>
                  </a:lnTo>
                  <a:cubicBezTo>
                    <a:pt x="144" y="600"/>
                    <a:pt x="73" y="551"/>
                    <a:pt x="0" y="504"/>
                  </a:cubicBezTo>
                  <a:cubicBezTo>
                    <a:pt x="48" y="432"/>
                    <a:pt x="48" y="432"/>
                    <a:pt x="48" y="432"/>
                  </a:cubicBezTo>
                  <a:cubicBezTo>
                    <a:pt x="120" y="479"/>
                    <a:pt x="168" y="504"/>
                    <a:pt x="240" y="504"/>
                  </a:cubicBezTo>
                  <a:cubicBezTo>
                    <a:pt x="264" y="504"/>
                    <a:pt x="288" y="504"/>
                    <a:pt x="312" y="479"/>
                  </a:cubicBezTo>
                  <a:cubicBezTo>
                    <a:pt x="335" y="456"/>
                    <a:pt x="335" y="456"/>
                    <a:pt x="335" y="432"/>
                  </a:cubicBezTo>
                  <a:lnTo>
                    <a:pt x="335" y="432"/>
                  </a:lnTo>
                  <a:cubicBezTo>
                    <a:pt x="335" y="408"/>
                    <a:pt x="335" y="383"/>
                    <a:pt x="312" y="383"/>
                  </a:cubicBezTo>
                  <a:cubicBezTo>
                    <a:pt x="288" y="360"/>
                    <a:pt x="264" y="360"/>
                    <a:pt x="216" y="336"/>
                  </a:cubicBezTo>
                  <a:cubicBezTo>
                    <a:pt x="168" y="336"/>
                    <a:pt x="144" y="312"/>
                    <a:pt x="120" y="312"/>
                  </a:cubicBezTo>
                  <a:cubicBezTo>
                    <a:pt x="96" y="312"/>
                    <a:pt x="96" y="288"/>
                    <a:pt x="73" y="288"/>
                  </a:cubicBezTo>
                  <a:cubicBezTo>
                    <a:pt x="48" y="264"/>
                    <a:pt x="48" y="240"/>
                    <a:pt x="24" y="240"/>
                  </a:cubicBezTo>
                  <a:cubicBezTo>
                    <a:pt x="24" y="216"/>
                    <a:pt x="24" y="192"/>
                    <a:pt x="24" y="168"/>
                  </a:cubicBezTo>
                  <a:lnTo>
                    <a:pt x="24" y="168"/>
                  </a:lnTo>
                  <a:cubicBezTo>
                    <a:pt x="24" y="121"/>
                    <a:pt x="48" y="72"/>
                    <a:pt x="73" y="48"/>
                  </a:cubicBezTo>
                  <a:cubicBezTo>
                    <a:pt x="120" y="0"/>
                    <a:pt x="168" y="0"/>
                    <a:pt x="216" y="0"/>
                  </a:cubicBezTo>
                  <a:cubicBezTo>
                    <a:pt x="288" y="0"/>
                    <a:pt x="360" y="24"/>
                    <a:pt x="431" y="72"/>
                  </a:cubicBezTo>
                  <a:cubicBezTo>
                    <a:pt x="384" y="144"/>
                    <a:pt x="384" y="144"/>
                    <a:pt x="384" y="144"/>
                  </a:cubicBezTo>
                  <a:cubicBezTo>
                    <a:pt x="312" y="96"/>
                    <a:pt x="264" y="72"/>
                    <a:pt x="216" y="72"/>
                  </a:cubicBezTo>
                  <a:cubicBezTo>
                    <a:pt x="192" y="72"/>
                    <a:pt x="168" y="96"/>
                    <a:pt x="144" y="96"/>
                  </a:cubicBezTo>
                  <a:cubicBezTo>
                    <a:pt x="120" y="121"/>
                    <a:pt x="120" y="121"/>
                    <a:pt x="120" y="144"/>
                  </a:cubicBezTo>
                  <a:lnTo>
                    <a:pt x="120" y="144"/>
                  </a:lnTo>
                  <a:cubicBezTo>
                    <a:pt x="120" y="168"/>
                    <a:pt x="120" y="192"/>
                    <a:pt x="144" y="216"/>
                  </a:cubicBezTo>
                  <a:cubicBezTo>
                    <a:pt x="168" y="216"/>
                    <a:pt x="192" y="240"/>
                    <a:pt x="264" y="240"/>
                  </a:cubicBezTo>
                  <a:cubicBezTo>
                    <a:pt x="312" y="264"/>
                    <a:pt x="360" y="288"/>
                    <a:pt x="407" y="312"/>
                  </a:cubicBezTo>
                  <a:cubicBezTo>
                    <a:pt x="431" y="336"/>
                    <a:pt x="456" y="360"/>
                    <a:pt x="456" y="408"/>
                  </a:cubicBezTo>
                  <a:lnTo>
                    <a:pt x="456" y="408"/>
                  </a:lnTo>
                  <a:cubicBezTo>
                    <a:pt x="456" y="479"/>
                    <a:pt x="431" y="504"/>
                    <a:pt x="384" y="551"/>
                  </a:cubicBezTo>
                  <a:cubicBezTo>
                    <a:pt x="360" y="575"/>
                    <a:pt x="312" y="600"/>
                    <a:pt x="240" y="600"/>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47"/>
            <p:cNvSpPr>
              <a:spLocks noChangeArrowheads="1"/>
            </p:cNvSpPr>
            <p:nvPr userDrawn="1"/>
          </p:nvSpPr>
          <p:spPr bwMode="auto">
            <a:xfrm>
              <a:off x="7467600" y="5775325"/>
              <a:ext cx="155575" cy="207963"/>
            </a:xfrm>
            <a:custGeom>
              <a:avLst/>
              <a:gdLst>
                <a:gd name="T0" fmla="*/ 0 w 432"/>
                <a:gd name="T1" fmla="*/ 575 h 576"/>
                <a:gd name="T2" fmla="*/ 0 w 432"/>
                <a:gd name="T3" fmla="*/ 0 h 576"/>
                <a:gd name="T4" fmla="*/ 431 w 432"/>
                <a:gd name="T5" fmla="*/ 0 h 576"/>
                <a:gd name="T6" fmla="*/ 431 w 432"/>
                <a:gd name="T7" fmla="*/ 96 h 576"/>
                <a:gd name="T8" fmla="*/ 96 w 432"/>
                <a:gd name="T9" fmla="*/ 96 h 576"/>
                <a:gd name="T10" fmla="*/ 96 w 432"/>
                <a:gd name="T11" fmla="*/ 240 h 576"/>
                <a:gd name="T12" fmla="*/ 384 w 432"/>
                <a:gd name="T13" fmla="*/ 240 h 576"/>
                <a:gd name="T14" fmla="*/ 384 w 432"/>
                <a:gd name="T15" fmla="*/ 336 h 576"/>
                <a:gd name="T16" fmla="*/ 96 w 432"/>
                <a:gd name="T17" fmla="*/ 336 h 576"/>
                <a:gd name="T18" fmla="*/ 96 w 432"/>
                <a:gd name="T19" fmla="*/ 479 h 576"/>
                <a:gd name="T20" fmla="*/ 431 w 432"/>
                <a:gd name="T21" fmla="*/ 479 h 576"/>
                <a:gd name="T22" fmla="*/ 431 w 432"/>
                <a:gd name="T23" fmla="*/ 575 h 576"/>
                <a:gd name="T24" fmla="*/ 0 w 432"/>
                <a:gd name="T25" fmla="*/ 575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576">
                  <a:moveTo>
                    <a:pt x="0" y="575"/>
                  </a:moveTo>
                  <a:lnTo>
                    <a:pt x="0" y="0"/>
                  </a:lnTo>
                  <a:lnTo>
                    <a:pt x="431" y="0"/>
                  </a:lnTo>
                  <a:lnTo>
                    <a:pt x="431" y="96"/>
                  </a:lnTo>
                  <a:lnTo>
                    <a:pt x="96" y="96"/>
                  </a:lnTo>
                  <a:lnTo>
                    <a:pt x="96" y="240"/>
                  </a:lnTo>
                  <a:lnTo>
                    <a:pt x="384" y="240"/>
                  </a:lnTo>
                  <a:lnTo>
                    <a:pt x="384" y="336"/>
                  </a:lnTo>
                  <a:lnTo>
                    <a:pt x="96" y="336"/>
                  </a:lnTo>
                  <a:lnTo>
                    <a:pt x="96" y="479"/>
                  </a:lnTo>
                  <a:lnTo>
                    <a:pt x="431" y="479"/>
                  </a:lnTo>
                  <a:lnTo>
                    <a:pt x="431" y="575"/>
                  </a:lnTo>
                  <a:lnTo>
                    <a:pt x="0" y="575"/>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48"/>
            <p:cNvSpPr>
              <a:spLocks noChangeArrowheads="1"/>
            </p:cNvSpPr>
            <p:nvPr userDrawn="1"/>
          </p:nvSpPr>
          <p:spPr bwMode="auto">
            <a:xfrm>
              <a:off x="7666038" y="5775325"/>
              <a:ext cx="173037" cy="207963"/>
            </a:xfrm>
            <a:custGeom>
              <a:avLst/>
              <a:gdLst>
                <a:gd name="T0" fmla="*/ 0 w 480"/>
                <a:gd name="T1" fmla="*/ 575 h 576"/>
                <a:gd name="T2" fmla="*/ 0 w 480"/>
                <a:gd name="T3" fmla="*/ 575 h 576"/>
                <a:gd name="T4" fmla="*/ 0 w 480"/>
                <a:gd name="T5" fmla="*/ 0 h 576"/>
                <a:gd name="T6" fmla="*/ 262 w 480"/>
                <a:gd name="T7" fmla="*/ 0 h 576"/>
                <a:gd name="T8" fmla="*/ 430 w 480"/>
                <a:gd name="T9" fmla="*/ 48 h 576"/>
                <a:gd name="T10" fmla="*/ 479 w 480"/>
                <a:gd name="T11" fmla="*/ 192 h 576"/>
                <a:gd name="T12" fmla="*/ 479 w 480"/>
                <a:gd name="T13" fmla="*/ 192 h 576"/>
                <a:gd name="T14" fmla="*/ 430 w 480"/>
                <a:gd name="T15" fmla="*/ 288 h 576"/>
                <a:gd name="T16" fmla="*/ 334 w 480"/>
                <a:gd name="T17" fmla="*/ 360 h 576"/>
                <a:gd name="T18" fmla="*/ 479 w 480"/>
                <a:gd name="T19" fmla="*/ 575 h 576"/>
                <a:gd name="T20" fmla="*/ 358 w 480"/>
                <a:gd name="T21" fmla="*/ 575 h 576"/>
                <a:gd name="T22" fmla="*/ 215 w 480"/>
                <a:gd name="T23" fmla="*/ 383 h 576"/>
                <a:gd name="T24" fmla="*/ 215 w 480"/>
                <a:gd name="T25" fmla="*/ 383 h 576"/>
                <a:gd name="T26" fmla="*/ 95 w 480"/>
                <a:gd name="T27" fmla="*/ 383 h 576"/>
                <a:gd name="T28" fmla="*/ 95 w 480"/>
                <a:gd name="T29" fmla="*/ 575 h 576"/>
                <a:gd name="T30" fmla="*/ 0 w 480"/>
                <a:gd name="T31" fmla="*/ 575 h 576"/>
                <a:gd name="T32" fmla="*/ 95 w 480"/>
                <a:gd name="T33" fmla="*/ 288 h 576"/>
                <a:gd name="T34" fmla="*/ 95 w 480"/>
                <a:gd name="T35" fmla="*/ 288 h 576"/>
                <a:gd name="T36" fmla="*/ 239 w 480"/>
                <a:gd name="T37" fmla="*/ 288 h 576"/>
                <a:gd name="T38" fmla="*/ 334 w 480"/>
                <a:gd name="T39" fmla="*/ 264 h 576"/>
                <a:gd name="T40" fmla="*/ 358 w 480"/>
                <a:gd name="T41" fmla="*/ 192 h 576"/>
                <a:gd name="T42" fmla="*/ 358 w 480"/>
                <a:gd name="T43" fmla="*/ 192 h 576"/>
                <a:gd name="T44" fmla="*/ 334 w 480"/>
                <a:gd name="T45" fmla="*/ 121 h 576"/>
                <a:gd name="T46" fmla="*/ 239 w 480"/>
                <a:gd name="T47" fmla="*/ 96 h 576"/>
                <a:gd name="T48" fmla="*/ 95 w 480"/>
                <a:gd name="T49" fmla="*/ 96 h 576"/>
                <a:gd name="T50" fmla="*/ 95 w 480"/>
                <a:gd name="T51" fmla="*/ 28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0" h="576">
                  <a:moveTo>
                    <a:pt x="0" y="575"/>
                  </a:moveTo>
                  <a:lnTo>
                    <a:pt x="0" y="575"/>
                  </a:lnTo>
                  <a:cubicBezTo>
                    <a:pt x="0" y="0"/>
                    <a:pt x="0" y="0"/>
                    <a:pt x="0" y="0"/>
                  </a:cubicBezTo>
                  <a:cubicBezTo>
                    <a:pt x="262" y="0"/>
                    <a:pt x="262" y="0"/>
                    <a:pt x="262" y="0"/>
                  </a:cubicBezTo>
                  <a:cubicBezTo>
                    <a:pt x="334" y="0"/>
                    <a:pt x="383" y="24"/>
                    <a:pt x="430" y="48"/>
                  </a:cubicBezTo>
                  <a:cubicBezTo>
                    <a:pt x="454" y="96"/>
                    <a:pt x="479" y="144"/>
                    <a:pt x="479" y="192"/>
                  </a:cubicBezTo>
                  <a:lnTo>
                    <a:pt x="479" y="192"/>
                  </a:lnTo>
                  <a:cubicBezTo>
                    <a:pt x="479" y="240"/>
                    <a:pt x="454" y="264"/>
                    <a:pt x="430" y="288"/>
                  </a:cubicBezTo>
                  <a:cubicBezTo>
                    <a:pt x="407" y="336"/>
                    <a:pt x="383" y="360"/>
                    <a:pt x="334" y="360"/>
                  </a:cubicBezTo>
                  <a:cubicBezTo>
                    <a:pt x="479" y="575"/>
                    <a:pt x="479" y="575"/>
                    <a:pt x="479" y="575"/>
                  </a:cubicBezTo>
                  <a:cubicBezTo>
                    <a:pt x="358" y="575"/>
                    <a:pt x="358" y="575"/>
                    <a:pt x="358" y="575"/>
                  </a:cubicBezTo>
                  <a:cubicBezTo>
                    <a:pt x="215" y="383"/>
                    <a:pt x="215" y="383"/>
                    <a:pt x="215" y="383"/>
                  </a:cubicBezTo>
                  <a:lnTo>
                    <a:pt x="215" y="383"/>
                  </a:lnTo>
                  <a:cubicBezTo>
                    <a:pt x="95" y="383"/>
                    <a:pt x="95" y="383"/>
                    <a:pt x="95" y="383"/>
                  </a:cubicBezTo>
                  <a:cubicBezTo>
                    <a:pt x="95" y="575"/>
                    <a:pt x="95" y="575"/>
                    <a:pt x="95" y="575"/>
                  </a:cubicBezTo>
                  <a:lnTo>
                    <a:pt x="0" y="575"/>
                  </a:lnTo>
                  <a:close/>
                  <a:moveTo>
                    <a:pt x="95" y="288"/>
                  </a:moveTo>
                  <a:lnTo>
                    <a:pt x="95" y="288"/>
                  </a:lnTo>
                  <a:cubicBezTo>
                    <a:pt x="239" y="288"/>
                    <a:pt x="239" y="288"/>
                    <a:pt x="239" y="288"/>
                  </a:cubicBezTo>
                  <a:cubicBezTo>
                    <a:pt x="287" y="288"/>
                    <a:pt x="311" y="288"/>
                    <a:pt x="334" y="264"/>
                  </a:cubicBezTo>
                  <a:cubicBezTo>
                    <a:pt x="358" y="240"/>
                    <a:pt x="358" y="216"/>
                    <a:pt x="358" y="192"/>
                  </a:cubicBezTo>
                  <a:lnTo>
                    <a:pt x="358" y="192"/>
                  </a:lnTo>
                  <a:cubicBezTo>
                    <a:pt x="358" y="168"/>
                    <a:pt x="358" y="144"/>
                    <a:pt x="334" y="121"/>
                  </a:cubicBezTo>
                  <a:cubicBezTo>
                    <a:pt x="311" y="96"/>
                    <a:pt x="287" y="96"/>
                    <a:pt x="239" y="96"/>
                  </a:cubicBezTo>
                  <a:cubicBezTo>
                    <a:pt x="95" y="96"/>
                    <a:pt x="95" y="96"/>
                    <a:pt x="95" y="96"/>
                  </a:cubicBezTo>
                  <a:lnTo>
                    <a:pt x="95" y="288"/>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49"/>
            <p:cNvSpPr>
              <a:spLocks noChangeArrowheads="1"/>
            </p:cNvSpPr>
            <p:nvPr userDrawn="1"/>
          </p:nvSpPr>
          <p:spPr bwMode="auto">
            <a:xfrm>
              <a:off x="7854950" y="5775325"/>
              <a:ext cx="207963" cy="207963"/>
            </a:xfrm>
            <a:custGeom>
              <a:avLst/>
              <a:gdLst>
                <a:gd name="T0" fmla="*/ 240 w 576"/>
                <a:gd name="T1" fmla="*/ 575 h 576"/>
                <a:gd name="T2" fmla="*/ 0 w 576"/>
                <a:gd name="T3" fmla="*/ 0 h 576"/>
                <a:gd name="T4" fmla="*/ 120 w 576"/>
                <a:gd name="T5" fmla="*/ 0 h 576"/>
                <a:gd name="T6" fmla="*/ 288 w 576"/>
                <a:gd name="T7" fmla="*/ 456 h 576"/>
                <a:gd name="T8" fmla="*/ 455 w 576"/>
                <a:gd name="T9" fmla="*/ 0 h 576"/>
                <a:gd name="T10" fmla="*/ 575 w 576"/>
                <a:gd name="T11" fmla="*/ 0 h 576"/>
                <a:gd name="T12" fmla="*/ 336 w 576"/>
                <a:gd name="T13" fmla="*/ 575 h 576"/>
                <a:gd name="T14" fmla="*/ 240 w 576"/>
                <a:gd name="T15" fmla="*/ 575 h 5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576">
                  <a:moveTo>
                    <a:pt x="240" y="575"/>
                  </a:moveTo>
                  <a:lnTo>
                    <a:pt x="0" y="0"/>
                  </a:lnTo>
                  <a:lnTo>
                    <a:pt x="120" y="0"/>
                  </a:lnTo>
                  <a:lnTo>
                    <a:pt x="288" y="456"/>
                  </a:lnTo>
                  <a:lnTo>
                    <a:pt x="455" y="0"/>
                  </a:lnTo>
                  <a:lnTo>
                    <a:pt x="575" y="0"/>
                  </a:lnTo>
                  <a:lnTo>
                    <a:pt x="336" y="575"/>
                  </a:lnTo>
                  <a:lnTo>
                    <a:pt x="240" y="575"/>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50"/>
            <p:cNvSpPr>
              <a:spLocks noChangeArrowheads="1"/>
            </p:cNvSpPr>
            <p:nvPr userDrawn="1"/>
          </p:nvSpPr>
          <p:spPr bwMode="auto">
            <a:xfrm>
              <a:off x="8097838" y="5775325"/>
              <a:ext cx="34925" cy="207963"/>
            </a:xfrm>
            <a:custGeom>
              <a:avLst/>
              <a:gdLst>
                <a:gd name="T0" fmla="*/ 0 w 97"/>
                <a:gd name="T1" fmla="*/ 575 h 576"/>
                <a:gd name="T2" fmla="*/ 0 w 97"/>
                <a:gd name="T3" fmla="*/ 0 h 576"/>
                <a:gd name="T4" fmla="*/ 96 w 97"/>
                <a:gd name="T5" fmla="*/ 0 h 576"/>
                <a:gd name="T6" fmla="*/ 96 w 97"/>
                <a:gd name="T7" fmla="*/ 575 h 576"/>
                <a:gd name="T8" fmla="*/ 0 w 97"/>
                <a:gd name="T9" fmla="*/ 575 h 576"/>
              </a:gdLst>
              <a:ahLst/>
              <a:cxnLst>
                <a:cxn ang="0">
                  <a:pos x="T0" y="T1"/>
                </a:cxn>
                <a:cxn ang="0">
                  <a:pos x="T2" y="T3"/>
                </a:cxn>
                <a:cxn ang="0">
                  <a:pos x="T4" y="T5"/>
                </a:cxn>
                <a:cxn ang="0">
                  <a:pos x="T6" y="T7"/>
                </a:cxn>
                <a:cxn ang="0">
                  <a:pos x="T8" y="T9"/>
                </a:cxn>
              </a:cxnLst>
              <a:rect l="0" t="0" r="r" b="b"/>
              <a:pathLst>
                <a:path w="97" h="576">
                  <a:moveTo>
                    <a:pt x="0" y="575"/>
                  </a:moveTo>
                  <a:lnTo>
                    <a:pt x="0" y="0"/>
                  </a:lnTo>
                  <a:lnTo>
                    <a:pt x="96" y="0"/>
                  </a:lnTo>
                  <a:lnTo>
                    <a:pt x="96" y="575"/>
                  </a:lnTo>
                  <a:lnTo>
                    <a:pt x="0" y="575"/>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51"/>
            <p:cNvSpPr>
              <a:spLocks noChangeArrowheads="1"/>
            </p:cNvSpPr>
            <p:nvPr userDrawn="1"/>
          </p:nvSpPr>
          <p:spPr bwMode="auto">
            <a:xfrm>
              <a:off x="8183563" y="5775325"/>
              <a:ext cx="190500" cy="215900"/>
            </a:xfrm>
            <a:custGeom>
              <a:avLst/>
              <a:gdLst>
                <a:gd name="T0" fmla="*/ 287 w 527"/>
                <a:gd name="T1" fmla="*/ 600 h 601"/>
                <a:gd name="T2" fmla="*/ 287 w 527"/>
                <a:gd name="T3" fmla="*/ 600 h 601"/>
                <a:gd name="T4" fmla="*/ 71 w 527"/>
                <a:gd name="T5" fmla="*/ 504 h 601"/>
                <a:gd name="T6" fmla="*/ 0 w 527"/>
                <a:gd name="T7" fmla="*/ 288 h 601"/>
                <a:gd name="T8" fmla="*/ 0 w 527"/>
                <a:gd name="T9" fmla="*/ 288 h 601"/>
                <a:gd name="T10" fmla="*/ 71 w 527"/>
                <a:gd name="T11" fmla="*/ 72 h 601"/>
                <a:gd name="T12" fmla="*/ 287 w 527"/>
                <a:gd name="T13" fmla="*/ 0 h 601"/>
                <a:gd name="T14" fmla="*/ 431 w 527"/>
                <a:gd name="T15" fmla="*/ 24 h 601"/>
                <a:gd name="T16" fmla="*/ 526 w 527"/>
                <a:gd name="T17" fmla="*/ 72 h 601"/>
                <a:gd name="T18" fmla="*/ 454 w 527"/>
                <a:gd name="T19" fmla="*/ 168 h 601"/>
                <a:gd name="T20" fmla="*/ 287 w 527"/>
                <a:gd name="T21" fmla="*/ 72 h 601"/>
                <a:gd name="T22" fmla="*/ 143 w 527"/>
                <a:gd name="T23" fmla="*/ 144 h 601"/>
                <a:gd name="T24" fmla="*/ 96 w 527"/>
                <a:gd name="T25" fmla="*/ 288 h 601"/>
                <a:gd name="T26" fmla="*/ 96 w 527"/>
                <a:gd name="T27" fmla="*/ 288 h 601"/>
                <a:gd name="T28" fmla="*/ 143 w 527"/>
                <a:gd name="T29" fmla="*/ 432 h 601"/>
                <a:gd name="T30" fmla="*/ 287 w 527"/>
                <a:gd name="T31" fmla="*/ 504 h 601"/>
                <a:gd name="T32" fmla="*/ 383 w 527"/>
                <a:gd name="T33" fmla="*/ 479 h 601"/>
                <a:gd name="T34" fmla="*/ 454 w 527"/>
                <a:gd name="T35" fmla="*/ 432 h 601"/>
                <a:gd name="T36" fmla="*/ 526 w 527"/>
                <a:gd name="T37" fmla="*/ 479 h 601"/>
                <a:gd name="T38" fmla="*/ 431 w 527"/>
                <a:gd name="T39" fmla="*/ 575 h 601"/>
                <a:gd name="T40" fmla="*/ 287 w 527"/>
                <a:gd name="T41" fmla="*/ 60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7" h="601">
                  <a:moveTo>
                    <a:pt x="287" y="600"/>
                  </a:moveTo>
                  <a:lnTo>
                    <a:pt x="287" y="600"/>
                  </a:lnTo>
                  <a:cubicBezTo>
                    <a:pt x="215" y="600"/>
                    <a:pt x="143" y="575"/>
                    <a:pt x="71" y="504"/>
                  </a:cubicBezTo>
                  <a:cubicBezTo>
                    <a:pt x="24" y="456"/>
                    <a:pt x="0" y="383"/>
                    <a:pt x="0" y="288"/>
                  </a:cubicBezTo>
                  <a:lnTo>
                    <a:pt x="0" y="288"/>
                  </a:lnTo>
                  <a:cubicBezTo>
                    <a:pt x="0" y="216"/>
                    <a:pt x="24" y="144"/>
                    <a:pt x="71" y="72"/>
                  </a:cubicBezTo>
                  <a:cubicBezTo>
                    <a:pt x="143" y="24"/>
                    <a:pt x="215" y="0"/>
                    <a:pt x="287" y="0"/>
                  </a:cubicBezTo>
                  <a:cubicBezTo>
                    <a:pt x="335" y="0"/>
                    <a:pt x="383" y="0"/>
                    <a:pt x="431" y="24"/>
                  </a:cubicBezTo>
                  <a:cubicBezTo>
                    <a:pt x="454" y="24"/>
                    <a:pt x="479" y="48"/>
                    <a:pt x="526" y="72"/>
                  </a:cubicBezTo>
                  <a:cubicBezTo>
                    <a:pt x="454" y="168"/>
                    <a:pt x="454" y="168"/>
                    <a:pt x="454" y="168"/>
                  </a:cubicBezTo>
                  <a:cubicBezTo>
                    <a:pt x="407" y="121"/>
                    <a:pt x="359" y="72"/>
                    <a:pt x="287" y="72"/>
                  </a:cubicBezTo>
                  <a:cubicBezTo>
                    <a:pt x="239" y="72"/>
                    <a:pt x="191" y="96"/>
                    <a:pt x="143" y="144"/>
                  </a:cubicBezTo>
                  <a:cubicBezTo>
                    <a:pt x="119" y="192"/>
                    <a:pt x="96" y="240"/>
                    <a:pt x="96" y="288"/>
                  </a:cubicBezTo>
                  <a:lnTo>
                    <a:pt x="96" y="288"/>
                  </a:lnTo>
                  <a:cubicBezTo>
                    <a:pt x="96" y="360"/>
                    <a:pt x="119" y="408"/>
                    <a:pt x="143" y="432"/>
                  </a:cubicBezTo>
                  <a:cubicBezTo>
                    <a:pt x="191" y="479"/>
                    <a:pt x="239" y="504"/>
                    <a:pt x="287" y="504"/>
                  </a:cubicBezTo>
                  <a:cubicBezTo>
                    <a:pt x="335" y="504"/>
                    <a:pt x="359" y="504"/>
                    <a:pt x="383" y="479"/>
                  </a:cubicBezTo>
                  <a:cubicBezTo>
                    <a:pt x="407" y="456"/>
                    <a:pt x="431" y="456"/>
                    <a:pt x="454" y="432"/>
                  </a:cubicBezTo>
                  <a:cubicBezTo>
                    <a:pt x="526" y="479"/>
                    <a:pt x="526" y="479"/>
                    <a:pt x="526" y="479"/>
                  </a:cubicBezTo>
                  <a:cubicBezTo>
                    <a:pt x="503" y="528"/>
                    <a:pt x="454" y="551"/>
                    <a:pt x="431" y="575"/>
                  </a:cubicBezTo>
                  <a:cubicBezTo>
                    <a:pt x="383" y="575"/>
                    <a:pt x="335" y="600"/>
                    <a:pt x="287" y="600"/>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52"/>
            <p:cNvSpPr>
              <a:spLocks noChangeArrowheads="1"/>
            </p:cNvSpPr>
            <p:nvPr userDrawn="1"/>
          </p:nvSpPr>
          <p:spPr bwMode="auto">
            <a:xfrm>
              <a:off x="8407400" y="5775325"/>
              <a:ext cx="155575" cy="207963"/>
            </a:xfrm>
            <a:custGeom>
              <a:avLst/>
              <a:gdLst>
                <a:gd name="T0" fmla="*/ 0 w 433"/>
                <a:gd name="T1" fmla="*/ 575 h 576"/>
                <a:gd name="T2" fmla="*/ 0 w 433"/>
                <a:gd name="T3" fmla="*/ 0 h 576"/>
                <a:gd name="T4" fmla="*/ 432 w 433"/>
                <a:gd name="T5" fmla="*/ 0 h 576"/>
                <a:gd name="T6" fmla="*/ 432 w 433"/>
                <a:gd name="T7" fmla="*/ 96 h 576"/>
                <a:gd name="T8" fmla="*/ 120 w 433"/>
                <a:gd name="T9" fmla="*/ 96 h 576"/>
                <a:gd name="T10" fmla="*/ 120 w 433"/>
                <a:gd name="T11" fmla="*/ 240 h 576"/>
                <a:gd name="T12" fmla="*/ 407 w 433"/>
                <a:gd name="T13" fmla="*/ 240 h 576"/>
                <a:gd name="T14" fmla="*/ 407 w 433"/>
                <a:gd name="T15" fmla="*/ 336 h 576"/>
                <a:gd name="T16" fmla="*/ 120 w 433"/>
                <a:gd name="T17" fmla="*/ 336 h 576"/>
                <a:gd name="T18" fmla="*/ 120 w 433"/>
                <a:gd name="T19" fmla="*/ 479 h 576"/>
                <a:gd name="T20" fmla="*/ 432 w 433"/>
                <a:gd name="T21" fmla="*/ 479 h 576"/>
                <a:gd name="T22" fmla="*/ 432 w 433"/>
                <a:gd name="T23" fmla="*/ 575 h 576"/>
                <a:gd name="T24" fmla="*/ 0 w 433"/>
                <a:gd name="T25" fmla="*/ 575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3" h="576">
                  <a:moveTo>
                    <a:pt x="0" y="575"/>
                  </a:moveTo>
                  <a:lnTo>
                    <a:pt x="0" y="0"/>
                  </a:lnTo>
                  <a:lnTo>
                    <a:pt x="432" y="0"/>
                  </a:lnTo>
                  <a:lnTo>
                    <a:pt x="432" y="96"/>
                  </a:lnTo>
                  <a:lnTo>
                    <a:pt x="120" y="96"/>
                  </a:lnTo>
                  <a:lnTo>
                    <a:pt x="120" y="240"/>
                  </a:lnTo>
                  <a:lnTo>
                    <a:pt x="407" y="240"/>
                  </a:lnTo>
                  <a:lnTo>
                    <a:pt x="407" y="336"/>
                  </a:lnTo>
                  <a:lnTo>
                    <a:pt x="120" y="336"/>
                  </a:lnTo>
                  <a:lnTo>
                    <a:pt x="120" y="479"/>
                  </a:lnTo>
                  <a:lnTo>
                    <a:pt x="432" y="479"/>
                  </a:lnTo>
                  <a:lnTo>
                    <a:pt x="432" y="575"/>
                  </a:lnTo>
                  <a:lnTo>
                    <a:pt x="0" y="575"/>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53"/>
            <p:cNvSpPr>
              <a:spLocks noChangeArrowheads="1"/>
            </p:cNvSpPr>
            <p:nvPr userDrawn="1"/>
          </p:nvSpPr>
          <p:spPr bwMode="auto">
            <a:xfrm>
              <a:off x="8597900" y="5775325"/>
              <a:ext cx="163513" cy="215900"/>
            </a:xfrm>
            <a:custGeom>
              <a:avLst/>
              <a:gdLst>
                <a:gd name="T0" fmla="*/ 239 w 455"/>
                <a:gd name="T1" fmla="*/ 600 h 601"/>
                <a:gd name="T2" fmla="*/ 239 w 455"/>
                <a:gd name="T3" fmla="*/ 600 h 601"/>
                <a:gd name="T4" fmla="*/ 0 w 455"/>
                <a:gd name="T5" fmla="*/ 504 h 601"/>
                <a:gd name="T6" fmla="*/ 47 w 455"/>
                <a:gd name="T7" fmla="*/ 432 h 601"/>
                <a:gd name="T8" fmla="*/ 239 w 455"/>
                <a:gd name="T9" fmla="*/ 504 h 601"/>
                <a:gd name="T10" fmla="*/ 311 w 455"/>
                <a:gd name="T11" fmla="*/ 479 h 601"/>
                <a:gd name="T12" fmla="*/ 335 w 455"/>
                <a:gd name="T13" fmla="*/ 432 h 601"/>
                <a:gd name="T14" fmla="*/ 335 w 455"/>
                <a:gd name="T15" fmla="*/ 432 h 601"/>
                <a:gd name="T16" fmla="*/ 311 w 455"/>
                <a:gd name="T17" fmla="*/ 383 h 601"/>
                <a:gd name="T18" fmla="*/ 215 w 455"/>
                <a:gd name="T19" fmla="*/ 336 h 601"/>
                <a:gd name="T20" fmla="*/ 119 w 455"/>
                <a:gd name="T21" fmla="*/ 312 h 601"/>
                <a:gd name="T22" fmla="*/ 71 w 455"/>
                <a:gd name="T23" fmla="*/ 288 h 601"/>
                <a:gd name="T24" fmla="*/ 23 w 455"/>
                <a:gd name="T25" fmla="*/ 240 h 601"/>
                <a:gd name="T26" fmla="*/ 23 w 455"/>
                <a:gd name="T27" fmla="*/ 168 h 601"/>
                <a:gd name="T28" fmla="*/ 23 w 455"/>
                <a:gd name="T29" fmla="*/ 168 h 601"/>
                <a:gd name="T30" fmla="*/ 71 w 455"/>
                <a:gd name="T31" fmla="*/ 48 h 601"/>
                <a:gd name="T32" fmla="*/ 215 w 455"/>
                <a:gd name="T33" fmla="*/ 0 h 601"/>
                <a:gd name="T34" fmla="*/ 430 w 455"/>
                <a:gd name="T35" fmla="*/ 72 h 601"/>
                <a:gd name="T36" fmla="*/ 383 w 455"/>
                <a:gd name="T37" fmla="*/ 144 h 601"/>
                <a:gd name="T38" fmla="*/ 215 w 455"/>
                <a:gd name="T39" fmla="*/ 72 h 601"/>
                <a:gd name="T40" fmla="*/ 143 w 455"/>
                <a:gd name="T41" fmla="*/ 96 h 601"/>
                <a:gd name="T42" fmla="*/ 119 w 455"/>
                <a:gd name="T43" fmla="*/ 144 h 601"/>
                <a:gd name="T44" fmla="*/ 119 w 455"/>
                <a:gd name="T45" fmla="*/ 144 h 601"/>
                <a:gd name="T46" fmla="*/ 143 w 455"/>
                <a:gd name="T47" fmla="*/ 216 h 601"/>
                <a:gd name="T48" fmla="*/ 263 w 455"/>
                <a:gd name="T49" fmla="*/ 240 h 601"/>
                <a:gd name="T50" fmla="*/ 407 w 455"/>
                <a:gd name="T51" fmla="*/ 312 h 601"/>
                <a:gd name="T52" fmla="*/ 454 w 455"/>
                <a:gd name="T53" fmla="*/ 408 h 601"/>
                <a:gd name="T54" fmla="*/ 454 w 455"/>
                <a:gd name="T55" fmla="*/ 408 h 601"/>
                <a:gd name="T56" fmla="*/ 383 w 455"/>
                <a:gd name="T57" fmla="*/ 551 h 601"/>
                <a:gd name="T58" fmla="*/ 239 w 455"/>
                <a:gd name="T59" fmla="*/ 60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5" h="601">
                  <a:moveTo>
                    <a:pt x="239" y="600"/>
                  </a:moveTo>
                  <a:lnTo>
                    <a:pt x="239" y="600"/>
                  </a:lnTo>
                  <a:cubicBezTo>
                    <a:pt x="143" y="600"/>
                    <a:pt x="71" y="551"/>
                    <a:pt x="0" y="504"/>
                  </a:cubicBezTo>
                  <a:cubicBezTo>
                    <a:pt x="47" y="432"/>
                    <a:pt x="47" y="432"/>
                    <a:pt x="47" y="432"/>
                  </a:cubicBezTo>
                  <a:cubicBezTo>
                    <a:pt x="119" y="479"/>
                    <a:pt x="167" y="504"/>
                    <a:pt x="239" y="504"/>
                  </a:cubicBezTo>
                  <a:cubicBezTo>
                    <a:pt x="263" y="504"/>
                    <a:pt x="287" y="504"/>
                    <a:pt x="311" y="479"/>
                  </a:cubicBezTo>
                  <a:cubicBezTo>
                    <a:pt x="335" y="456"/>
                    <a:pt x="335" y="456"/>
                    <a:pt x="335" y="432"/>
                  </a:cubicBezTo>
                  <a:lnTo>
                    <a:pt x="335" y="432"/>
                  </a:lnTo>
                  <a:cubicBezTo>
                    <a:pt x="335" y="408"/>
                    <a:pt x="335" y="383"/>
                    <a:pt x="311" y="383"/>
                  </a:cubicBezTo>
                  <a:cubicBezTo>
                    <a:pt x="311" y="360"/>
                    <a:pt x="263" y="360"/>
                    <a:pt x="215" y="336"/>
                  </a:cubicBezTo>
                  <a:cubicBezTo>
                    <a:pt x="167" y="336"/>
                    <a:pt x="143" y="312"/>
                    <a:pt x="119" y="312"/>
                  </a:cubicBezTo>
                  <a:cubicBezTo>
                    <a:pt x="95" y="312"/>
                    <a:pt x="95" y="288"/>
                    <a:pt x="71" y="288"/>
                  </a:cubicBezTo>
                  <a:cubicBezTo>
                    <a:pt x="47" y="264"/>
                    <a:pt x="47" y="240"/>
                    <a:pt x="23" y="240"/>
                  </a:cubicBezTo>
                  <a:cubicBezTo>
                    <a:pt x="23" y="216"/>
                    <a:pt x="23" y="192"/>
                    <a:pt x="23" y="168"/>
                  </a:cubicBezTo>
                  <a:lnTo>
                    <a:pt x="23" y="168"/>
                  </a:lnTo>
                  <a:cubicBezTo>
                    <a:pt x="23" y="121"/>
                    <a:pt x="47" y="72"/>
                    <a:pt x="71" y="48"/>
                  </a:cubicBezTo>
                  <a:cubicBezTo>
                    <a:pt x="119" y="0"/>
                    <a:pt x="167" y="0"/>
                    <a:pt x="215" y="0"/>
                  </a:cubicBezTo>
                  <a:cubicBezTo>
                    <a:pt x="287" y="0"/>
                    <a:pt x="358" y="24"/>
                    <a:pt x="430" y="72"/>
                  </a:cubicBezTo>
                  <a:cubicBezTo>
                    <a:pt x="383" y="144"/>
                    <a:pt x="383" y="144"/>
                    <a:pt x="383" y="144"/>
                  </a:cubicBezTo>
                  <a:cubicBezTo>
                    <a:pt x="311" y="96"/>
                    <a:pt x="263" y="72"/>
                    <a:pt x="215" y="72"/>
                  </a:cubicBezTo>
                  <a:cubicBezTo>
                    <a:pt x="191" y="72"/>
                    <a:pt x="167" y="96"/>
                    <a:pt x="143" y="96"/>
                  </a:cubicBezTo>
                  <a:cubicBezTo>
                    <a:pt x="119" y="121"/>
                    <a:pt x="119" y="121"/>
                    <a:pt x="119" y="144"/>
                  </a:cubicBezTo>
                  <a:lnTo>
                    <a:pt x="119" y="144"/>
                  </a:lnTo>
                  <a:cubicBezTo>
                    <a:pt x="119" y="168"/>
                    <a:pt x="119" y="192"/>
                    <a:pt x="143" y="216"/>
                  </a:cubicBezTo>
                  <a:cubicBezTo>
                    <a:pt x="167" y="216"/>
                    <a:pt x="215" y="240"/>
                    <a:pt x="263" y="240"/>
                  </a:cubicBezTo>
                  <a:cubicBezTo>
                    <a:pt x="311" y="264"/>
                    <a:pt x="358" y="288"/>
                    <a:pt x="407" y="312"/>
                  </a:cubicBezTo>
                  <a:cubicBezTo>
                    <a:pt x="430" y="336"/>
                    <a:pt x="454" y="360"/>
                    <a:pt x="454" y="408"/>
                  </a:cubicBezTo>
                  <a:lnTo>
                    <a:pt x="454" y="408"/>
                  </a:lnTo>
                  <a:cubicBezTo>
                    <a:pt x="454" y="479"/>
                    <a:pt x="430" y="504"/>
                    <a:pt x="383" y="551"/>
                  </a:cubicBezTo>
                  <a:cubicBezTo>
                    <a:pt x="358" y="575"/>
                    <a:pt x="311" y="600"/>
                    <a:pt x="239" y="600"/>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54"/>
            <p:cNvSpPr>
              <a:spLocks noChangeArrowheads="1"/>
            </p:cNvSpPr>
            <p:nvPr userDrawn="1"/>
          </p:nvSpPr>
          <p:spPr bwMode="auto">
            <a:xfrm>
              <a:off x="5621338" y="5551488"/>
              <a:ext cx="457200" cy="328612"/>
            </a:xfrm>
            <a:custGeom>
              <a:avLst/>
              <a:gdLst>
                <a:gd name="T0" fmla="*/ 1222 w 1271"/>
                <a:gd name="T1" fmla="*/ 0 h 911"/>
                <a:gd name="T2" fmla="*/ 1222 w 1271"/>
                <a:gd name="T3" fmla="*/ 0 h 911"/>
                <a:gd name="T4" fmla="*/ 1150 w 1271"/>
                <a:gd name="T5" fmla="*/ 47 h 911"/>
                <a:gd name="T6" fmla="*/ 934 w 1271"/>
                <a:gd name="T7" fmla="*/ 694 h 911"/>
                <a:gd name="T8" fmla="*/ 719 w 1271"/>
                <a:gd name="T9" fmla="*/ 47 h 911"/>
                <a:gd name="T10" fmla="*/ 647 w 1271"/>
                <a:gd name="T11" fmla="*/ 0 h 911"/>
                <a:gd name="T12" fmla="*/ 647 w 1271"/>
                <a:gd name="T13" fmla="*/ 0 h 911"/>
                <a:gd name="T14" fmla="*/ 575 w 1271"/>
                <a:gd name="T15" fmla="*/ 47 h 911"/>
                <a:gd name="T16" fmla="*/ 359 w 1271"/>
                <a:gd name="T17" fmla="*/ 694 h 911"/>
                <a:gd name="T18" fmla="*/ 144 w 1271"/>
                <a:gd name="T19" fmla="*/ 47 h 911"/>
                <a:gd name="T20" fmla="*/ 72 w 1271"/>
                <a:gd name="T21" fmla="*/ 0 h 911"/>
                <a:gd name="T22" fmla="*/ 0 w 1271"/>
                <a:gd name="T23" fmla="*/ 72 h 911"/>
                <a:gd name="T24" fmla="*/ 0 w 1271"/>
                <a:gd name="T25" fmla="*/ 96 h 911"/>
                <a:gd name="T26" fmla="*/ 263 w 1271"/>
                <a:gd name="T27" fmla="*/ 838 h 911"/>
                <a:gd name="T28" fmla="*/ 335 w 1271"/>
                <a:gd name="T29" fmla="*/ 910 h 911"/>
                <a:gd name="T30" fmla="*/ 359 w 1271"/>
                <a:gd name="T31" fmla="*/ 910 h 911"/>
                <a:gd name="T32" fmla="*/ 431 w 1271"/>
                <a:gd name="T33" fmla="*/ 838 h 911"/>
                <a:gd name="T34" fmla="*/ 647 w 1271"/>
                <a:gd name="T35" fmla="*/ 215 h 911"/>
                <a:gd name="T36" fmla="*/ 862 w 1271"/>
                <a:gd name="T37" fmla="*/ 838 h 911"/>
                <a:gd name="T38" fmla="*/ 934 w 1271"/>
                <a:gd name="T39" fmla="*/ 910 h 911"/>
                <a:gd name="T40" fmla="*/ 934 w 1271"/>
                <a:gd name="T41" fmla="*/ 910 h 911"/>
                <a:gd name="T42" fmla="*/ 1006 w 1271"/>
                <a:gd name="T43" fmla="*/ 838 h 911"/>
                <a:gd name="T44" fmla="*/ 1270 w 1271"/>
                <a:gd name="T45" fmla="*/ 96 h 911"/>
                <a:gd name="T46" fmla="*/ 1270 w 1271"/>
                <a:gd name="T47" fmla="*/ 72 h 911"/>
                <a:gd name="T48" fmla="*/ 1222 w 1271"/>
                <a:gd name="T49" fmla="*/ 0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71" h="911">
                  <a:moveTo>
                    <a:pt x="1222" y="0"/>
                  </a:moveTo>
                  <a:lnTo>
                    <a:pt x="1222" y="0"/>
                  </a:lnTo>
                  <a:cubicBezTo>
                    <a:pt x="1174" y="0"/>
                    <a:pt x="1174" y="24"/>
                    <a:pt x="1150" y="47"/>
                  </a:cubicBezTo>
                  <a:cubicBezTo>
                    <a:pt x="934" y="694"/>
                    <a:pt x="934" y="694"/>
                    <a:pt x="934" y="694"/>
                  </a:cubicBezTo>
                  <a:cubicBezTo>
                    <a:pt x="719" y="47"/>
                    <a:pt x="719" y="47"/>
                    <a:pt x="719" y="47"/>
                  </a:cubicBezTo>
                  <a:cubicBezTo>
                    <a:pt x="695" y="24"/>
                    <a:pt x="670" y="0"/>
                    <a:pt x="647" y="0"/>
                  </a:cubicBezTo>
                  <a:lnTo>
                    <a:pt x="647" y="0"/>
                  </a:lnTo>
                  <a:cubicBezTo>
                    <a:pt x="599" y="0"/>
                    <a:pt x="575" y="24"/>
                    <a:pt x="575" y="47"/>
                  </a:cubicBezTo>
                  <a:cubicBezTo>
                    <a:pt x="359" y="694"/>
                    <a:pt x="359" y="694"/>
                    <a:pt x="359" y="694"/>
                  </a:cubicBezTo>
                  <a:cubicBezTo>
                    <a:pt x="144" y="47"/>
                    <a:pt x="144" y="47"/>
                    <a:pt x="144" y="47"/>
                  </a:cubicBezTo>
                  <a:cubicBezTo>
                    <a:pt x="120" y="24"/>
                    <a:pt x="96" y="0"/>
                    <a:pt x="72" y="0"/>
                  </a:cubicBezTo>
                  <a:cubicBezTo>
                    <a:pt x="24" y="0"/>
                    <a:pt x="0" y="24"/>
                    <a:pt x="0" y="72"/>
                  </a:cubicBezTo>
                  <a:lnTo>
                    <a:pt x="0" y="96"/>
                  </a:lnTo>
                  <a:cubicBezTo>
                    <a:pt x="263" y="838"/>
                    <a:pt x="263" y="838"/>
                    <a:pt x="263" y="838"/>
                  </a:cubicBezTo>
                  <a:cubicBezTo>
                    <a:pt x="287" y="886"/>
                    <a:pt x="312" y="910"/>
                    <a:pt x="335" y="910"/>
                  </a:cubicBezTo>
                  <a:cubicBezTo>
                    <a:pt x="359" y="910"/>
                    <a:pt x="359" y="910"/>
                    <a:pt x="359" y="910"/>
                  </a:cubicBezTo>
                  <a:cubicBezTo>
                    <a:pt x="383" y="910"/>
                    <a:pt x="408" y="886"/>
                    <a:pt x="431" y="838"/>
                  </a:cubicBezTo>
                  <a:cubicBezTo>
                    <a:pt x="647" y="215"/>
                    <a:pt x="647" y="215"/>
                    <a:pt x="647" y="215"/>
                  </a:cubicBezTo>
                  <a:cubicBezTo>
                    <a:pt x="862" y="838"/>
                    <a:pt x="862" y="838"/>
                    <a:pt x="862" y="838"/>
                  </a:cubicBezTo>
                  <a:cubicBezTo>
                    <a:pt x="862" y="886"/>
                    <a:pt x="887" y="910"/>
                    <a:pt x="934" y="910"/>
                  </a:cubicBezTo>
                  <a:lnTo>
                    <a:pt x="934" y="910"/>
                  </a:lnTo>
                  <a:cubicBezTo>
                    <a:pt x="958" y="910"/>
                    <a:pt x="982" y="886"/>
                    <a:pt x="1006" y="838"/>
                  </a:cubicBezTo>
                  <a:cubicBezTo>
                    <a:pt x="1270" y="96"/>
                    <a:pt x="1270" y="96"/>
                    <a:pt x="1270" y="96"/>
                  </a:cubicBezTo>
                  <a:lnTo>
                    <a:pt x="1270" y="72"/>
                  </a:lnTo>
                  <a:cubicBezTo>
                    <a:pt x="1270" y="24"/>
                    <a:pt x="1245" y="0"/>
                    <a:pt x="1222"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55"/>
            <p:cNvSpPr>
              <a:spLocks noChangeArrowheads="1"/>
            </p:cNvSpPr>
            <p:nvPr userDrawn="1"/>
          </p:nvSpPr>
          <p:spPr bwMode="auto">
            <a:xfrm>
              <a:off x="6415088" y="5551488"/>
              <a:ext cx="180975" cy="319087"/>
            </a:xfrm>
            <a:custGeom>
              <a:avLst/>
              <a:gdLst>
                <a:gd name="T0" fmla="*/ 431 w 504"/>
                <a:gd name="T1" fmla="*/ 0 h 887"/>
                <a:gd name="T2" fmla="*/ 431 w 504"/>
                <a:gd name="T3" fmla="*/ 0 h 887"/>
                <a:gd name="T4" fmla="*/ 120 w 504"/>
                <a:gd name="T5" fmla="*/ 215 h 887"/>
                <a:gd name="T6" fmla="*/ 120 w 504"/>
                <a:gd name="T7" fmla="*/ 72 h 887"/>
                <a:gd name="T8" fmla="*/ 72 w 504"/>
                <a:gd name="T9" fmla="*/ 0 h 887"/>
                <a:gd name="T10" fmla="*/ 0 w 504"/>
                <a:gd name="T11" fmla="*/ 72 h 887"/>
                <a:gd name="T12" fmla="*/ 0 w 504"/>
                <a:gd name="T13" fmla="*/ 838 h 887"/>
                <a:gd name="T14" fmla="*/ 72 w 504"/>
                <a:gd name="T15" fmla="*/ 886 h 887"/>
                <a:gd name="T16" fmla="*/ 120 w 504"/>
                <a:gd name="T17" fmla="*/ 838 h 887"/>
                <a:gd name="T18" fmla="*/ 120 w 504"/>
                <a:gd name="T19" fmla="*/ 526 h 887"/>
                <a:gd name="T20" fmla="*/ 431 w 504"/>
                <a:gd name="T21" fmla="*/ 143 h 887"/>
                <a:gd name="T22" fmla="*/ 503 w 504"/>
                <a:gd name="T23" fmla="*/ 72 h 887"/>
                <a:gd name="T24" fmla="*/ 431 w 504"/>
                <a:gd name="T25" fmla="*/ 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887">
                  <a:moveTo>
                    <a:pt x="431" y="0"/>
                  </a:moveTo>
                  <a:lnTo>
                    <a:pt x="431" y="0"/>
                  </a:lnTo>
                  <a:cubicBezTo>
                    <a:pt x="335" y="0"/>
                    <a:pt x="191" y="72"/>
                    <a:pt x="120" y="215"/>
                  </a:cubicBezTo>
                  <a:cubicBezTo>
                    <a:pt x="120" y="72"/>
                    <a:pt x="120" y="72"/>
                    <a:pt x="120" y="72"/>
                  </a:cubicBezTo>
                  <a:cubicBezTo>
                    <a:pt x="120" y="24"/>
                    <a:pt x="95" y="0"/>
                    <a:pt x="72" y="0"/>
                  </a:cubicBezTo>
                  <a:cubicBezTo>
                    <a:pt x="24" y="0"/>
                    <a:pt x="0" y="24"/>
                    <a:pt x="0" y="72"/>
                  </a:cubicBezTo>
                  <a:cubicBezTo>
                    <a:pt x="0" y="838"/>
                    <a:pt x="0" y="838"/>
                    <a:pt x="0" y="838"/>
                  </a:cubicBezTo>
                  <a:cubicBezTo>
                    <a:pt x="0" y="862"/>
                    <a:pt x="24" y="886"/>
                    <a:pt x="72" y="886"/>
                  </a:cubicBezTo>
                  <a:cubicBezTo>
                    <a:pt x="95" y="886"/>
                    <a:pt x="120" y="862"/>
                    <a:pt x="120" y="838"/>
                  </a:cubicBezTo>
                  <a:cubicBezTo>
                    <a:pt x="120" y="526"/>
                    <a:pt x="120" y="526"/>
                    <a:pt x="120" y="526"/>
                  </a:cubicBezTo>
                  <a:cubicBezTo>
                    <a:pt x="120" y="287"/>
                    <a:pt x="263" y="168"/>
                    <a:pt x="431" y="143"/>
                  </a:cubicBezTo>
                  <a:cubicBezTo>
                    <a:pt x="479" y="119"/>
                    <a:pt x="503" y="96"/>
                    <a:pt x="503" y="72"/>
                  </a:cubicBezTo>
                  <a:cubicBezTo>
                    <a:pt x="503" y="24"/>
                    <a:pt x="479" y="0"/>
                    <a:pt x="431"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56"/>
            <p:cNvSpPr>
              <a:spLocks noChangeArrowheads="1"/>
            </p:cNvSpPr>
            <p:nvPr userDrawn="1"/>
          </p:nvSpPr>
          <p:spPr bwMode="auto">
            <a:xfrm>
              <a:off x="6588125" y="5551488"/>
              <a:ext cx="293688" cy="328612"/>
            </a:xfrm>
            <a:custGeom>
              <a:avLst/>
              <a:gdLst>
                <a:gd name="T0" fmla="*/ 407 w 815"/>
                <a:gd name="T1" fmla="*/ 0 h 911"/>
                <a:gd name="T2" fmla="*/ 407 w 815"/>
                <a:gd name="T3" fmla="*/ 0 h 911"/>
                <a:gd name="T4" fmla="*/ 0 w 815"/>
                <a:gd name="T5" fmla="*/ 455 h 911"/>
                <a:gd name="T6" fmla="*/ 0 w 815"/>
                <a:gd name="T7" fmla="*/ 455 h 911"/>
                <a:gd name="T8" fmla="*/ 431 w 815"/>
                <a:gd name="T9" fmla="*/ 910 h 911"/>
                <a:gd name="T10" fmla="*/ 766 w 815"/>
                <a:gd name="T11" fmla="*/ 766 h 911"/>
                <a:gd name="T12" fmla="*/ 766 w 815"/>
                <a:gd name="T13" fmla="*/ 743 h 911"/>
                <a:gd name="T14" fmla="*/ 719 w 815"/>
                <a:gd name="T15" fmla="*/ 670 h 911"/>
                <a:gd name="T16" fmla="*/ 695 w 815"/>
                <a:gd name="T17" fmla="*/ 694 h 911"/>
                <a:gd name="T18" fmla="*/ 431 w 815"/>
                <a:gd name="T19" fmla="*/ 790 h 911"/>
                <a:gd name="T20" fmla="*/ 144 w 815"/>
                <a:gd name="T21" fmla="*/ 503 h 911"/>
                <a:gd name="T22" fmla="*/ 766 w 815"/>
                <a:gd name="T23" fmla="*/ 503 h 911"/>
                <a:gd name="T24" fmla="*/ 814 w 815"/>
                <a:gd name="T25" fmla="*/ 431 h 911"/>
                <a:gd name="T26" fmla="*/ 407 w 815"/>
                <a:gd name="T27" fmla="*/ 0 h 911"/>
                <a:gd name="T28" fmla="*/ 144 w 815"/>
                <a:gd name="T29" fmla="*/ 407 h 911"/>
                <a:gd name="T30" fmla="*/ 144 w 815"/>
                <a:gd name="T31" fmla="*/ 407 h 911"/>
                <a:gd name="T32" fmla="*/ 407 w 815"/>
                <a:gd name="T33" fmla="*/ 119 h 911"/>
                <a:gd name="T34" fmla="*/ 695 w 815"/>
                <a:gd name="T35" fmla="*/ 407 h 911"/>
                <a:gd name="T36" fmla="*/ 144 w 815"/>
                <a:gd name="T37" fmla="*/ 40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5" h="911">
                  <a:moveTo>
                    <a:pt x="407" y="0"/>
                  </a:moveTo>
                  <a:lnTo>
                    <a:pt x="407" y="0"/>
                  </a:lnTo>
                  <a:cubicBezTo>
                    <a:pt x="191" y="0"/>
                    <a:pt x="0" y="191"/>
                    <a:pt x="0" y="455"/>
                  </a:cubicBezTo>
                  <a:lnTo>
                    <a:pt x="0" y="455"/>
                  </a:lnTo>
                  <a:cubicBezTo>
                    <a:pt x="0" y="718"/>
                    <a:pt x="191" y="910"/>
                    <a:pt x="431" y="910"/>
                  </a:cubicBezTo>
                  <a:cubicBezTo>
                    <a:pt x="575" y="910"/>
                    <a:pt x="670" y="862"/>
                    <a:pt x="766" y="766"/>
                  </a:cubicBezTo>
                  <a:lnTo>
                    <a:pt x="766" y="743"/>
                  </a:lnTo>
                  <a:cubicBezTo>
                    <a:pt x="766" y="694"/>
                    <a:pt x="742" y="670"/>
                    <a:pt x="719" y="670"/>
                  </a:cubicBezTo>
                  <a:cubicBezTo>
                    <a:pt x="695" y="670"/>
                    <a:pt x="695" y="694"/>
                    <a:pt x="695" y="694"/>
                  </a:cubicBezTo>
                  <a:cubicBezTo>
                    <a:pt x="623" y="743"/>
                    <a:pt x="551" y="790"/>
                    <a:pt x="431" y="790"/>
                  </a:cubicBezTo>
                  <a:cubicBezTo>
                    <a:pt x="287" y="790"/>
                    <a:pt x="144" y="694"/>
                    <a:pt x="144" y="503"/>
                  </a:cubicBezTo>
                  <a:cubicBezTo>
                    <a:pt x="766" y="503"/>
                    <a:pt x="766" y="503"/>
                    <a:pt x="766" y="503"/>
                  </a:cubicBezTo>
                  <a:cubicBezTo>
                    <a:pt x="791" y="503"/>
                    <a:pt x="814" y="479"/>
                    <a:pt x="814" y="431"/>
                  </a:cubicBezTo>
                  <a:cubicBezTo>
                    <a:pt x="814" y="215"/>
                    <a:pt x="670" y="0"/>
                    <a:pt x="407" y="0"/>
                  </a:cubicBezTo>
                  <a:close/>
                  <a:moveTo>
                    <a:pt x="144" y="407"/>
                  </a:moveTo>
                  <a:lnTo>
                    <a:pt x="144" y="407"/>
                  </a:lnTo>
                  <a:cubicBezTo>
                    <a:pt x="144" y="239"/>
                    <a:pt x="263" y="119"/>
                    <a:pt x="407" y="119"/>
                  </a:cubicBezTo>
                  <a:cubicBezTo>
                    <a:pt x="575" y="119"/>
                    <a:pt x="670" y="239"/>
                    <a:pt x="695" y="407"/>
                  </a:cubicBezTo>
                  <a:lnTo>
                    <a:pt x="144" y="407"/>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57"/>
            <p:cNvSpPr>
              <a:spLocks noChangeArrowheads="1"/>
            </p:cNvSpPr>
            <p:nvPr userDrawn="1"/>
          </p:nvSpPr>
          <p:spPr bwMode="auto">
            <a:xfrm>
              <a:off x="6088063" y="5551488"/>
              <a:ext cx="266700" cy="328612"/>
            </a:xfrm>
            <a:custGeom>
              <a:avLst/>
              <a:gdLst>
                <a:gd name="T0" fmla="*/ 383 w 743"/>
                <a:gd name="T1" fmla="*/ 0 h 911"/>
                <a:gd name="T2" fmla="*/ 383 w 743"/>
                <a:gd name="T3" fmla="*/ 0 h 911"/>
                <a:gd name="T4" fmla="*/ 119 w 743"/>
                <a:gd name="T5" fmla="*/ 47 h 911"/>
                <a:gd name="T6" fmla="*/ 95 w 743"/>
                <a:gd name="T7" fmla="*/ 119 h 911"/>
                <a:gd name="T8" fmla="*/ 143 w 743"/>
                <a:gd name="T9" fmla="*/ 168 h 911"/>
                <a:gd name="T10" fmla="*/ 168 w 743"/>
                <a:gd name="T11" fmla="*/ 168 h 911"/>
                <a:gd name="T12" fmla="*/ 359 w 743"/>
                <a:gd name="T13" fmla="*/ 119 h 911"/>
                <a:gd name="T14" fmla="*/ 622 w 743"/>
                <a:gd name="T15" fmla="*/ 359 h 911"/>
                <a:gd name="T16" fmla="*/ 622 w 743"/>
                <a:gd name="T17" fmla="*/ 383 h 911"/>
                <a:gd name="T18" fmla="*/ 359 w 743"/>
                <a:gd name="T19" fmla="*/ 359 h 911"/>
                <a:gd name="T20" fmla="*/ 0 w 743"/>
                <a:gd name="T21" fmla="*/ 622 h 911"/>
                <a:gd name="T22" fmla="*/ 0 w 743"/>
                <a:gd name="T23" fmla="*/ 646 h 911"/>
                <a:gd name="T24" fmla="*/ 311 w 743"/>
                <a:gd name="T25" fmla="*/ 910 h 911"/>
                <a:gd name="T26" fmla="*/ 622 w 743"/>
                <a:gd name="T27" fmla="*/ 766 h 911"/>
                <a:gd name="T28" fmla="*/ 622 w 743"/>
                <a:gd name="T29" fmla="*/ 838 h 911"/>
                <a:gd name="T30" fmla="*/ 694 w 743"/>
                <a:gd name="T31" fmla="*/ 910 h 911"/>
                <a:gd name="T32" fmla="*/ 742 w 743"/>
                <a:gd name="T33" fmla="*/ 838 h 911"/>
                <a:gd name="T34" fmla="*/ 742 w 743"/>
                <a:gd name="T35" fmla="*/ 359 h 911"/>
                <a:gd name="T36" fmla="*/ 670 w 743"/>
                <a:gd name="T37" fmla="*/ 96 h 911"/>
                <a:gd name="T38" fmla="*/ 383 w 743"/>
                <a:gd name="T39" fmla="*/ 0 h 911"/>
                <a:gd name="T40" fmla="*/ 622 w 743"/>
                <a:gd name="T41" fmla="*/ 575 h 911"/>
                <a:gd name="T42" fmla="*/ 622 w 743"/>
                <a:gd name="T43" fmla="*/ 575 h 911"/>
                <a:gd name="T44" fmla="*/ 335 w 743"/>
                <a:gd name="T45" fmla="*/ 814 h 911"/>
                <a:gd name="T46" fmla="*/ 119 w 743"/>
                <a:gd name="T47" fmla="*/ 622 h 911"/>
                <a:gd name="T48" fmla="*/ 119 w 743"/>
                <a:gd name="T49" fmla="*/ 622 h 911"/>
                <a:gd name="T50" fmla="*/ 383 w 743"/>
                <a:gd name="T51" fmla="*/ 455 h 911"/>
                <a:gd name="T52" fmla="*/ 622 w 743"/>
                <a:gd name="T53" fmla="*/ 479 h 911"/>
                <a:gd name="T54" fmla="*/ 622 w 743"/>
                <a:gd name="T55" fmla="*/ 575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3" h="911">
                  <a:moveTo>
                    <a:pt x="383" y="0"/>
                  </a:moveTo>
                  <a:lnTo>
                    <a:pt x="383" y="0"/>
                  </a:lnTo>
                  <a:cubicBezTo>
                    <a:pt x="263" y="0"/>
                    <a:pt x="215" y="24"/>
                    <a:pt x="119" y="47"/>
                  </a:cubicBezTo>
                  <a:cubicBezTo>
                    <a:pt x="95" y="72"/>
                    <a:pt x="95" y="72"/>
                    <a:pt x="95" y="119"/>
                  </a:cubicBezTo>
                  <a:cubicBezTo>
                    <a:pt x="95" y="143"/>
                    <a:pt x="119" y="168"/>
                    <a:pt x="143" y="168"/>
                  </a:cubicBezTo>
                  <a:lnTo>
                    <a:pt x="168" y="168"/>
                  </a:lnTo>
                  <a:cubicBezTo>
                    <a:pt x="239" y="119"/>
                    <a:pt x="287" y="119"/>
                    <a:pt x="359" y="119"/>
                  </a:cubicBezTo>
                  <a:cubicBezTo>
                    <a:pt x="526" y="119"/>
                    <a:pt x="622" y="191"/>
                    <a:pt x="622" y="359"/>
                  </a:cubicBezTo>
                  <a:cubicBezTo>
                    <a:pt x="622" y="383"/>
                    <a:pt x="622" y="383"/>
                    <a:pt x="622" y="383"/>
                  </a:cubicBezTo>
                  <a:cubicBezTo>
                    <a:pt x="551" y="359"/>
                    <a:pt x="479" y="359"/>
                    <a:pt x="359" y="359"/>
                  </a:cubicBezTo>
                  <a:cubicBezTo>
                    <a:pt x="143" y="359"/>
                    <a:pt x="0" y="455"/>
                    <a:pt x="0" y="622"/>
                  </a:cubicBezTo>
                  <a:cubicBezTo>
                    <a:pt x="0" y="646"/>
                    <a:pt x="0" y="646"/>
                    <a:pt x="0" y="646"/>
                  </a:cubicBezTo>
                  <a:cubicBezTo>
                    <a:pt x="0" y="814"/>
                    <a:pt x="143" y="910"/>
                    <a:pt x="311" y="910"/>
                  </a:cubicBezTo>
                  <a:cubicBezTo>
                    <a:pt x="455" y="910"/>
                    <a:pt x="575" y="838"/>
                    <a:pt x="622" y="766"/>
                  </a:cubicBezTo>
                  <a:cubicBezTo>
                    <a:pt x="622" y="838"/>
                    <a:pt x="622" y="838"/>
                    <a:pt x="622" y="838"/>
                  </a:cubicBezTo>
                  <a:cubicBezTo>
                    <a:pt x="622" y="862"/>
                    <a:pt x="646" y="910"/>
                    <a:pt x="694" y="910"/>
                  </a:cubicBezTo>
                  <a:cubicBezTo>
                    <a:pt x="718" y="910"/>
                    <a:pt x="742" y="862"/>
                    <a:pt x="742" y="838"/>
                  </a:cubicBezTo>
                  <a:cubicBezTo>
                    <a:pt x="742" y="359"/>
                    <a:pt x="742" y="359"/>
                    <a:pt x="742" y="359"/>
                  </a:cubicBezTo>
                  <a:cubicBezTo>
                    <a:pt x="742" y="239"/>
                    <a:pt x="718" y="168"/>
                    <a:pt x="670" y="96"/>
                  </a:cubicBezTo>
                  <a:cubicBezTo>
                    <a:pt x="598" y="47"/>
                    <a:pt x="502" y="0"/>
                    <a:pt x="383" y="0"/>
                  </a:cubicBezTo>
                  <a:close/>
                  <a:moveTo>
                    <a:pt x="622" y="575"/>
                  </a:moveTo>
                  <a:lnTo>
                    <a:pt x="622" y="575"/>
                  </a:lnTo>
                  <a:cubicBezTo>
                    <a:pt x="622" y="694"/>
                    <a:pt x="502" y="814"/>
                    <a:pt x="335" y="814"/>
                  </a:cubicBezTo>
                  <a:cubicBezTo>
                    <a:pt x="215" y="814"/>
                    <a:pt x="119" y="743"/>
                    <a:pt x="119" y="622"/>
                  </a:cubicBezTo>
                  <a:lnTo>
                    <a:pt x="119" y="622"/>
                  </a:lnTo>
                  <a:cubicBezTo>
                    <a:pt x="119" y="526"/>
                    <a:pt x="215" y="455"/>
                    <a:pt x="383" y="455"/>
                  </a:cubicBezTo>
                  <a:cubicBezTo>
                    <a:pt x="479" y="455"/>
                    <a:pt x="575" y="455"/>
                    <a:pt x="622" y="479"/>
                  </a:cubicBezTo>
                  <a:lnTo>
                    <a:pt x="622" y="575"/>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58"/>
            <p:cNvSpPr>
              <a:spLocks noChangeArrowheads="1"/>
            </p:cNvSpPr>
            <p:nvPr userDrawn="1"/>
          </p:nvSpPr>
          <p:spPr bwMode="auto">
            <a:xfrm>
              <a:off x="4776788" y="5543550"/>
              <a:ext cx="827087" cy="336550"/>
            </a:xfrm>
            <a:custGeom>
              <a:avLst/>
              <a:gdLst>
                <a:gd name="T0" fmla="*/ 1986 w 2299"/>
                <a:gd name="T1" fmla="*/ 0 h 935"/>
                <a:gd name="T2" fmla="*/ 1986 w 2299"/>
                <a:gd name="T3" fmla="*/ 0 h 935"/>
                <a:gd name="T4" fmla="*/ 1700 w 2299"/>
                <a:gd name="T5" fmla="*/ 120 h 935"/>
                <a:gd name="T6" fmla="*/ 1436 w 2299"/>
                <a:gd name="T7" fmla="*/ 0 h 935"/>
                <a:gd name="T8" fmla="*/ 1172 w 2299"/>
                <a:gd name="T9" fmla="*/ 120 h 935"/>
                <a:gd name="T10" fmla="*/ 957 w 2299"/>
                <a:gd name="T11" fmla="*/ 0 h 935"/>
                <a:gd name="T12" fmla="*/ 669 w 2299"/>
                <a:gd name="T13" fmla="*/ 192 h 935"/>
                <a:gd name="T14" fmla="*/ 479 w 2299"/>
                <a:gd name="T15" fmla="*/ 622 h 935"/>
                <a:gd name="T16" fmla="*/ 263 w 2299"/>
                <a:gd name="T17" fmla="*/ 71 h 935"/>
                <a:gd name="T18" fmla="*/ 95 w 2299"/>
                <a:gd name="T19" fmla="*/ 24 h 935"/>
                <a:gd name="T20" fmla="*/ 47 w 2299"/>
                <a:gd name="T21" fmla="*/ 192 h 935"/>
                <a:gd name="T22" fmla="*/ 311 w 2299"/>
                <a:gd name="T23" fmla="*/ 790 h 935"/>
                <a:gd name="T24" fmla="*/ 479 w 2299"/>
                <a:gd name="T25" fmla="*/ 934 h 935"/>
                <a:gd name="T26" fmla="*/ 669 w 2299"/>
                <a:gd name="T27" fmla="*/ 790 h 935"/>
                <a:gd name="T28" fmla="*/ 908 w 2299"/>
                <a:gd name="T29" fmla="*/ 263 h 935"/>
                <a:gd name="T30" fmla="*/ 933 w 2299"/>
                <a:gd name="T31" fmla="*/ 239 h 935"/>
                <a:gd name="T32" fmla="*/ 981 w 2299"/>
                <a:gd name="T33" fmla="*/ 263 h 935"/>
                <a:gd name="T34" fmla="*/ 981 w 2299"/>
                <a:gd name="T35" fmla="*/ 790 h 935"/>
                <a:gd name="T36" fmla="*/ 1100 w 2299"/>
                <a:gd name="T37" fmla="*/ 934 h 935"/>
                <a:gd name="T38" fmla="*/ 1244 w 2299"/>
                <a:gd name="T39" fmla="*/ 790 h 935"/>
                <a:gd name="T40" fmla="*/ 1244 w 2299"/>
                <a:gd name="T41" fmla="*/ 359 h 935"/>
                <a:gd name="T42" fmla="*/ 1364 w 2299"/>
                <a:gd name="T43" fmla="*/ 239 h 935"/>
                <a:gd name="T44" fmla="*/ 1508 w 2299"/>
                <a:gd name="T45" fmla="*/ 359 h 935"/>
                <a:gd name="T46" fmla="*/ 1508 w 2299"/>
                <a:gd name="T47" fmla="*/ 790 h 935"/>
                <a:gd name="T48" fmla="*/ 1627 w 2299"/>
                <a:gd name="T49" fmla="*/ 934 h 935"/>
                <a:gd name="T50" fmla="*/ 1771 w 2299"/>
                <a:gd name="T51" fmla="*/ 790 h 935"/>
                <a:gd name="T52" fmla="*/ 1771 w 2299"/>
                <a:gd name="T53" fmla="*/ 359 h 935"/>
                <a:gd name="T54" fmla="*/ 1891 w 2299"/>
                <a:gd name="T55" fmla="*/ 239 h 935"/>
                <a:gd name="T56" fmla="*/ 2035 w 2299"/>
                <a:gd name="T57" fmla="*/ 359 h 935"/>
                <a:gd name="T58" fmla="*/ 2035 w 2299"/>
                <a:gd name="T59" fmla="*/ 790 h 935"/>
                <a:gd name="T60" fmla="*/ 2154 w 2299"/>
                <a:gd name="T61" fmla="*/ 934 h 935"/>
                <a:gd name="T62" fmla="*/ 2298 w 2299"/>
                <a:gd name="T63" fmla="*/ 790 h 935"/>
                <a:gd name="T64" fmla="*/ 2298 w 2299"/>
                <a:gd name="T65" fmla="*/ 311 h 935"/>
                <a:gd name="T66" fmla="*/ 1986 w 2299"/>
                <a:gd name="T67" fmla="*/ 0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99" h="935">
                  <a:moveTo>
                    <a:pt x="1986" y="0"/>
                  </a:moveTo>
                  <a:lnTo>
                    <a:pt x="1986" y="0"/>
                  </a:lnTo>
                  <a:cubicBezTo>
                    <a:pt x="1819" y="0"/>
                    <a:pt x="1700" y="120"/>
                    <a:pt x="1700" y="120"/>
                  </a:cubicBezTo>
                  <a:cubicBezTo>
                    <a:pt x="1651" y="48"/>
                    <a:pt x="1579" y="0"/>
                    <a:pt x="1436" y="0"/>
                  </a:cubicBezTo>
                  <a:cubicBezTo>
                    <a:pt x="1292" y="0"/>
                    <a:pt x="1172" y="120"/>
                    <a:pt x="1172" y="120"/>
                  </a:cubicBezTo>
                  <a:cubicBezTo>
                    <a:pt x="1125" y="48"/>
                    <a:pt x="1029" y="0"/>
                    <a:pt x="957" y="0"/>
                  </a:cubicBezTo>
                  <a:cubicBezTo>
                    <a:pt x="813" y="0"/>
                    <a:pt x="717" y="71"/>
                    <a:pt x="669" y="192"/>
                  </a:cubicBezTo>
                  <a:cubicBezTo>
                    <a:pt x="479" y="622"/>
                    <a:pt x="479" y="622"/>
                    <a:pt x="479" y="622"/>
                  </a:cubicBezTo>
                  <a:cubicBezTo>
                    <a:pt x="263" y="71"/>
                    <a:pt x="263" y="71"/>
                    <a:pt x="263" y="71"/>
                  </a:cubicBezTo>
                  <a:cubicBezTo>
                    <a:pt x="239" y="24"/>
                    <a:pt x="167" y="0"/>
                    <a:pt x="95" y="24"/>
                  </a:cubicBezTo>
                  <a:cubicBezTo>
                    <a:pt x="23" y="48"/>
                    <a:pt x="0" y="120"/>
                    <a:pt x="47" y="192"/>
                  </a:cubicBezTo>
                  <a:cubicBezTo>
                    <a:pt x="311" y="790"/>
                    <a:pt x="311" y="790"/>
                    <a:pt x="311" y="790"/>
                  </a:cubicBezTo>
                  <a:cubicBezTo>
                    <a:pt x="359" y="886"/>
                    <a:pt x="407" y="934"/>
                    <a:pt x="479" y="934"/>
                  </a:cubicBezTo>
                  <a:cubicBezTo>
                    <a:pt x="574" y="934"/>
                    <a:pt x="621" y="886"/>
                    <a:pt x="669" y="790"/>
                  </a:cubicBezTo>
                  <a:lnTo>
                    <a:pt x="908" y="263"/>
                  </a:lnTo>
                  <a:cubicBezTo>
                    <a:pt x="908" y="263"/>
                    <a:pt x="908" y="239"/>
                    <a:pt x="933" y="239"/>
                  </a:cubicBezTo>
                  <a:cubicBezTo>
                    <a:pt x="957" y="239"/>
                    <a:pt x="981" y="263"/>
                    <a:pt x="981" y="263"/>
                  </a:cubicBezTo>
                  <a:cubicBezTo>
                    <a:pt x="981" y="790"/>
                    <a:pt x="981" y="790"/>
                    <a:pt x="981" y="790"/>
                  </a:cubicBezTo>
                  <a:cubicBezTo>
                    <a:pt x="981" y="862"/>
                    <a:pt x="1029" y="934"/>
                    <a:pt x="1100" y="934"/>
                  </a:cubicBezTo>
                  <a:cubicBezTo>
                    <a:pt x="1196" y="934"/>
                    <a:pt x="1244" y="862"/>
                    <a:pt x="1244" y="790"/>
                  </a:cubicBezTo>
                  <a:cubicBezTo>
                    <a:pt x="1244" y="359"/>
                    <a:pt x="1244" y="359"/>
                    <a:pt x="1244" y="359"/>
                  </a:cubicBezTo>
                  <a:cubicBezTo>
                    <a:pt x="1244" y="287"/>
                    <a:pt x="1292" y="239"/>
                    <a:pt x="1364" y="239"/>
                  </a:cubicBezTo>
                  <a:cubicBezTo>
                    <a:pt x="1460" y="239"/>
                    <a:pt x="1508" y="287"/>
                    <a:pt x="1508" y="359"/>
                  </a:cubicBezTo>
                  <a:cubicBezTo>
                    <a:pt x="1508" y="790"/>
                    <a:pt x="1508" y="790"/>
                    <a:pt x="1508" y="790"/>
                  </a:cubicBezTo>
                  <a:cubicBezTo>
                    <a:pt x="1508" y="862"/>
                    <a:pt x="1555" y="934"/>
                    <a:pt x="1627" y="934"/>
                  </a:cubicBezTo>
                  <a:cubicBezTo>
                    <a:pt x="1723" y="934"/>
                    <a:pt x="1771" y="862"/>
                    <a:pt x="1771" y="790"/>
                  </a:cubicBezTo>
                  <a:cubicBezTo>
                    <a:pt x="1771" y="359"/>
                    <a:pt x="1771" y="359"/>
                    <a:pt x="1771" y="359"/>
                  </a:cubicBezTo>
                  <a:cubicBezTo>
                    <a:pt x="1771" y="287"/>
                    <a:pt x="1819" y="239"/>
                    <a:pt x="1891" y="239"/>
                  </a:cubicBezTo>
                  <a:cubicBezTo>
                    <a:pt x="1986" y="239"/>
                    <a:pt x="2035" y="287"/>
                    <a:pt x="2035" y="359"/>
                  </a:cubicBezTo>
                  <a:cubicBezTo>
                    <a:pt x="2035" y="790"/>
                    <a:pt x="2035" y="790"/>
                    <a:pt x="2035" y="790"/>
                  </a:cubicBezTo>
                  <a:cubicBezTo>
                    <a:pt x="2035" y="862"/>
                    <a:pt x="2083" y="934"/>
                    <a:pt x="2154" y="934"/>
                  </a:cubicBezTo>
                  <a:cubicBezTo>
                    <a:pt x="2250" y="934"/>
                    <a:pt x="2298" y="862"/>
                    <a:pt x="2298" y="790"/>
                  </a:cubicBezTo>
                  <a:cubicBezTo>
                    <a:pt x="2298" y="311"/>
                    <a:pt x="2298" y="311"/>
                    <a:pt x="2298" y="311"/>
                  </a:cubicBezTo>
                  <a:cubicBezTo>
                    <a:pt x="2298" y="143"/>
                    <a:pt x="2154" y="0"/>
                    <a:pt x="1986"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59"/>
            <p:cNvSpPr>
              <a:spLocks noChangeArrowheads="1"/>
            </p:cNvSpPr>
            <p:nvPr userDrawn="1"/>
          </p:nvSpPr>
          <p:spPr bwMode="auto">
            <a:xfrm>
              <a:off x="6881813" y="5551488"/>
              <a:ext cx="77787" cy="77787"/>
            </a:xfrm>
            <a:custGeom>
              <a:avLst/>
              <a:gdLst>
                <a:gd name="T0" fmla="*/ 120 w 217"/>
                <a:gd name="T1" fmla="*/ 0 h 216"/>
                <a:gd name="T2" fmla="*/ 120 w 217"/>
                <a:gd name="T3" fmla="*/ 0 h 216"/>
                <a:gd name="T4" fmla="*/ 0 w 217"/>
                <a:gd name="T5" fmla="*/ 119 h 216"/>
                <a:gd name="T6" fmla="*/ 0 w 217"/>
                <a:gd name="T7" fmla="*/ 119 h 216"/>
                <a:gd name="T8" fmla="*/ 120 w 217"/>
                <a:gd name="T9" fmla="*/ 215 h 216"/>
                <a:gd name="T10" fmla="*/ 216 w 217"/>
                <a:gd name="T11" fmla="*/ 119 h 216"/>
                <a:gd name="T12" fmla="*/ 216 w 217"/>
                <a:gd name="T13" fmla="*/ 119 h 216"/>
                <a:gd name="T14" fmla="*/ 120 w 217"/>
                <a:gd name="T15" fmla="*/ 0 h 216"/>
                <a:gd name="T16" fmla="*/ 216 w 217"/>
                <a:gd name="T17" fmla="*/ 119 h 216"/>
                <a:gd name="T18" fmla="*/ 216 w 217"/>
                <a:gd name="T19" fmla="*/ 119 h 216"/>
                <a:gd name="T20" fmla="*/ 120 w 217"/>
                <a:gd name="T21" fmla="*/ 191 h 216"/>
                <a:gd name="T22" fmla="*/ 24 w 217"/>
                <a:gd name="T23" fmla="*/ 119 h 216"/>
                <a:gd name="T24" fmla="*/ 24 w 217"/>
                <a:gd name="T25" fmla="*/ 119 h 216"/>
                <a:gd name="T26" fmla="*/ 120 w 217"/>
                <a:gd name="T27" fmla="*/ 24 h 216"/>
                <a:gd name="T28" fmla="*/ 216 w 217"/>
                <a:gd name="T29" fmla="*/ 11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216">
                  <a:moveTo>
                    <a:pt x="120" y="0"/>
                  </a:moveTo>
                  <a:lnTo>
                    <a:pt x="120" y="0"/>
                  </a:lnTo>
                  <a:cubicBezTo>
                    <a:pt x="48" y="0"/>
                    <a:pt x="0" y="47"/>
                    <a:pt x="0" y="119"/>
                  </a:cubicBezTo>
                  <a:lnTo>
                    <a:pt x="0" y="119"/>
                  </a:lnTo>
                  <a:cubicBezTo>
                    <a:pt x="0" y="168"/>
                    <a:pt x="48" y="215"/>
                    <a:pt x="120" y="215"/>
                  </a:cubicBezTo>
                  <a:cubicBezTo>
                    <a:pt x="168" y="215"/>
                    <a:pt x="216" y="168"/>
                    <a:pt x="216" y="119"/>
                  </a:cubicBezTo>
                  <a:lnTo>
                    <a:pt x="216" y="119"/>
                  </a:lnTo>
                  <a:cubicBezTo>
                    <a:pt x="216" y="47"/>
                    <a:pt x="168" y="0"/>
                    <a:pt x="120" y="0"/>
                  </a:cubicBezTo>
                  <a:close/>
                  <a:moveTo>
                    <a:pt x="216" y="119"/>
                  </a:moveTo>
                  <a:lnTo>
                    <a:pt x="216" y="119"/>
                  </a:lnTo>
                  <a:cubicBezTo>
                    <a:pt x="216" y="168"/>
                    <a:pt x="168" y="191"/>
                    <a:pt x="120" y="191"/>
                  </a:cubicBezTo>
                  <a:cubicBezTo>
                    <a:pt x="73" y="191"/>
                    <a:pt x="24" y="168"/>
                    <a:pt x="24" y="119"/>
                  </a:cubicBezTo>
                  <a:lnTo>
                    <a:pt x="24" y="119"/>
                  </a:lnTo>
                  <a:cubicBezTo>
                    <a:pt x="24" y="72"/>
                    <a:pt x="73" y="24"/>
                    <a:pt x="120" y="24"/>
                  </a:cubicBezTo>
                  <a:cubicBezTo>
                    <a:pt x="168" y="24"/>
                    <a:pt x="216" y="72"/>
                    <a:pt x="216" y="119"/>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60"/>
            <p:cNvSpPr>
              <a:spLocks noChangeArrowheads="1"/>
            </p:cNvSpPr>
            <p:nvPr userDrawn="1"/>
          </p:nvSpPr>
          <p:spPr bwMode="auto">
            <a:xfrm>
              <a:off x="6907213" y="5568950"/>
              <a:ext cx="34925" cy="44450"/>
            </a:xfrm>
            <a:custGeom>
              <a:avLst/>
              <a:gdLst>
                <a:gd name="T0" fmla="*/ 47 w 96"/>
                <a:gd name="T1" fmla="*/ 0 h 122"/>
                <a:gd name="T2" fmla="*/ 47 w 96"/>
                <a:gd name="T3" fmla="*/ 0 h 122"/>
                <a:gd name="T4" fmla="*/ 23 w 96"/>
                <a:gd name="T5" fmla="*/ 0 h 122"/>
                <a:gd name="T6" fmla="*/ 0 w 96"/>
                <a:gd name="T7" fmla="*/ 25 h 122"/>
                <a:gd name="T8" fmla="*/ 0 w 96"/>
                <a:gd name="T9" fmla="*/ 96 h 122"/>
                <a:gd name="T10" fmla="*/ 23 w 96"/>
                <a:gd name="T11" fmla="*/ 121 h 122"/>
                <a:gd name="T12" fmla="*/ 23 w 96"/>
                <a:gd name="T13" fmla="*/ 96 h 122"/>
                <a:gd name="T14" fmla="*/ 23 w 96"/>
                <a:gd name="T15" fmla="*/ 72 h 122"/>
                <a:gd name="T16" fmla="*/ 47 w 96"/>
                <a:gd name="T17" fmla="*/ 72 h 122"/>
                <a:gd name="T18" fmla="*/ 71 w 96"/>
                <a:gd name="T19" fmla="*/ 121 h 122"/>
                <a:gd name="T20" fmla="*/ 71 w 96"/>
                <a:gd name="T21" fmla="*/ 121 h 122"/>
                <a:gd name="T22" fmla="*/ 95 w 96"/>
                <a:gd name="T23" fmla="*/ 96 h 122"/>
                <a:gd name="T24" fmla="*/ 95 w 96"/>
                <a:gd name="T25" fmla="*/ 96 h 122"/>
                <a:gd name="T26" fmla="*/ 71 w 96"/>
                <a:gd name="T27" fmla="*/ 72 h 122"/>
                <a:gd name="T28" fmla="*/ 95 w 96"/>
                <a:gd name="T29" fmla="*/ 49 h 122"/>
                <a:gd name="T30" fmla="*/ 95 w 96"/>
                <a:gd name="T31" fmla="*/ 49 h 122"/>
                <a:gd name="T32" fmla="*/ 71 w 96"/>
                <a:gd name="T33" fmla="*/ 25 h 122"/>
                <a:gd name="T34" fmla="*/ 47 w 96"/>
                <a:gd name="T35" fmla="*/ 0 h 122"/>
                <a:gd name="T36" fmla="*/ 71 w 96"/>
                <a:gd name="T37" fmla="*/ 49 h 122"/>
                <a:gd name="T38" fmla="*/ 71 w 96"/>
                <a:gd name="T39" fmla="*/ 49 h 122"/>
                <a:gd name="T40" fmla="*/ 47 w 96"/>
                <a:gd name="T41" fmla="*/ 49 h 122"/>
                <a:gd name="T42" fmla="*/ 23 w 96"/>
                <a:gd name="T43" fmla="*/ 49 h 122"/>
                <a:gd name="T44" fmla="*/ 23 w 96"/>
                <a:gd name="T45" fmla="*/ 25 h 122"/>
                <a:gd name="T46" fmla="*/ 47 w 96"/>
                <a:gd name="T47" fmla="*/ 25 h 122"/>
                <a:gd name="T48" fmla="*/ 71 w 96"/>
                <a:gd name="T49" fmla="*/ 4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2">
                  <a:moveTo>
                    <a:pt x="47" y="0"/>
                  </a:moveTo>
                  <a:lnTo>
                    <a:pt x="47" y="0"/>
                  </a:lnTo>
                  <a:cubicBezTo>
                    <a:pt x="23" y="0"/>
                    <a:pt x="23" y="0"/>
                    <a:pt x="23" y="0"/>
                  </a:cubicBezTo>
                  <a:cubicBezTo>
                    <a:pt x="0" y="0"/>
                    <a:pt x="0" y="25"/>
                    <a:pt x="0" y="25"/>
                  </a:cubicBezTo>
                  <a:cubicBezTo>
                    <a:pt x="0" y="96"/>
                    <a:pt x="0" y="96"/>
                    <a:pt x="0" y="96"/>
                  </a:cubicBezTo>
                  <a:cubicBezTo>
                    <a:pt x="0" y="121"/>
                    <a:pt x="0" y="121"/>
                    <a:pt x="23" y="121"/>
                  </a:cubicBezTo>
                  <a:cubicBezTo>
                    <a:pt x="23" y="121"/>
                    <a:pt x="23" y="121"/>
                    <a:pt x="23" y="96"/>
                  </a:cubicBezTo>
                  <a:cubicBezTo>
                    <a:pt x="23" y="72"/>
                    <a:pt x="23" y="72"/>
                    <a:pt x="23" y="72"/>
                  </a:cubicBezTo>
                  <a:cubicBezTo>
                    <a:pt x="47" y="72"/>
                    <a:pt x="47" y="72"/>
                    <a:pt x="47" y="72"/>
                  </a:cubicBezTo>
                  <a:cubicBezTo>
                    <a:pt x="71" y="121"/>
                    <a:pt x="71" y="121"/>
                    <a:pt x="71" y="121"/>
                  </a:cubicBezTo>
                  <a:lnTo>
                    <a:pt x="71" y="121"/>
                  </a:lnTo>
                  <a:cubicBezTo>
                    <a:pt x="95" y="121"/>
                    <a:pt x="95" y="121"/>
                    <a:pt x="95" y="96"/>
                  </a:cubicBezTo>
                  <a:lnTo>
                    <a:pt x="95" y="96"/>
                  </a:lnTo>
                  <a:cubicBezTo>
                    <a:pt x="71" y="72"/>
                    <a:pt x="71" y="72"/>
                    <a:pt x="71" y="72"/>
                  </a:cubicBezTo>
                  <a:cubicBezTo>
                    <a:pt x="95" y="72"/>
                    <a:pt x="95" y="72"/>
                    <a:pt x="95" y="49"/>
                  </a:cubicBezTo>
                  <a:lnTo>
                    <a:pt x="95" y="49"/>
                  </a:lnTo>
                  <a:cubicBezTo>
                    <a:pt x="95" y="25"/>
                    <a:pt x="95" y="25"/>
                    <a:pt x="71" y="25"/>
                  </a:cubicBezTo>
                  <a:cubicBezTo>
                    <a:pt x="71" y="25"/>
                    <a:pt x="71" y="0"/>
                    <a:pt x="47" y="0"/>
                  </a:cubicBezTo>
                  <a:close/>
                  <a:moveTo>
                    <a:pt x="71" y="49"/>
                  </a:moveTo>
                  <a:lnTo>
                    <a:pt x="71" y="49"/>
                  </a:lnTo>
                  <a:cubicBezTo>
                    <a:pt x="71" y="49"/>
                    <a:pt x="71" y="49"/>
                    <a:pt x="47" y="49"/>
                  </a:cubicBezTo>
                  <a:cubicBezTo>
                    <a:pt x="23" y="49"/>
                    <a:pt x="23" y="49"/>
                    <a:pt x="23" y="49"/>
                  </a:cubicBezTo>
                  <a:cubicBezTo>
                    <a:pt x="23" y="25"/>
                    <a:pt x="23" y="25"/>
                    <a:pt x="23" y="25"/>
                  </a:cubicBezTo>
                  <a:cubicBezTo>
                    <a:pt x="47" y="25"/>
                    <a:pt x="47" y="25"/>
                    <a:pt x="47" y="25"/>
                  </a:cubicBezTo>
                  <a:cubicBezTo>
                    <a:pt x="71" y="25"/>
                    <a:pt x="71" y="25"/>
                    <a:pt x="71" y="49"/>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61"/>
            <p:cNvSpPr>
              <a:spLocks noChangeArrowheads="1"/>
            </p:cNvSpPr>
            <p:nvPr userDrawn="1"/>
          </p:nvSpPr>
          <p:spPr bwMode="auto">
            <a:xfrm>
              <a:off x="4243388" y="5440363"/>
              <a:ext cx="112712" cy="180975"/>
            </a:xfrm>
            <a:custGeom>
              <a:avLst/>
              <a:gdLst>
                <a:gd name="T0" fmla="*/ 0 w 313"/>
                <a:gd name="T1" fmla="*/ 0 h 503"/>
                <a:gd name="T2" fmla="*/ 0 w 313"/>
                <a:gd name="T3" fmla="*/ 0 h 503"/>
                <a:gd name="T4" fmla="*/ 48 w 313"/>
                <a:gd name="T5" fmla="*/ 0 h 503"/>
                <a:gd name="T6" fmla="*/ 48 w 313"/>
                <a:gd name="T7" fmla="*/ 167 h 503"/>
                <a:gd name="T8" fmla="*/ 96 w 313"/>
                <a:gd name="T9" fmla="*/ 143 h 503"/>
                <a:gd name="T10" fmla="*/ 168 w 313"/>
                <a:gd name="T11" fmla="*/ 119 h 503"/>
                <a:gd name="T12" fmla="*/ 264 w 313"/>
                <a:gd name="T13" fmla="*/ 167 h 503"/>
                <a:gd name="T14" fmla="*/ 312 w 313"/>
                <a:gd name="T15" fmla="*/ 311 h 503"/>
                <a:gd name="T16" fmla="*/ 264 w 313"/>
                <a:gd name="T17" fmla="*/ 430 h 503"/>
                <a:gd name="T18" fmla="*/ 168 w 313"/>
                <a:gd name="T19" fmla="*/ 502 h 503"/>
                <a:gd name="T20" fmla="*/ 96 w 313"/>
                <a:gd name="T21" fmla="*/ 479 h 503"/>
                <a:gd name="T22" fmla="*/ 48 w 313"/>
                <a:gd name="T23" fmla="*/ 430 h 503"/>
                <a:gd name="T24" fmla="*/ 48 w 313"/>
                <a:gd name="T25" fmla="*/ 479 h 503"/>
                <a:gd name="T26" fmla="*/ 0 w 313"/>
                <a:gd name="T27" fmla="*/ 479 h 503"/>
                <a:gd name="T28" fmla="*/ 0 w 313"/>
                <a:gd name="T29" fmla="*/ 0 h 503"/>
                <a:gd name="T30" fmla="*/ 216 w 313"/>
                <a:gd name="T31" fmla="*/ 407 h 503"/>
                <a:gd name="T32" fmla="*/ 216 w 313"/>
                <a:gd name="T33" fmla="*/ 407 h 503"/>
                <a:gd name="T34" fmla="*/ 240 w 313"/>
                <a:gd name="T35" fmla="*/ 311 h 503"/>
                <a:gd name="T36" fmla="*/ 216 w 313"/>
                <a:gd name="T37" fmla="*/ 215 h 503"/>
                <a:gd name="T38" fmla="*/ 144 w 313"/>
                <a:gd name="T39" fmla="*/ 167 h 503"/>
                <a:gd name="T40" fmla="*/ 72 w 313"/>
                <a:gd name="T41" fmla="*/ 215 h 503"/>
                <a:gd name="T42" fmla="*/ 48 w 313"/>
                <a:gd name="T43" fmla="*/ 311 h 503"/>
                <a:gd name="T44" fmla="*/ 72 w 313"/>
                <a:gd name="T45" fmla="*/ 383 h 503"/>
                <a:gd name="T46" fmla="*/ 144 w 313"/>
                <a:gd name="T47" fmla="*/ 454 h 503"/>
                <a:gd name="T48" fmla="*/ 216 w 313"/>
                <a:gd name="T49" fmla="*/ 407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3" h="503">
                  <a:moveTo>
                    <a:pt x="0" y="0"/>
                  </a:moveTo>
                  <a:lnTo>
                    <a:pt x="0" y="0"/>
                  </a:lnTo>
                  <a:cubicBezTo>
                    <a:pt x="48" y="0"/>
                    <a:pt x="48" y="0"/>
                    <a:pt x="48" y="0"/>
                  </a:cubicBezTo>
                  <a:cubicBezTo>
                    <a:pt x="48" y="167"/>
                    <a:pt x="48" y="167"/>
                    <a:pt x="48" y="167"/>
                  </a:cubicBezTo>
                  <a:cubicBezTo>
                    <a:pt x="72" y="167"/>
                    <a:pt x="96" y="143"/>
                    <a:pt x="96" y="143"/>
                  </a:cubicBezTo>
                  <a:cubicBezTo>
                    <a:pt x="120" y="119"/>
                    <a:pt x="144" y="119"/>
                    <a:pt x="168" y="119"/>
                  </a:cubicBezTo>
                  <a:cubicBezTo>
                    <a:pt x="216" y="119"/>
                    <a:pt x="240" y="143"/>
                    <a:pt x="264" y="167"/>
                  </a:cubicBezTo>
                  <a:cubicBezTo>
                    <a:pt x="287" y="191"/>
                    <a:pt x="312" y="239"/>
                    <a:pt x="312" y="311"/>
                  </a:cubicBezTo>
                  <a:cubicBezTo>
                    <a:pt x="312" y="358"/>
                    <a:pt x="287" y="407"/>
                    <a:pt x="264" y="430"/>
                  </a:cubicBezTo>
                  <a:cubicBezTo>
                    <a:pt x="240" y="479"/>
                    <a:pt x="216" y="502"/>
                    <a:pt x="168" y="502"/>
                  </a:cubicBezTo>
                  <a:cubicBezTo>
                    <a:pt x="120" y="502"/>
                    <a:pt x="96" y="502"/>
                    <a:pt x="96" y="479"/>
                  </a:cubicBezTo>
                  <a:cubicBezTo>
                    <a:pt x="72" y="479"/>
                    <a:pt x="72" y="454"/>
                    <a:pt x="48" y="430"/>
                  </a:cubicBezTo>
                  <a:cubicBezTo>
                    <a:pt x="48" y="479"/>
                    <a:pt x="48" y="479"/>
                    <a:pt x="48" y="479"/>
                  </a:cubicBezTo>
                  <a:cubicBezTo>
                    <a:pt x="0" y="479"/>
                    <a:pt x="0" y="479"/>
                    <a:pt x="0" y="479"/>
                  </a:cubicBezTo>
                  <a:lnTo>
                    <a:pt x="0" y="0"/>
                  </a:lnTo>
                  <a:close/>
                  <a:moveTo>
                    <a:pt x="216" y="407"/>
                  </a:moveTo>
                  <a:lnTo>
                    <a:pt x="216" y="407"/>
                  </a:lnTo>
                  <a:cubicBezTo>
                    <a:pt x="240" y="383"/>
                    <a:pt x="240" y="358"/>
                    <a:pt x="240" y="311"/>
                  </a:cubicBezTo>
                  <a:cubicBezTo>
                    <a:pt x="240" y="262"/>
                    <a:pt x="240" y="239"/>
                    <a:pt x="216" y="215"/>
                  </a:cubicBezTo>
                  <a:cubicBezTo>
                    <a:pt x="216" y="191"/>
                    <a:pt x="192" y="167"/>
                    <a:pt x="144" y="167"/>
                  </a:cubicBezTo>
                  <a:cubicBezTo>
                    <a:pt x="120" y="167"/>
                    <a:pt x="96" y="191"/>
                    <a:pt x="72" y="215"/>
                  </a:cubicBezTo>
                  <a:cubicBezTo>
                    <a:pt x="72" y="239"/>
                    <a:pt x="48" y="262"/>
                    <a:pt x="48" y="311"/>
                  </a:cubicBezTo>
                  <a:cubicBezTo>
                    <a:pt x="48" y="335"/>
                    <a:pt x="48" y="358"/>
                    <a:pt x="72" y="383"/>
                  </a:cubicBezTo>
                  <a:cubicBezTo>
                    <a:pt x="72" y="430"/>
                    <a:pt x="120" y="454"/>
                    <a:pt x="144" y="454"/>
                  </a:cubicBezTo>
                  <a:cubicBezTo>
                    <a:pt x="192" y="454"/>
                    <a:pt x="216" y="430"/>
                    <a:pt x="216" y="407"/>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62"/>
            <p:cNvSpPr>
              <a:spLocks noChangeArrowheads="1"/>
            </p:cNvSpPr>
            <p:nvPr userDrawn="1"/>
          </p:nvSpPr>
          <p:spPr bwMode="auto">
            <a:xfrm>
              <a:off x="4364038" y="5491163"/>
              <a:ext cx="120650" cy="173037"/>
            </a:xfrm>
            <a:custGeom>
              <a:avLst/>
              <a:gdLst>
                <a:gd name="T0" fmla="*/ 263 w 336"/>
                <a:gd name="T1" fmla="*/ 0 h 480"/>
                <a:gd name="T2" fmla="*/ 263 w 336"/>
                <a:gd name="T3" fmla="*/ 0 h 480"/>
                <a:gd name="T4" fmla="*/ 335 w 336"/>
                <a:gd name="T5" fmla="*/ 0 h 480"/>
                <a:gd name="T6" fmla="*/ 263 w 336"/>
                <a:gd name="T7" fmla="*/ 144 h 480"/>
                <a:gd name="T8" fmla="*/ 215 w 336"/>
                <a:gd name="T9" fmla="*/ 287 h 480"/>
                <a:gd name="T10" fmla="*/ 143 w 336"/>
                <a:gd name="T11" fmla="*/ 455 h 480"/>
                <a:gd name="T12" fmla="*/ 72 w 336"/>
                <a:gd name="T13" fmla="*/ 479 h 480"/>
                <a:gd name="T14" fmla="*/ 47 w 336"/>
                <a:gd name="T15" fmla="*/ 479 h 480"/>
                <a:gd name="T16" fmla="*/ 47 w 336"/>
                <a:gd name="T17" fmla="*/ 479 h 480"/>
                <a:gd name="T18" fmla="*/ 47 w 336"/>
                <a:gd name="T19" fmla="*/ 431 h 480"/>
                <a:gd name="T20" fmla="*/ 47 w 336"/>
                <a:gd name="T21" fmla="*/ 431 h 480"/>
                <a:gd name="T22" fmla="*/ 72 w 336"/>
                <a:gd name="T23" fmla="*/ 431 h 480"/>
                <a:gd name="T24" fmla="*/ 96 w 336"/>
                <a:gd name="T25" fmla="*/ 431 h 480"/>
                <a:gd name="T26" fmla="*/ 119 w 336"/>
                <a:gd name="T27" fmla="*/ 407 h 480"/>
                <a:gd name="T28" fmla="*/ 119 w 336"/>
                <a:gd name="T29" fmla="*/ 383 h 480"/>
                <a:gd name="T30" fmla="*/ 143 w 336"/>
                <a:gd name="T31" fmla="*/ 359 h 480"/>
                <a:gd name="T32" fmla="*/ 0 w 336"/>
                <a:gd name="T33" fmla="*/ 0 h 480"/>
                <a:gd name="T34" fmla="*/ 72 w 336"/>
                <a:gd name="T35" fmla="*/ 0 h 480"/>
                <a:gd name="T36" fmla="*/ 168 w 336"/>
                <a:gd name="T37" fmla="*/ 287 h 480"/>
                <a:gd name="T38" fmla="*/ 263 w 336"/>
                <a:gd name="T3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6" h="480">
                  <a:moveTo>
                    <a:pt x="263" y="0"/>
                  </a:moveTo>
                  <a:lnTo>
                    <a:pt x="263" y="0"/>
                  </a:lnTo>
                  <a:cubicBezTo>
                    <a:pt x="335" y="0"/>
                    <a:pt x="335" y="0"/>
                    <a:pt x="335" y="0"/>
                  </a:cubicBezTo>
                  <a:cubicBezTo>
                    <a:pt x="311" y="24"/>
                    <a:pt x="311" y="72"/>
                    <a:pt x="263" y="144"/>
                  </a:cubicBezTo>
                  <a:cubicBezTo>
                    <a:pt x="239" y="215"/>
                    <a:pt x="239" y="264"/>
                    <a:pt x="215" y="287"/>
                  </a:cubicBezTo>
                  <a:cubicBezTo>
                    <a:pt x="191" y="383"/>
                    <a:pt x="168" y="431"/>
                    <a:pt x="143" y="455"/>
                  </a:cubicBezTo>
                  <a:cubicBezTo>
                    <a:pt x="119" y="479"/>
                    <a:pt x="96" y="479"/>
                    <a:pt x="72" y="479"/>
                  </a:cubicBezTo>
                  <a:lnTo>
                    <a:pt x="47" y="479"/>
                  </a:lnTo>
                  <a:lnTo>
                    <a:pt x="47" y="479"/>
                  </a:lnTo>
                  <a:cubicBezTo>
                    <a:pt x="47" y="431"/>
                    <a:pt x="47" y="431"/>
                    <a:pt x="47" y="431"/>
                  </a:cubicBezTo>
                  <a:lnTo>
                    <a:pt x="47" y="431"/>
                  </a:lnTo>
                  <a:cubicBezTo>
                    <a:pt x="72" y="431"/>
                    <a:pt x="72" y="431"/>
                    <a:pt x="72" y="431"/>
                  </a:cubicBezTo>
                  <a:lnTo>
                    <a:pt x="96" y="431"/>
                  </a:lnTo>
                  <a:cubicBezTo>
                    <a:pt x="96" y="431"/>
                    <a:pt x="96" y="431"/>
                    <a:pt x="119" y="407"/>
                  </a:cubicBezTo>
                  <a:cubicBezTo>
                    <a:pt x="119" y="407"/>
                    <a:pt x="119" y="407"/>
                    <a:pt x="119" y="383"/>
                  </a:cubicBezTo>
                  <a:lnTo>
                    <a:pt x="143" y="359"/>
                  </a:lnTo>
                  <a:cubicBezTo>
                    <a:pt x="0" y="0"/>
                    <a:pt x="0" y="0"/>
                    <a:pt x="0" y="0"/>
                  </a:cubicBezTo>
                  <a:cubicBezTo>
                    <a:pt x="72" y="0"/>
                    <a:pt x="72" y="0"/>
                    <a:pt x="72" y="0"/>
                  </a:cubicBezTo>
                  <a:cubicBezTo>
                    <a:pt x="168" y="287"/>
                    <a:pt x="168" y="287"/>
                    <a:pt x="168" y="287"/>
                  </a:cubicBezTo>
                  <a:lnTo>
                    <a:pt x="263"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63"/>
            <p:cNvSpPr>
              <a:spLocks noChangeArrowheads="1"/>
            </p:cNvSpPr>
            <p:nvPr userDrawn="1"/>
          </p:nvSpPr>
          <p:spPr bwMode="auto">
            <a:xfrm>
              <a:off x="1344613" y="2973388"/>
              <a:ext cx="2432050" cy="1801812"/>
            </a:xfrm>
            <a:custGeom>
              <a:avLst/>
              <a:gdLst>
                <a:gd name="T0" fmla="*/ 5678 w 6757"/>
                <a:gd name="T1" fmla="*/ 0 h 5006"/>
                <a:gd name="T2" fmla="*/ 5678 w 6757"/>
                <a:gd name="T3" fmla="*/ 0 h 5006"/>
                <a:gd name="T4" fmla="*/ 5678 w 6757"/>
                <a:gd name="T5" fmla="*/ 2275 h 5006"/>
                <a:gd name="T6" fmla="*/ 4887 w 6757"/>
                <a:gd name="T7" fmla="*/ 2275 h 5006"/>
                <a:gd name="T8" fmla="*/ 4887 w 6757"/>
                <a:gd name="T9" fmla="*/ 0 h 5006"/>
                <a:gd name="T10" fmla="*/ 4073 w 6757"/>
                <a:gd name="T11" fmla="*/ 0 h 5006"/>
                <a:gd name="T12" fmla="*/ 4073 w 6757"/>
                <a:gd name="T13" fmla="*/ 2275 h 5006"/>
                <a:gd name="T14" fmla="*/ 3258 w 6757"/>
                <a:gd name="T15" fmla="*/ 2275 h 5006"/>
                <a:gd name="T16" fmla="*/ 3258 w 6757"/>
                <a:gd name="T17" fmla="*/ 0 h 5006"/>
                <a:gd name="T18" fmla="*/ 2444 w 6757"/>
                <a:gd name="T19" fmla="*/ 0 h 5006"/>
                <a:gd name="T20" fmla="*/ 2444 w 6757"/>
                <a:gd name="T21" fmla="*/ 671 h 5006"/>
                <a:gd name="T22" fmla="*/ 2444 w 6757"/>
                <a:gd name="T23" fmla="*/ 1486 h 5006"/>
                <a:gd name="T24" fmla="*/ 2444 w 6757"/>
                <a:gd name="T25" fmla="*/ 2275 h 5006"/>
                <a:gd name="T26" fmla="*/ 1629 w 6757"/>
                <a:gd name="T27" fmla="*/ 2275 h 5006"/>
                <a:gd name="T28" fmla="*/ 1629 w 6757"/>
                <a:gd name="T29" fmla="*/ 1486 h 5006"/>
                <a:gd name="T30" fmla="*/ 815 w 6757"/>
                <a:gd name="T31" fmla="*/ 1486 h 5006"/>
                <a:gd name="T32" fmla="*/ 815 w 6757"/>
                <a:gd name="T33" fmla="*/ 671 h 5006"/>
                <a:gd name="T34" fmla="*/ 1629 w 6757"/>
                <a:gd name="T35" fmla="*/ 671 h 5006"/>
                <a:gd name="T36" fmla="*/ 1629 w 6757"/>
                <a:gd name="T37" fmla="*/ 0 h 5006"/>
                <a:gd name="T38" fmla="*/ 0 w 6757"/>
                <a:gd name="T39" fmla="*/ 0 h 5006"/>
                <a:gd name="T40" fmla="*/ 0 w 6757"/>
                <a:gd name="T41" fmla="*/ 5005 h 5006"/>
                <a:gd name="T42" fmla="*/ 5127 w 6757"/>
                <a:gd name="T43" fmla="*/ 5005 h 5006"/>
                <a:gd name="T44" fmla="*/ 6756 w 6757"/>
                <a:gd name="T45" fmla="*/ 3376 h 5006"/>
                <a:gd name="T46" fmla="*/ 6756 w 6757"/>
                <a:gd name="T47" fmla="*/ 0 h 5006"/>
                <a:gd name="T48" fmla="*/ 5678 w 6757"/>
                <a:gd name="T49" fmla="*/ 0 h 5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757" h="5006">
                  <a:moveTo>
                    <a:pt x="5678" y="0"/>
                  </a:moveTo>
                  <a:lnTo>
                    <a:pt x="5678" y="0"/>
                  </a:lnTo>
                  <a:cubicBezTo>
                    <a:pt x="5678" y="2275"/>
                    <a:pt x="5678" y="2275"/>
                    <a:pt x="5678" y="2275"/>
                  </a:cubicBezTo>
                  <a:cubicBezTo>
                    <a:pt x="4887" y="2275"/>
                    <a:pt x="4887" y="2275"/>
                    <a:pt x="4887" y="2275"/>
                  </a:cubicBezTo>
                  <a:cubicBezTo>
                    <a:pt x="4887" y="0"/>
                    <a:pt x="4887" y="0"/>
                    <a:pt x="4887" y="0"/>
                  </a:cubicBezTo>
                  <a:cubicBezTo>
                    <a:pt x="4073" y="0"/>
                    <a:pt x="4073" y="0"/>
                    <a:pt x="4073" y="0"/>
                  </a:cubicBezTo>
                  <a:cubicBezTo>
                    <a:pt x="4073" y="2275"/>
                    <a:pt x="4073" y="2275"/>
                    <a:pt x="4073" y="2275"/>
                  </a:cubicBezTo>
                  <a:cubicBezTo>
                    <a:pt x="3258" y="2275"/>
                    <a:pt x="3258" y="2275"/>
                    <a:pt x="3258" y="2275"/>
                  </a:cubicBezTo>
                  <a:cubicBezTo>
                    <a:pt x="3258" y="0"/>
                    <a:pt x="3258" y="0"/>
                    <a:pt x="3258" y="0"/>
                  </a:cubicBezTo>
                  <a:cubicBezTo>
                    <a:pt x="2444" y="0"/>
                    <a:pt x="2444" y="0"/>
                    <a:pt x="2444" y="0"/>
                  </a:cubicBezTo>
                  <a:cubicBezTo>
                    <a:pt x="2444" y="671"/>
                    <a:pt x="2444" y="671"/>
                    <a:pt x="2444" y="671"/>
                  </a:cubicBezTo>
                  <a:cubicBezTo>
                    <a:pt x="2444" y="1486"/>
                    <a:pt x="2444" y="1486"/>
                    <a:pt x="2444" y="1486"/>
                  </a:cubicBezTo>
                  <a:cubicBezTo>
                    <a:pt x="2444" y="2275"/>
                    <a:pt x="2444" y="2275"/>
                    <a:pt x="2444" y="2275"/>
                  </a:cubicBezTo>
                  <a:cubicBezTo>
                    <a:pt x="1629" y="2275"/>
                    <a:pt x="1629" y="2275"/>
                    <a:pt x="1629" y="2275"/>
                  </a:cubicBezTo>
                  <a:cubicBezTo>
                    <a:pt x="1629" y="1486"/>
                    <a:pt x="1629" y="1486"/>
                    <a:pt x="1629" y="1486"/>
                  </a:cubicBezTo>
                  <a:cubicBezTo>
                    <a:pt x="815" y="1486"/>
                    <a:pt x="815" y="1486"/>
                    <a:pt x="815" y="1486"/>
                  </a:cubicBezTo>
                  <a:cubicBezTo>
                    <a:pt x="815" y="671"/>
                    <a:pt x="815" y="671"/>
                    <a:pt x="815" y="671"/>
                  </a:cubicBezTo>
                  <a:cubicBezTo>
                    <a:pt x="1629" y="671"/>
                    <a:pt x="1629" y="671"/>
                    <a:pt x="1629" y="671"/>
                  </a:cubicBezTo>
                  <a:cubicBezTo>
                    <a:pt x="1629" y="0"/>
                    <a:pt x="1629" y="0"/>
                    <a:pt x="1629" y="0"/>
                  </a:cubicBezTo>
                  <a:cubicBezTo>
                    <a:pt x="0" y="0"/>
                    <a:pt x="0" y="0"/>
                    <a:pt x="0" y="0"/>
                  </a:cubicBezTo>
                  <a:cubicBezTo>
                    <a:pt x="0" y="5005"/>
                    <a:pt x="0" y="5005"/>
                    <a:pt x="0" y="5005"/>
                  </a:cubicBezTo>
                  <a:cubicBezTo>
                    <a:pt x="5127" y="5005"/>
                    <a:pt x="5127" y="5005"/>
                    <a:pt x="5127" y="5005"/>
                  </a:cubicBezTo>
                  <a:cubicBezTo>
                    <a:pt x="6013" y="5005"/>
                    <a:pt x="6756" y="4263"/>
                    <a:pt x="6756" y="3376"/>
                  </a:cubicBezTo>
                  <a:cubicBezTo>
                    <a:pt x="6756" y="0"/>
                    <a:pt x="6756" y="0"/>
                    <a:pt x="6756" y="0"/>
                  </a:cubicBezTo>
                  <a:lnTo>
                    <a:pt x="5678" y="0"/>
                  </a:lnTo>
                </a:path>
              </a:pathLst>
            </a:custGeom>
            <a:solidFill>
              <a:srgbClr val="0091D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64"/>
            <p:cNvSpPr>
              <a:spLocks noChangeArrowheads="1"/>
            </p:cNvSpPr>
            <p:nvPr userDrawn="1"/>
          </p:nvSpPr>
          <p:spPr bwMode="auto">
            <a:xfrm>
              <a:off x="301625" y="1300163"/>
              <a:ext cx="750888" cy="1381125"/>
            </a:xfrm>
            <a:custGeom>
              <a:avLst/>
              <a:gdLst>
                <a:gd name="T0" fmla="*/ 2084 w 2085"/>
                <a:gd name="T1" fmla="*/ 3834 h 3835"/>
                <a:gd name="T2" fmla="*/ 2084 w 2085"/>
                <a:gd name="T3" fmla="*/ 3834 h 3835"/>
                <a:gd name="T4" fmla="*/ 2084 w 2085"/>
                <a:gd name="T5" fmla="*/ 0 h 3835"/>
                <a:gd name="T6" fmla="*/ 1629 w 2085"/>
                <a:gd name="T7" fmla="*/ 0 h 3835"/>
                <a:gd name="T8" fmla="*/ 0 w 2085"/>
                <a:gd name="T9" fmla="*/ 1630 h 3835"/>
                <a:gd name="T10" fmla="*/ 0 w 2085"/>
                <a:gd name="T11" fmla="*/ 3834 h 3835"/>
                <a:gd name="T12" fmla="*/ 2084 w 2085"/>
                <a:gd name="T13" fmla="*/ 3834 h 3835"/>
              </a:gdLst>
              <a:ahLst/>
              <a:cxnLst>
                <a:cxn ang="0">
                  <a:pos x="T0" y="T1"/>
                </a:cxn>
                <a:cxn ang="0">
                  <a:pos x="T2" y="T3"/>
                </a:cxn>
                <a:cxn ang="0">
                  <a:pos x="T4" y="T5"/>
                </a:cxn>
                <a:cxn ang="0">
                  <a:pos x="T6" y="T7"/>
                </a:cxn>
                <a:cxn ang="0">
                  <a:pos x="T8" y="T9"/>
                </a:cxn>
                <a:cxn ang="0">
                  <a:pos x="T10" y="T11"/>
                </a:cxn>
                <a:cxn ang="0">
                  <a:pos x="T12" y="T13"/>
                </a:cxn>
              </a:cxnLst>
              <a:rect l="0" t="0" r="r" b="b"/>
              <a:pathLst>
                <a:path w="2085" h="3835">
                  <a:moveTo>
                    <a:pt x="2084" y="3834"/>
                  </a:moveTo>
                  <a:lnTo>
                    <a:pt x="2084" y="3834"/>
                  </a:lnTo>
                  <a:cubicBezTo>
                    <a:pt x="2084" y="0"/>
                    <a:pt x="2084" y="0"/>
                    <a:pt x="2084" y="0"/>
                  </a:cubicBezTo>
                  <a:cubicBezTo>
                    <a:pt x="1629" y="0"/>
                    <a:pt x="1629" y="0"/>
                    <a:pt x="1629" y="0"/>
                  </a:cubicBezTo>
                  <a:cubicBezTo>
                    <a:pt x="743" y="0"/>
                    <a:pt x="0" y="743"/>
                    <a:pt x="0" y="1630"/>
                  </a:cubicBezTo>
                  <a:cubicBezTo>
                    <a:pt x="0" y="3834"/>
                    <a:pt x="0" y="3834"/>
                    <a:pt x="0" y="3834"/>
                  </a:cubicBezTo>
                  <a:lnTo>
                    <a:pt x="2084" y="3834"/>
                  </a:lnTo>
                </a:path>
              </a:pathLst>
            </a:custGeom>
            <a:solidFill>
              <a:srgbClr val="0091D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 name="Freeform 65"/>
            <p:cNvSpPr>
              <a:spLocks noChangeArrowheads="1"/>
            </p:cNvSpPr>
            <p:nvPr userDrawn="1"/>
          </p:nvSpPr>
          <p:spPr bwMode="auto">
            <a:xfrm>
              <a:off x="1344613" y="1300163"/>
              <a:ext cx="2432050" cy="1381125"/>
            </a:xfrm>
            <a:custGeom>
              <a:avLst/>
              <a:gdLst>
                <a:gd name="T0" fmla="*/ 0 w 6757"/>
                <a:gd name="T1" fmla="*/ 3834 h 3835"/>
                <a:gd name="T2" fmla="*/ 0 w 6757"/>
                <a:gd name="T3" fmla="*/ 3834 h 3835"/>
                <a:gd name="T4" fmla="*/ 6756 w 6757"/>
                <a:gd name="T5" fmla="*/ 3834 h 3835"/>
                <a:gd name="T6" fmla="*/ 6756 w 6757"/>
                <a:gd name="T7" fmla="*/ 1630 h 3835"/>
                <a:gd name="T8" fmla="*/ 5127 w 6757"/>
                <a:gd name="T9" fmla="*/ 0 h 3835"/>
                <a:gd name="T10" fmla="*/ 0 w 6757"/>
                <a:gd name="T11" fmla="*/ 0 h 3835"/>
                <a:gd name="T12" fmla="*/ 0 w 6757"/>
                <a:gd name="T13" fmla="*/ 3834 h 3835"/>
              </a:gdLst>
              <a:ahLst/>
              <a:cxnLst>
                <a:cxn ang="0">
                  <a:pos x="T0" y="T1"/>
                </a:cxn>
                <a:cxn ang="0">
                  <a:pos x="T2" y="T3"/>
                </a:cxn>
                <a:cxn ang="0">
                  <a:pos x="T4" y="T5"/>
                </a:cxn>
                <a:cxn ang="0">
                  <a:pos x="T6" y="T7"/>
                </a:cxn>
                <a:cxn ang="0">
                  <a:pos x="T8" y="T9"/>
                </a:cxn>
                <a:cxn ang="0">
                  <a:pos x="T10" y="T11"/>
                </a:cxn>
                <a:cxn ang="0">
                  <a:pos x="T12" y="T13"/>
                </a:cxn>
              </a:cxnLst>
              <a:rect l="0" t="0" r="r" b="b"/>
              <a:pathLst>
                <a:path w="6757" h="3835">
                  <a:moveTo>
                    <a:pt x="0" y="3834"/>
                  </a:moveTo>
                  <a:lnTo>
                    <a:pt x="0" y="3834"/>
                  </a:lnTo>
                  <a:cubicBezTo>
                    <a:pt x="6756" y="3834"/>
                    <a:pt x="6756" y="3834"/>
                    <a:pt x="6756" y="3834"/>
                  </a:cubicBezTo>
                  <a:cubicBezTo>
                    <a:pt x="6756" y="1630"/>
                    <a:pt x="6756" y="1630"/>
                    <a:pt x="6756" y="1630"/>
                  </a:cubicBezTo>
                  <a:cubicBezTo>
                    <a:pt x="6756" y="743"/>
                    <a:pt x="6013" y="0"/>
                    <a:pt x="5127" y="0"/>
                  </a:cubicBezTo>
                  <a:cubicBezTo>
                    <a:pt x="0" y="0"/>
                    <a:pt x="0" y="0"/>
                    <a:pt x="0" y="0"/>
                  </a:cubicBezTo>
                  <a:lnTo>
                    <a:pt x="0" y="3834"/>
                  </a:lnTo>
                </a:path>
              </a:pathLst>
            </a:custGeom>
            <a:solidFill>
              <a:srgbClr val="0091D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66"/>
            <p:cNvSpPr>
              <a:spLocks noChangeArrowheads="1"/>
            </p:cNvSpPr>
            <p:nvPr userDrawn="1"/>
          </p:nvSpPr>
          <p:spPr bwMode="auto">
            <a:xfrm>
              <a:off x="301625" y="2973388"/>
              <a:ext cx="750888" cy="1801812"/>
            </a:xfrm>
            <a:custGeom>
              <a:avLst/>
              <a:gdLst>
                <a:gd name="T0" fmla="*/ 2084 w 2085"/>
                <a:gd name="T1" fmla="*/ 0 h 5006"/>
                <a:gd name="T2" fmla="*/ 2084 w 2085"/>
                <a:gd name="T3" fmla="*/ 0 h 5006"/>
                <a:gd name="T4" fmla="*/ 0 w 2085"/>
                <a:gd name="T5" fmla="*/ 0 h 5006"/>
                <a:gd name="T6" fmla="*/ 0 w 2085"/>
                <a:gd name="T7" fmla="*/ 3376 h 5006"/>
                <a:gd name="T8" fmla="*/ 1629 w 2085"/>
                <a:gd name="T9" fmla="*/ 5005 h 5006"/>
                <a:gd name="T10" fmla="*/ 2084 w 2085"/>
                <a:gd name="T11" fmla="*/ 5005 h 5006"/>
                <a:gd name="T12" fmla="*/ 2084 w 2085"/>
                <a:gd name="T13" fmla="*/ 0 h 5006"/>
              </a:gdLst>
              <a:ahLst/>
              <a:cxnLst>
                <a:cxn ang="0">
                  <a:pos x="T0" y="T1"/>
                </a:cxn>
                <a:cxn ang="0">
                  <a:pos x="T2" y="T3"/>
                </a:cxn>
                <a:cxn ang="0">
                  <a:pos x="T4" y="T5"/>
                </a:cxn>
                <a:cxn ang="0">
                  <a:pos x="T6" y="T7"/>
                </a:cxn>
                <a:cxn ang="0">
                  <a:pos x="T8" y="T9"/>
                </a:cxn>
                <a:cxn ang="0">
                  <a:pos x="T10" y="T11"/>
                </a:cxn>
                <a:cxn ang="0">
                  <a:pos x="T12" y="T13"/>
                </a:cxn>
              </a:cxnLst>
              <a:rect l="0" t="0" r="r" b="b"/>
              <a:pathLst>
                <a:path w="2085" h="5006">
                  <a:moveTo>
                    <a:pt x="2084" y="0"/>
                  </a:moveTo>
                  <a:lnTo>
                    <a:pt x="2084" y="0"/>
                  </a:lnTo>
                  <a:cubicBezTo>
                    <a:pt x="0" y="0"/>
                    <a:pt x="0" y="0"/>
                    <a:pt x="0" y="0"/>
                  </a:cubicBezTo>
                  <a:cubicBezTo>
                    <a:pt x="0" y="3376"/>
                    <a:pt x="0" y="3376"/>
                    <a:pt x="0" y="3376"/>
                  </a:cubicBezTo>
                  <a:cubicBezTo>
                    <a:pt x="0" y="4263"/>
                    <a:pt x="743" y="5005"/>
                    <a:pt x="1629" y="5005"/>
                  </a:cubicBezTo>
                  <a:cubicBezTo>
                    <a:pt x="2084" y="5005"/>
                    <a:pt x="2084" y="5005"/>
                    <a:pt x="2084" y="5005"/>
                  </a:cubicBezTo>
                  <a:lnTo>
                    <a:pt x="2084" y="0"/>
                  </a:lnTo>
                </a:path>
              </a:pathLst>
            </a:custGeom>
            <a:solidFill>
              <a:srgbClr val="0091D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68" name="Group 67"/>
          <p:cNvGrpSpPr/>
          <p:nvPr userDrawn="1"/>
        </p:nvGrpSpPr>
        <p:grpSpPr>
          <a:xfrm rot="5400000">
            <a:off x="-32242" y="5403117"/>
            <a:ext cx="1099793" cy="173355"/>
            <a:chOff x="-84138" y="5622925"/>
            <a:chExt cx="4330701" cy="682626"/>
          </a:xfrm>
        </p:grpSpPr>
        <p:sp>
          <p:nvSpPr>
            <p:cNvPr id="69" name="Freeform 6"/>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8"/>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9"/>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0"/>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1"/>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2"/>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243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Tree>
    <p:extLst>
      <p:ext uri="{BB962C8B-B14F-4D97-AF65-F5344CB8AC3E}">
        <p14:creationId xmlns:p14="http://schemas.microsoft.com/office/powerpoint/2010/main" val="154786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2_Blank">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430071"/>
            <a:ext cx="12188825" cy="540060"/>
          </a:xfrm>
          <a:prstGeom prst="rect">
            <a:avLst/>
          </a:prstGeom>
          <a:solidFill>
            <a:schemeClr val="bg1"/>
          </a:solidFill>
          <a:ln w="19050">
            <a:noFill/>
            <a:round/>
            <a:headEnd/>
            <a:tailEnd/>
          </a:ln>
        </p:spPr>
        <p:txBody>
          <a:bodyPr wrap="none" lIns="0" tIns="0" rIns="0" bIns="0" rtlCol="0" anchor="ctr"/>
          <a:lstStyle/>
          <a:p>
            <a:pPr marL="0" marR="0" indent="0" algn="ctr" defTabSz="914240" eaLnBrk="1" latinLnBrk="0" hangingPunct="1">
              <a:lnSpc>
                <a:spcPct val="100000"/>
              </a:lnSpc>
              <a:buClrTx/>
              <a:buSzTx/>
              <a:buFontTx/>
              <a:buNone/>
              <a:tabLst/>
            </a:pPr>
            <a:endParaRPr lang="en-SG" sz="1800" dirty="0" err="1">
              <a:solidFill>
                <a:srgbClr val="FFFFFF"/>
              </a:solidFill>
            </a:endParaRPr>
          </a:p>
        </p:txBody>
      </p:sp>
    </p:spTree>
    <p:extLst>
      <p:ext uri="{BB962C8B-B14F-4D97-AF65-F5344CB8AC3E}">
        <p14:creationId xmlns:p14="http://schemas.microsoft.com/office/powerpoint/2010/main" val="182989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flipH="1" flipV="1">
            <a:off x="4129912" y="0"/>
            <a:ext cx="8058913" cy="6858000"/>
          </a:xfrm>
          <a:prstGeom prst="rect">
            <a:avLst/>
          </a:prstGeom>
        </p:spPr>
      </p:pic>
      <p:sp>
        <p:nvSpPr>
          <p:cNvPr id="2" name="Title 1"/>
          <p:cNvSpPr>
            <a:spLocks noGrp="1"/>
          </p:cNvSpPr>
          <p:nvPr>
            <p:ph type="title" hasCustomPrompt="1"/>
          </p:nvPr>
        </p:nvSpPr>
        <p:spPr>
          <a:xfrm>
            <a:off x="584041" y="3728720"/>
            <a:ext cx="6427328" cy="1229360"/>
          </a:xfrm>
        </p:spPr>
        <p:txBody>
          <a:bodyPr wrap="square" anchor="b"/>
          <a:lstStyle>
            <a:lvl1pPr algn="l">
              <a:defRPr sz="4999" b="0" cap="none" baseline="0"/>
            </a:lvl1pPr>
          </a:lstStyle>
          <a:p>
            <a:r>
              <a:rPr lang="en-US" dirty="0"/>
              <a:t>Thank You</a:t>
            </a:r>
          </a:p>
        </p:txBody>
      </p:sp>
      <p:grpSp>
        <p:nvGrpSpPr>
          <p:cNvPr id="140" name="Group 139">
            <a:extLst>
              <a:ext uri="{FF2B5EF4-FFF2-40B4-BE49-F238E27FC236}">
                <a16:creationId xmlns:a16="http://schemas.microsoft.com/office/drawing/2014/main" id="{78885EFB-2229-4796-8D57-8C571C2535ED}"/>
              </a:ext>
            </a:extLst>
          </p:cNvPr>
          <p:cNvGrpSpPr/>
          <p:nvPr userDrawn="1"/>
        </p:nvGrpSpPr>
        <p:grpSpPr bwMode="black">
          <a:xfrm>
            <a:off x="617879" y="6446046"/>
            <a:ext cx="1099793" cy="173355"/>
            <a:chOff x="-84138" y="5622925"/>
            <a:chExt cx="4330701" cy="682626"/>
          </a:xfrm>
        </p:grpSpPr>
        <p:sp>
          <p:nvSpPr>
            <p:cNvPr id="141" name="Freeform 6">
              <a:extLst>
                <a:ext uri="{FF2B5EF4-FFF2-40B4-BE49-F238E27FC236}">
                  <a16:creationId xmlns:a16="http://schemas.microsoft.com/office/drawing/2014/main" id="{CED77201-EF96-4E69-992A-CF56FF08D6C8}"/>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142" name="Freeform 7">
              <a:extLst>
                <a:ext uri="{FF2B5EF4-FFF2-40B4-BE49-F238E27FC236}">
                  <a16:creationId xmlns:a16="http://schemas.microsoft.com/office/drawing/2014/main" id="{F0E8F838-CCAD-4AD0-BFCB-F9EBD64AA16F}"/>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143" name="Freeform 8">
              <a:extLst>
                <a:ext uri="{FF2B5EF4-FFF2-40B4-BE49-F238E27FC236}">
                  <a16:creationId xmlns:a16="http://schemas.microsoft.com/office/drawing/2014/main" id="{DAD5F303-4B2B-4BA7-9E3E-CF2ECE2DE1D8}"/>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144" name="Freeform 9">
              <a:extLst>
                <a:ext uri="{FF2B5EF4-FFF2-40B4-BE49-F238E27FC236}">
                  <a16:creationId xmlns:a16="http://schemas.microsoft.com/office/drawing/2014/main" id="{32B47895-6440-4252-83A9-6D02AEBE7B9B}"/>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145" name="Freeform 10">
              <a:extLst>
                <a:ext uri="{FF2B5EF4-FFF2-40B4-BE49-F238E27FC236}">
                  <a16:creationId xmlns:a16="http://schemas.microsoft.com/office/drawing/2014/main" id="{8C4B9FB6-DFBC-448B-B083-4BA70D71CE1E}"/>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146" name="Freeform 11">
              <a:extLst>
                <a:ext uri="{FF2B5EF4-FFF2-40B4-BE49-F238E27FC236}">
                  <a16:creationId xmlns:a16="http://schemas.microsoft.com/office/drawing/2014/main" id="{29826BF7-37CF-42AD-A881-1A8C836A493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147" name="Freeform 12">
              <a:extLst>
                <a:ext uri="{FF2B5EF4-FFF2-40B4-BE49-F238E27FC236}">
                  <a16:creationId xmlns:a16="http://schemas.microsoft.com/office/drawing/2014/main" id="{6CD892BB-45E6-46AC-9E99-F58D53FB63D6}"/>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grpSp>
      <p:sp>
        <p:nvSpPr>
          <p:cNvPr id="15" name="TextBox 14">
            <a:extLst>
              <a:ext uri="{FF2B5EF4-FFF2-40B4-BE49-F238E27FC236}">
                <a16:creationId xmlns:a16="http://schemas.microsoft.com/office/drawing/2014/main" id="{D61B41E9-D951-4347-864C-73789BD1F80F}"/>
              </a:ext>
            </a:extLst>
          </p:cNvPr>
          <p:cNvSpPr txBox="1"/>
          <p:nvPr userDrawn="1"/>
        </p:nvSpPr>
        <p:spPr>
          <a:xfrm>
            <a:off x="2117557" y="6510280"/>
            <a:ext cx="1965493"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372780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2_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userDrawn="1"/>
        </p:nvSpPr>
        <p:spPr>
          <a:xfrm>
            <a:off x="2117557" y="6510280"/>
            <a:ext cx="1965493"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809" y="412751"/>
            <a:ext cx="11001004" cy="384048"/>
          </a:xfrm>
        </p:spPr>
        <p:txBody>
          <a:bodyPr wrap="none"/>
          <a:lstStyle/>
          <a:p>
            <a:r>
              <a:rPr lang="en-US"/>
              <a:t>Click to edit Master title style</a:t>
            </a:r>
            <a:endParaRPr lang="en-US" dirty="0"/>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2867" y="811831"/>
            <a:ext cx="1098794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6387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1" y="0"/>
            <a:ext cx="12188825"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4999" dirty="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6" y="3906062"/>
            <a:ext cx="10962687" cy="2380795"/>
          </a:xfrm>
          <a:prstGeom prst="rect">
            <a:avLst/>
          </a:prstGeom>
          <a:noFill/>
        </p:spPr>
        <p:txBody>
          <a:bodyPr wrap="square" lIns="0" tIns="0" rIns="0" bIns="0" rtlCol="0">
            <a:noAutofit/>
          </a:bodyPr>
          <a:lstStyle/>
          <a:p>
            <a:pPr>
              <a:lnSpc>
                <a:spcPct val="130000"/>
              </a:lnSpc>
            </a:pPr>
            <a:r>
              <a:rPr lang="en-US" sz="1799" dirty="0">
                <a:solidFill>
                  <a:schemeClr val="bg1"/>
                </a:solidFill>
              </a:rPr>
              <a:t>If yes, you are good to go!</a:t>
            </a:r>
          </a:p>
          <a:p>
            <a:pPr>
              <a:lnSpc>
                <a:spcPct val="130000"/>
              </a:lnSpc>
            </a:pPr>
            <a:r>
              <a:rPr lang="en-US" sz="1799" dirty="0">
                <a:solidFill>
                  <a:schemeClr val="bg1"/>
                </a:solidFill>
              </a:rPr>
              <a:t>If the answer is no, you do not have the Metropolis font installed.</a:t>
            </a:r>
          </a:p>
          <a:p>
            <a:pPr>
              <a:lnSpc>
                <a:spcPct val="130000"/>
              </a:lnSpc>
            </a:pPr>
            <a:endParaRPr lang="en-US" sz="1799" dirty="0">
              <a:solidFill>
                <a:schemeClr val="bg1"/>
              </a:solidFill>
            </a:endParaRPr>
          </a:p>
          <a:p>
            <a:pPr marL="0" marR="0" lvl="0" indent="0" algn="l" defTabSz="914126" rtl="0" eaLnBrk="1" fontAlgn="auto" latinLnBrk="0" hangingPunct="1">
              <a:lnSpc>
                <a:spcPct val="130000"/>
              </a:lnSpc>
              <a:spcBef>
                <a:spcPts val="0"/>
              </a:spcBef>
              <a:spcAft>
                <a:spcPts val="0"/>
              </a:spcAft>
              <a:buClrTx/>
              <a:buSzTx/>
              <a:buFontTx/>
              <a:buNone/>
              <a:tabLst/>
              <a:defRPr/>
            </a:pPr>
            <a:r>
              <a:rPr lang="en-US" sz="1799" dirty="0">
                <a:solidFill>
                  <a:schemeClr val="bg1"/>
                </a:solidFill>
              </a:rPr>
              <a:t>Click here to download the font: </a:t>
            </a:r>
            <a:r>
              <a:rPr lang="en-US" sz="1799" dirty="0">
                <a:solidFill>
                  <a:schemeClr val="tx2"/>
                </a:solidFill>
                <a:hlinkClick r:id="rId2"/>
              </a:rPr>
              <a:t>www.vmware.com/brand</a:t>
            </a:r>
            <a:r>
              <a:rPr lang="en-US" sz="1799" baseline="0" dirty="0">
                <a:solidFill>
                  <a:schemeClr val="bg1"/>
                </a:solidFill>
              </a:rPr>
              <a:t> </a:t>
            </a:r>
          </a:p>
          <a:p>
            <a:pPr marL="399930" marR="0" lvl="0" indent="-226945" algn="l" defTabSz="914126" rtl="0" eaLnBrk="1" fontAlgn="auto" latinLnBrk="0" hangingPunct="1">
              <a:lnSpc>
                <a:spcPct val="130000"/>
              </a:lnSpc>
              <a:spcBef>
                <a:spcPts val="0"/>
              </a:spcBef>
              <a:spcAft>
                <a:spcPts val="0"/>
              </a:spcAft>
              <a:buClrTx/>
              <a:buSzTx/>
              <a:buFont typeface="Arial" charset="0"/>
              <a:buChar char="•"/>
              <a:tabLst/>
              <a:defRPr/>
            </a:pPr>
            <a:r>
              <a:rPr lang="en-US" sz="1799" strike="noStrike" baseline="0" dirty="0">
                <a:solidFill>
                  <a:schemeClr val="bg1"/>
                </a:solidFill>
              </a:rPr>
              <a:t>Log in with SSO and select the Brand Assets tab in the portal</a:t>
            </a:r>
          </a:p>
          <a:p>
            <a:pPr>
              <a:lnSpc>
                <a:spcPct val="130000"/>
              </a:lnSpc>
            </a:pPr>
            <a:r>
              <a:rPr lang="en-US" sz="1799" dirty="0">
                <a:solidFill>
                  <a:schemeClr val="bg1"/>
                </a:solidFill>
              </a:rPr>
              <a:t>Need more information on how to install fonts? </a:t>
            </a:r>
            <a:br>
              <a:rPr lang="en-US" sz="1799" dirty="0">
                <a:solidFill>
                  <a:schemeClr val="bg1"/>
                </a:solidFill>
              </a:rPr>
            </a:br>
            <a:r>
              <a:rPr lang="en-US" sz="1799" dirty="0">
                <a:solidFill>
                  <a:schemeClr val="bg1"/>
                </a:solidFill>
              </a:rPr>
              <a:t>Refer to the quick-start section in the template guideline or contact Oasis.</a:t>
            </a:r>
          </a:p>
          <a:p>
            <a:pPr>
              <a:lnSpc>
                <a:spcPct val="130000"/>
              </a:lnSpc>
            </a:pPr>
            <a:r>
              <a:rPr lang="en-US" sz="1799" dirty="0">
                <a:solidFill>
                  <a:schemeClr val="bg1"/>
                </a:solidFill>
              </a:rPr>
              <a:t> </a:t>
            </a:r>
            <a:endParaRPr lang="en-US" sz="3199" dirty="0">
              <a:solidFill>
                <a:schemeClr val="bg1"/>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userDrawn="1"/>
        </p:nvGrpSpPr>
        <p:grpSpPr bwMode="black">
          <a:xfrm>
            <a:off x="620895" y="2249109"/>
            <a:ext cx="5115292" cy="542314"/>
            <a:chOff x="901" y="1857"/>
            <a:chExt cx="5716" cy="606"/>
          </a:xfrm>
          <a:solidFill>
            <a:schemeClr val="bg1"/>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dirty="0"/>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899">
                <a:solidFill>
                  <a:schemeClr val="bg1"/>
                </a:solidFill>
              </a:defRPr>
            </a:lvl1pPr>
            <a:lvl2pPr>
              <a:defRPr sz="3599">
                <a:solidFill>
                  <a:schemeClr val="bg1"/>
                </a:solidFill>
              </a:defRPr>
            </a:lvl2pPr>
            <a:lvl3pPr>
              <a:defRPr sz="3199">
                <a:solidFill>
                  <a:schemeClr val="bg1"/>
                </a:solidFill>
              </a:defRPr>
            </a:lvl3pPr>
            <a:lvl4pPr>
              <a:defRPr sz="2799">
                <a:solidFill>
                  <a:schemeClr val="bg1"/>
                </a:solidFill>
              </a:defRPr>
            </a:lvl4pPr>
            <a:lvl5pPr>
              <a:defRPr sz="2799">
                <a:solidFill>
                  <a:schemeClr val="bg1"/>
                </a:solidFill>
              </a:defRPr>
            </a:lvl5pPr>
          </a:lstStyle>
          <a:p>
            <a:pPr lvl="0"/>
            <a:r>
              <a:rPr lang="en-US" dirty="0"/>
              <a:t>This is 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799"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7" y="838105"/>
            <a:ext cx="10962687" cy="247743"/>
          </a:xfrm>
        </p:spPr>
        <p:txBody>
          <a:bodyPr/>
          <a:lstStyle>
            <a:lvl1pPr marL="0" indent="0" algn="l">
              <a:buNone/>
              <a:defRPr sz="1999">
                <a:solidFill>
                  <a:schemeClr val="bg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4" y="1616678"/>
            <a:ext cx="4633737" cy="24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100" dirty="0">
                <a:solidFill>
                  <a:schemeClr val="accent4">
                    <a:lumMod val="75000"/>
                  </a:schemeClr>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23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F4F6DCF-E466-43EC-BC5D-B5FDE0275E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199" y="2493910"/>
            <a:ext cx="5092122" cy="4300332"/>
          </a:xfrm>
          <a:prstGeom prst="rect">
            <a:avLst/>
          </a:prstGeom>
        </p:spPr>
      </p:pic>
      <p:pic>
        <p:nvPicPr>
          <p:cNvPr id="22" name="Picture 21">
            <a:extLst>
              <a:ext uri="{FF2B5EF4-FFF2-40B4-BE49-F238E27FC236}">
                <a16:creationId xmlns:a16="http://schemas.microsoft.com/office/drawing/2014/main" id="{40585431-FF43-4605-9827-91268EB4163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flipV="1">
            <a:off x="7718450" y="64473"/>
            <a:ext cx="4405175" cy="3719583"/>
          </a:xfrm>
          <a:prstGeom prst="rect">
            <a:avLst/>
          </a:prstGeom>
        </p:spPr>
      </p:pic>
      <p:sp>
        <p:nvSpPr>
          <p:cNvPr id="9" name="Subtitle 2">
            <a:extLst>
              <a:ext uri="{FF2B5EF4-FFF2-40B4-BE49-F238E27FC236}">
                <a16:creationId xmlns:a16="http://schemas.microsoft.com/office/drawing/2014/main" id="{C28211D2-9BBA-4EB9-8867-E2CC72E9E0D1}"/>
              </a:ext>
            </a:extLst>
          </p:cNvPr>
          <p:cNvSpPr>
            <a:spLocks noGrp="1"/>
          </p:cNvSpPr>
          <p:nvPr userDrawn="1">
            <p:ph type="subTitle" idx="10"/>
          </p:nvPr>
        </p:nvSpPr>
        <p:spPr>
          <a:xfrm>
            <a:off x="592866" y="811830"/>
            <a:ext cx="10962687" cy="247743"/>
          </a:xfr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lang="en-US" sz="20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Title 2">
            <a:extLst>
              <a:ext uri="{FF2B5EF4-FFF2-40B4-BE49-F238E27FC236}">
                <a16:creationId xmlns:a16="http://schemas.microsoft.com/office/drawing/2014/main" id="{63E2E078-EC80-4214-824A-A8A1A840A1F9}"/>
              </a:ext>
            </a:extLst>
          </p:cNvPr>
          <p:cNvSpPr>
            <a:spLocks noGrp="1"/>
          </p:cNvSpPr>
          <p:nvPr userDrawn="1">
            <p:ph type="title"/>
          </p:nvPr>
        </p:nvSpPr>
        <p:spPr/>
        <p:txBody>
          <a:bodyPr/>
          <a:lstStyle/>
          <a:p>
            <a:r>
              <a:rPr lang="en-US"/>
              <a:t>Click to edit Master title style</a:t>
            </a:r>
          </a:p>
        </p:txBody>
      </p:sp>
      <p:pic>
        <p:nvPicPr>
          <p:cNvPr id="35" name="Picture 34"/>
          <p:cNvPicPr>
            <a:picLocks noChangeAspect="1"/>
          </p:cNvPicPr>
          <p:nvPr userDrawn="1"/>
        </p:nvPicPr>
        <p:blipFill>
          <a:blip r:embed="rId4"/>
          <a:stretch>
            <a:fillRect/>
          </a:stretch>
        </p:blipFill>
        <p:spPr>
          <a:xfrm>
            <a:off x="10217143" y="5959831"/>
            <a:ext cx="1380254" cy="909714"/>
          </a:xfrm>
          <a:prstGeom prst="rect">
            <a:avLst/>
          </a:prstGeom>
        </p:spPr>
      </p:pic>
    </p:spTree>
    <p:extLst>
      <p:ext uri="{BB962C8B-B14F-4D97-AF65-F5344CB8AC3E}">
        <p14:creationId xmlns:p14="http://schemas.microsoft.com/office/powerpoint/2010/main" val="135828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dirty="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dirty="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dirty="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dirty="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dirty="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dirty="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dirty="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183296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2_Title and Subtitl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F4F6DCF-E466-43EC-BC5D-B5FDE0275E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199" y="2493910"/>
            <a:ext cx="5092122" cy="4300332"/>
          </a:xfrm>
          <a:prstGeom prst="rect">
            <a:avLst/>
          </a:prstGeom>
        </p:spPr>
      </p:pic>
      <p:pic>
        <p:nvPicPr>
          <p:cNvPr id="22" name="Picture 21">
            <a:extLst>
              <a:ext uri="{FF2B5EF4-FFF2-40B4-BE49-F238E27FC236}">
                <a16:creationId xmlns:a16="http://schemas.microsoft.com/office/drawing/2014/main" id="{40585431-FF43-4605-9827-91268EB4163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flipV="1">
            <a:off x="7718450" y="64473"/>
            <a:ext cx="4405175" cy="3719583"/>
          </a:xfrm>
          <a:prstGeom prst="rect">
            <a:avLst/>
          </a:prstGeom>
        </p:spPr>
      </p:pic>
      <p:sp>
        <p:nvSpPr>
          <p:cNvPr id="9" name="Subtitle 2">
            <a:extLst>
              <a:ext uri="{FF2B5EF4-FFF2-40B4-BE49-F238E27FC236}">
                <a16:creationId xmlns:a16="http://schemas.microsoft.com/office/drawing/2014/main" id="{C28211D2-9BBA-4EB9-8867-E2CC72E9E0D1}"/>
              </a:ext>
            </a:extLst>
          </p:cNvPr>
          <p:cNvSpPr>
            <a:spLocks noGrp="1"/>
          </p:cNvSpPr>
          <p:nvPr userDrawn="1">
            <p:ph type="subTitle" idx="10"/>
          </p:nvPr>
        </p:nvSpPr>
        <p:spPr>
          <a:xfrm>
            <a:off x="592866" y="811830"/>
            <a:ext cx="10962687" cy="247743"/>
          </a:xfr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lang="en-US" sz="20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Title 2">
            <a:extLst>
              <a:ext uri="{FF2B5EF4-FFF2-40B4-BE49-F238E27FC236}">
                <a16:creationId xmlns:a16="http://schemas.microsoft.com/office/drawing/2014/main" id="{63E2E078-EC80-4214-824A-A8A1A840A1F9}"/>
              </a:ext>
            </a:extLst>
          </p:cNvPr>
          <p:cNvSpPr>
            <a:spLocks noGrp="1"/>
          </p:cNvSpPr>
          <p:nvPr userDrawn="1">
            <p:ph type="title"/>
          </p:nvPr>
        </p:nvSpPr>
        <p:spPr/>
        <p:txBody>
          <a:bodyPr/>
          <a:lstStyle/>
          <a:p>
            <a:r>
              <a:rPr lang="en-US"/>
              <a:t>Click to edit Master title style</a:t>
            </a:r>
          </a:p>
        </p:txBody>
      </p:sp>
      <p:pic>
        <p:nvPicPr>
          <p:cNvPr id="35" name="Picture 34"/>
          <p:cNvPicPr>
            <a:picLocks noChangeAspect="1"/>
          </p:cNvPicPr>
          <p:nvPr userDrawn="1"/>
        </p:nvPicPr>
        <p:blipFill>
          <a:blip r:embed="rId4"/>
          <a:stretch>
            <a:fillRect/>
          </a:stretch>
        </p:blipFill>
        <p:spPr>
          <a:xfrm>
            <a:off x="10217143" y="5959831"/>
            <a:ext cx="1380254" cy="909714"/>
          </a:xfrm>
          <a:prstGeom prst="rect">
            <a:avLst/>
          </a:prstGeom>
        </p:spPr>
      </p:pic>
    </p:spTree>
    <p:extLst>
      <p:ext uri="{BB962C8B-B14F-4D97-AF65-F5344CB8AC3E}">
        <p14:creationId xmlns:p14="http://schemas.microsoft.com/office/powerpoint/2010/main" val="95051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srgbClr val="717074">
                  <a:tint val="75000"/>
                </a:srgbClr>
              </a:solidFill>
            </a:endParaRPr>
          </a:p>
        </p:txBody>
      </p:sp>
      <p:sp>
        <p:nvSpPr>
          <p:cNvPr id="4" name="Footer Placeholder 3"/>
          <p:cNvSpPr>
            <a:spLocks noGrp="1"/>
          </p:cNvSpPr>
          <p:nvPr>
            <p:ph type="ftr" sz="quarter" idx="11"/>
          </p:nvPr>
        </p:nvSpPr>
        <p:spPr/>
        <p:txBody>
          <a:bodyPr/>
          <a:lstStyle/>
          <a:p>
            <a:r>
              <a:rPr lang="en-US" dirty="0">
                <a:solidFill>
                  <a:srgbClr val="717074">
                    <a:tint val="75000"/>
                  </a:srgbClr>
                </a:solidFill>
              </a:rPr>
              <a:t>CONFIDENTIAL</a:t>
            </a:r>
          </a:p>
        </p:txBody>
      </p:sp>
      <p:sp>
        <p:nvSpPr>
          <p:cNvPr id="5" name="Slide Number Placeholder 4"/>
          <p:cNvSpPr>
            <a:spLocks noGrp="1"/>
          </p:cNvSpPr>
          <p:nvPr>
            <p:ph type="sldNum" sz="quarter" idx="12"/>
          </p:nvPr>
        </p:nvSpPr>
        <p:spPr/>
        <p:txBody>
          <a:bodyPr/>
          <a:lstStyle/>
          <a:p>
            <a:fld id="{6EA6D8CF-3CDE-4807-BCD2-C9F2B831AAA5}"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263180166"/>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3_Title and Subtitl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F4F6DCF-E466-43EC-BC5D-B5FDE0275E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199" y="2493910"/>
            <a:ext cx="5092122" cy="4300332"/>
          </a:xfrm>
          <a:prstGeom prst="rect">
            <a:avLst/>
          </a:prstGeom>
        </p:spPr>
      </p:pic>
      <p:pic>
        <p:nvPicPr>
          <p:cNvPr id="22" name="Picture 21">
            <a:extLst>
              <a:ext uri="{FF2B5EF4-FFF2-40B4-BE49-F238E27FC236}">
                <a16:creationId xmlns:a16="http://schemas.microsoft.com/office/drawing/2014/main" id="{40585431-FF43-4605-9827-91268EB4163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flipV="1">
            <a:off x="7718450" y="64473"/>
            <a:ext cx="4405175" cy="3719583"/>
          </a:xfrm>
          <a:prstGeom prst="rect">
            <a:avLst/>
          </a:prstGeom>
        </p:spPr>
      </p:pic>
      <p:sp>
        <p:nvSpPr>
          <p:cNvPr id="9" name="Subtitle 2">
            <a:extLst>
              <a:ext uri="{FF2B5EF4-FFF2-40B4-BE49-F238E27FC236}">
                <a16:creationId xmlns:a16="http://schemas.microsoft.com/office/drawing/2014/main" id="{C28211D2-9BBA-4EB9-8867-E2CC72E9E0D1}"/>
              </a:ext>
            </a:extLst>
          </p:cNvPr>
          <p:cNvSpPr>
            <a:spLocks noGrp="1"/>
          </p:cNvSpPr>
          <p:nvPr userDrawn="1">
            <p:ph type="subTitle" idx="10"/>
          </p:nvPr>
        </p:nvSpPr>
        <p:spPr>
          <a:xfrm>
            <a:off x="592866" y="811830"/>
            <a:ext cx="10962687" cy="247743"/>
          </a:xfr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lang="en-US" sz="20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Title 2">
            <a:extLst>
              <a:ext uri="{FF2B5EF4-FFF2-40B4-BE49-F238E27FC236}">
                <a16:creationId xmlns:a16="http://schemas.microsoft.com/office/drawing/2014/main" id="{63E2E078-EC80-4214-824A-A8A1A840A1F9}"/>
              </a:ext>
            </a:extLst>
          </p:cNvPr>
          <p:cNvSpPr>
            <a:spLocks noGrp="1"/>
          </p:cNvSpPr>
          <p:nvPr userDrawn="1">
            <p:ph type="title"/>
          </p:nvPr>
        </p:nvSpPr>
        <p:spPr/>
        <p:txBody>
          <a:bodyPr/>
          <a:lstStyle/>
          <a:p>
            <a:r>
              <a:rPr lang="en-US"/>
              <a:t>Click to edit Master title style</a:t>
            </a:r>
          </a:p>
        </p:txBody>
      </p:sp>
      <p:pic>
        <p:nvPicPr>
          <p:cNvPr id="35" name="Picture 34"/>
          <p:cNvPicPr>
            <a:picLocks noChangeAspect="1"/>
          </p:cNvPicPr>
          <p:nvPr userDrawn="1"/>
        </p:nvPicPr>
        <p:blipFill>
          <a:blip r:embed="rId4"/>
          <a:stretch>
            <a:fillRect/>
          </a:stretch>
        </p:blipFill>
        <p:spPr>
          <a:xfrm>
            <a:off x="10217143" y="5959831"/>
            <a:ext cx="1380254" cy="909714"/>
          </a:xfrm>
          <a:prstGeom prst="rect">
            <a:avLst/>
          </a:prstGeom>
        </p:spPr>
      </p:pic>
    </p:spTree>
    <p:extLst>
      <p:ext uri="{BB962C8B-B14F-4D97-AF65-F5344CB8AC3E}">
        <p14:creationId xmlns:p14="http://schemas.microsoft.com/office/powerpoint/2010/main" val="359343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Section Header with Phot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379" y="3450868"/>
            <a:ext cx="5961236" cy="1229360"/>
          </a:xfrm>
        </p:spPr>
        <p:txBody>
          <a:bodyPr wrap="square" anchor="b"/>
          <a:lstStyle>
            <a:lvl1pPr algn="l">
              <a:defRPr sz="3599" b="0" cap="none" baseline="0">
                <a:solidFill>
                  <a:schemeClr val="bg1"/>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4768725"/>
            <a:ext cx="6863048" cy="700882"/>
          </a:xfrm>
        </p:spPr>
        <p:txBody>
          <a:bodyPr/>
          <a:lstStyle>
            <a:lvl1pPr marL="0" indent="0" algn="l">
              <a:buNone/>
              <a:defRPr sz="2399">
                <a:solidFill>
                  <a:schemeClr val="bg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799" dirty="0">
              <a:solidFill>
                <a:schemeClr val="bg1"/>
              </a:solidFill>
              <a:latin typeface="+mj-lt"/>
            </a:endParaRPr>
          </a:p>
        </p:txBody>
      </p:sp>
      <p:pic>
        <p:nvPicPr>
          <p:cNvPr id="14" name="Picture 13">
            <a:extLst>
              <a:ext uri="{FF2B5EF4-FFF2-40B4-BE49-F238E27FC236}">
                <a16:creationId xmlns:a16="http://schemas.microsoft.com/office/drawing/2014/main" id="{4CB09CED-B4F1-4D41-9093-8376E7762D42}"/>
              </a:ext>
            </a:extLst>
          </p:cNvPr>
          <p:cNvPicPr>
            <a:picLocks noChangeAspect="1"/>
          </p:cNvPicPr>
          <p:nvPr userDrawn="1"/>
        </p:nvPicPr>
        <p:blipFill rotWithShape="1">
          <a:blip r:embed="rId3" cstate="screen">
            <a:alphaModFix amt="70000"/>
            <a:extLst>
              <a:ext uri="{28A0092B-C50C-407E-A947-70E740481C1C}">
                <a14:useLocalDpi xmlns:a14="http://schemas.microsoft.com/office/drawing/2010/main"/>
              </a:ext>
            </a:extLst>
          </a:blip>
          <a:srcRect l="34772"/>
          <a:stretch/>
        </p:blipFill>
        <p:spPr bwMode="ltGray">
          <a:xfrm>
            <a:off x="4238571" y="0"/>
            <a:ext cx="7949373" cy="6858000"/>
          </a:xfrm>
          <a:prstGeom prst="rect">
            <a:avLst/>
          </a:prstGeom>
        </p:spPr>
      </p:pic>
    </p:spTree>
    <p:extLst>
      <p:ext uri="{BB962C8B-B14F-4D97-AF65-F5344CB8AC3E}">
        <p14:creationId xmlns:p14="http://schemas.microsoft.com/office/powerpoint/2010/main" val="77126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4_Title and Subtitl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F4F6DCF-E466-43EC-BC5D-B5FDE0275E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199" y="2493910"/>
            <a:ext cx="5092122" cy="4300332"/>
          </a:xfrm>
          <a:prstGeom prst="rect">
            <a:avLst/>
          </a:prstGeom>
        </p:spPr>
      </p:pic>
      <p:pic>
        <p:nvPicPr>
          <p:cNvPr id="22" name="Picture 21">
            <a:extLst>
              <a:ext uri="{FF2B5EF4-FFF2-40B4-BE49-F238E27FC236}">
                <a16:creationId xmlns:a16="http://schemas.microsoft.com/office/drawing/2014/main" id="{40585431-FF43-4605-9827-91268EB4163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flipV="1">
            <a:off x="7718450" y="64473"/>
            <a:ext cx="4405175" cy="3719583"/>
          </a:xfrm>
          <a:prstGeom prst="rect">
            <a:avLst/>
          </a:prstGeom>
        </p:spPr>
      </p:pic>
      <p:sp>
        <p:nvSpPr>
          <p:cNvPr id="9" name="Subtitle 2">
            <a:extLst>
              <a:ext uri="{FF2B5EF4-FFF2-40B4-BE49-F238E27FC236}">
                <a16:creationId xmlns:a16="http://schemas.microsoft.com/office/drawing/2014/main" id="{C28211D2-9BBA-4EB9-8867-E2CC72E9E0D1}"/>
              </a:ext>
            </a:extLst>
          </p:cNvPr>
          <p:cNvSpPr>
            <a:spLocks noGrp="1"/>
          </p:cNvSpPr>
          <p:nvPr userDrawn="1">
            <p:ph type="subTitle" idx="10"/>
          </p:nvPr>
        </p:nvSpPr>
        <p:spPr>
          <a:xfrm>
            <a:off x="592866" y="811830"/>
            <a:ext cx="10962687" cy="247743"/>
          </a:xfr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lang="en-US" sz="20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Title 2">
            <a:extLst>
              <a:ext uri="{FF2B5EF4-FFF2-40B4-BE49-F238E27FC236}">
                <a16:creationId xmlns:a16="http://schemas.microsoft.com/office/drawing/2014/main" id="{63E2E078-EC80-4214-824A-A8A1A840A1F9}"/>
              </a:ext>
            </a:extLst>
          </p:cNvPr>
          <p:cNvSpPr>
            <a:spLocks noGrp="1"/>
          </p:cNvSpPr>
          <p:nvPr userDrawn="1">
            <p:ph type="title"/>
          </p:nvPr>
        </p:nvSpPr>
        <p:spPr/>
        <p:txBody>
          <a:bodyPr/>
          <a:lstStyle/>
          <a:p>
            <a:r>
              <a:rPr lang="en-US"/>
              <a:t>Click to edit Master title style</a:t>
            </a:r>
          </a:p>
        </p:txBody>
      </p:sp>
      <p:pic>
        <p:nvPicPr>
          <p:cNvPr id="35" name="Picture 34"/>
          <p:cNvPicPr>
            <a:picLocks noChangeAspect="1"/>
          </p:cNvPicPr>
          <p:nvPr userDrawn="1"/>
        </p:nvPicPr>
        <p:blipFill>
          <a:blip r:embed="rId4"/>
          <a:stretch>
            <a:fillRect/>
          </a:stretch>
        </p:blipFill>
        <p:spPr>
          <a:xfrm>
            <a:off x="10217143" y="5959831"/>
            <a:ext cx="1380254" cy="909714"/>
          </a:xfrm>
          <a:prstGeom prst="rect">
            <a:avLst/>
          </a:prstGeom>
        </p:spPr>
      </p:pic>
    </p:spTree>
    <p:extLst>
      <p:ext uri="{BB962C8B-B14F-4D97-AF65-F5344CB8AC3E}">
        <p14:creationId xmlns:p14="http://schemas.microsoft.com/office/powerpoint/2010/main" val="196407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1167394"/>
            <a:ext cx="6427626" cy="1229360"/>
          </a:xfrm>
        </p:spPr>
        <p:txBody>
          <a:bodyPr wrap="square" anchor="b"/>
          <a:lstStyle>
            <a:lvl1pPr algn="l">
              <a:defRPr sz="3599" b="0" cap="none" baseline="0">
                <a:solidFill>
                  <a:schemeClr val="accent2"/>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484060"/>
            <a:ext cx="6408402" cy="700882"/>
          </a:xfrm>
        </p:spPr>
        <p:txBody>
          <a:bodyPr/>
          <a:lstStyle>
            <a:lvl1pPr marL="0" indent="0" algn="l">
              <a:buNone/>
              <a:defRPr sz="2399">
                <a:solidFill>
                  <a:schemeClr val="accent4"/>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E2854D23-C99F-41C3-9EA1-37368E9748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4772"/>
          <a:stretch/>
        </p:blipFill>
        <p:spPr bwMode="ltGray">
          <a:xfrm>
            <a:off x="4238571" y="0"/>
            <a:ext cx="7949373"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userDrawn="1"/>
        </p:nvGrpSpPr>
        <p:grpSpPr bwMode="black">
          <a:xfrm>
            <a:off x="617879" y="6446046"/>
            <a:ext cx="1099793" cy="173355"/>
            <a:chOff x="-84138" y="5622925"/>
            <a:chExt cx="4330701" cy="682626"/>
          </a:xfrm>
        </p:grpSpPr>
        <p:sp>
          <p:nvSpPr>
            <p:cNvPr id="68" name="Freeform 6">
              <a:extLst>
                <a:ext uri="{FF2B5EF4-FFF2-40B4-BE49-F238E27FC236}">
                  <a16:creationId xmlns:a16="http://schemas.microsoft.com/office/drawing/2014/main" id="{367C169C-1300-467E-BD2B-CFFF80080264}"/>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69" name="Freeform 7">
              <a:extLst>
                <a:ext uri="{FF2B5EF4-FFF2-40B4-BE49-F238E27FC236}">
                  <a16:creationId xmlns:a16="http://schemas.microsoft.com/office/drawing/2014/main" id="{E38C4A5D-89F1-4554-BE68-BC848EF53E95}"/>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70" name="Freeform 8">
              <a:extLst>
                <a:ext uri="{FF2B5EF4-FFF2-40B4-BE49-F238E27FC236}">
                  <a16:creationId xmlns:a16="http://schemas.microsoft.com/office/drawing/2014/main" id="{10270507-0676-4A8B-87BD-BDCA1210CC3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71" name="Freeform 9">
              <a:extLst>
                <a:ext uri="{FF2B5EF4-FFF2-40B4-BE49-F238E27FC236}">
                  <a16:creationId xmlns:a16="http://schemas.microsoft.com/office/drawing/2014/main" id="{3D84D470-4587-4DEE-91E9-770026878769}"/>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72" name="Freeform 10">
              <a:extLst>
                <a:ext uri="{FF2B5EF4-FFF2-40B4-BE49-F238E27FC236}">
                  <a16:creationId xmlns:a16="http://schemas.microsoft.com/office/drawing/2014/main" id="{ADFCC155-955A-44B0-9432-CA6DC3C15253}"/>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73" name="Freeform 11">
              <a:extLst>
                <a:ext uri="{FF2B5EF4-FFF2-40B4-BE49-F238E27FC236}">
                  <a16:creationId xmlns:a16="http://schemas.microsoft.com/office/drawing/2014/main" id="{5B4316E4-B109-42D8-B12A-FBD6286C9C7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74" name="Freeform 12">
              <a:extLst>
                <a:ext uri="{FF2B5EF4-FFF2-40B4-BE49-F238E27FC236}">
                  <a16:creationId xmlns:a16="http://schemas.microsoft.com/office/drawing/2014/main" id="{A3D32D1A-08E0-4BFC-A3E0-CB5C3BB04F65}"/>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gr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799" dirty="0">
              <a:solidFill>
                <a:schemeClr val="bg1"/>
              </a:solidFill>
              <a:latin typeface="+mj-lt"/>
            </a:endParaRPr>
          </a:p>
        </p:txBody>
      </p:sp>
      <p:sp>
        <p:nvSpPr>
          <p:cNvPr id="16" name="TextBox 15">
            <a:extLst>
              <a:ext uri="{FF2B5EF4-FFF2-40B4-BE49-F238E27FC236}">
                <a16:creationId xmlns:a16="http://schemas.microsoft.com/office/drawing/2014/main" id="{3612D976-FA11-4943-92A0-719F347D1191}"/>
              </a:ext>
            </a:extLst>
          </p:cNvPr>
          <p:cNvSpPr txBox="1"/>
          <p:nvPr userDrawn="1"/>
        </p:nvSpPr>
        <p:spPr>
          <a:xfrm>
            <a:off x="2117557" y="6510280"/>
            <a:ext cx="1965493"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181361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442" y="1676400"/>
            <a:ext cx="10969943"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dirty="0"/>
          </a:p>
        </p:txBody>
      </p:sp>
      <p:sp>
        <p:nvSpPr>
          <p:cNvPr id="9" name="Text Placeholder 8"/>
          <p:cNvSpPr>
            <a:spLocks noGrp="1"/>
          </p:cNvSpPr>
          <p:nvPr>
            <p:ph type="body" sz="quarter" idx="13" hasCustomPrompt="1"/>
          </p:nvPr>
        </p:nvSpPr>
        <p:spPr>
          <a:xfrm>
            <a:off x="609442" y="1206500"/>
            <a:ext cx="10969943" cy="304800"/>
          </a:xfrm>
        </p:spPr>
        <p:txBody>
          <a:bodyPr/>
          <a:lstStyle>
            <a:lvl1pPr marL="0" indent="0">
              <a:lnSpc>
                <a:spcPct val="90000"/>
              </a:lnSpc>
              <a:spcBef>
                <a:spcPts val="0"/>
              </a:spcBef>
              <a:buNone/>
              <a:defRPr sz="1799">
                <a:solidFill>
                  <a:schemeClr val="tx1"/>
                </a:solidFill>
              </a:defRPr>
            </a:lvl1pPr>
            <a:lvl2pPr marL="0" indent="0">
              <a:lnSpc>
                <a:spcPct val="90000"/>
              </a:lnSpc>
              <a:spcBef>
                <a:spcPts val="0"/>
              </a:spcBef>
              <a:buNone/>
              <a:defRPr sz="1999">
                <a:solidFill>
                  <a:schemeClr val="accent4"/>
                </a:solidFill>
              </a:defRPr>
            </a:lvl2pPr>
            <a:lvl3pPr marL="0" indent="0">
              <a:lnSpc>
                <a:spcPct val="90000"/>
              </a:lnSpc>
              <a:spcBef>
                <a:spcPts val="0"/>
              </a:spcBef>
              <a:buNone/>
              <a:defRPr sz="1999">
                <a:solidFill>
                  <a:schemeClr val="accent4"/>
                </a:solidFill>
              </a:defRPr>
            </a:lvl3pPr>
            <a:lvl4pPr marL="0" indent="0">
              <a:lnSpc>
                <a:spcPct val="90000"/>
              </a:lnSpc>
              <a:spcBef>
                <a:spcPts val="0"/>
              </a:spcBef>
              <a:buNone/>
              <a:defRPr sz="1999">
                <a:solidFill>
                  <a:schemeClr val="accent4"/>
                </a:solidFill>
              </a:defRPr>
            </a:lvl4pPr>
            <a:lvl5pPr marL="0" indent="0">
              <a:lnSpc>
                <a:spcPct val="90000"/>
              </a:lnSpc>
              <a:spcBef>
                <a:spcPts val="0"/>
              </a:spcBef>
              <a:buNone/>
              <a:defRPr sz="1999">
                <a:solidFill>
                  <a:schemeClr val="accent4"/>
                </a:solidFill>
              </a:defRPr>
            </a:lvl5pPr>
            <a:lvl6pPr marL="0" indent="0">
              <a:lnSpc>
                <a:spcPct val="90000"/>
              </a:lnSpc>
              <a:spcBef>
                <a:spcPts val="0"/>
              </a:spcBef>
              <a:buNone/>
              <a:defRPr sz="1999">
                <a:solidFill>
                  <a:schemeClr val="accent4"/>
                </a:solidFill>
              </a:defRPr>
            </a:lvl6pPr>
            <a:lvl7pPr marL="0" indent="0">
              <a:lnSpc>
                <a:spcPct val="90000"/>
              </a:lnSpc>
              <a:spcBef>
                <a:spcPts val="0"/>
              </a:spcBef>
              <a:buNone/>
              <a:defRPr sz="1999">
                <a:solidFill>
                  <a:schemeClr val="accent4"/>
                </a:solidFill>
              </a:defRPr>
            </a:lvl7pPr>
            <a:lvl8pPr marL="0" indent="0">
              <a:lnSpc>
                <a:spcPct val="90000"/>
              </a:lnSpc>
              <a:spcBef>
                <a:spcPts val="0"/>
              </a:spcBef>
              <a:buNone/>
              <a:defRPr sz="1999">
                <a:solidFill>
                  <a:schemeClr val="accent4"/>
                </a:solidFill>
              </a:defRPr>
            </a:lvl8pPr>
            <a:lvl9pPr marL="0" indent="0">
              <a:lnSpc>
                <a:spcPct val="90000"/>
              </a:lnSpc>
              <a:spcBef>
                <a:spcPts val="0"/>
              </a:spcBef>
              <a:buNone/>
              <a:defRPr sz="1999">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1662906828"/>
      </p:ext>
    </p:extLst>
  </p:cSld>
  <p:clrMapOvr>
    <a:masterClrMapping/>
  </p:clrMapOvr>
  <p:transition spd="slow">
    <p:wip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Title and Content ">
  <p:cSld name="Title and Content ">
    <p:spTree>
      <p:nvGrpSpPr>
        <p:cNvPr id="1" name="Shape 1375"/>
        <p:cNvGrpSpPr/>
        <p:nvPr/>
      </p:nvGrpSpPr>
      <p:grpSpPr>
        <a:xfrm>
          <a:off x="0" y="0"/>
          <a:ext cx="0" cy="0"/>
          <a:chOff x="0" y="0"/>
          <a:chExt cx="0" cy="0"/>
        </a:xfrm>
      </p:grpSpPr>
      <p:sp>
        <p:nvSpPr>
          <p:cNvPr id="1376" name="Shape 1376"/>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lstStyle>
            <a:lvl1pPr marR="0" lvl="0" algn="l" rtl="0">
              <a:lnSpc>
                <a:spcPct val="90000"/>
              </a:lnSpc>
              <a:spcBef>
                <a:spcPts val="0"/>
              </a:spcBef>
              <a:spcAft>
                <a:spcPts val="0"/>
              </a:spcAft>
              <a:buClr>
                <a:schemeClr val="accent2"/>
              </a:buClr>
              <a:buSzPts val="2800"/>
              <a:buFont typeface="Arial"/>
              <a:buNone/>
              <a:defRPr sz="2798" b="0" i="0" u="none" strike="noStrike" cap="none">
                <a:solidFill>
                  <a:schemeClr val="accent2"/>
                </a:solidFill>
                <a:latin typeface="Arial"/>
                <a:ea typeface="Arial"/>
                <a:cs typeface="Arial"/>
                <a:sym typeface="Arial"/>
              </a:defRPr>
            </a:lvl1pPr>
            <a:lvl2pPr lvl="1">
              <a:spcBef>
                <a:spcPts val="0"/>
              </a:spcBef>
              <a:spcAft>
                <a:spcPts val="0"/>
              </a:spcAft>
              <a:buSzPts val="1400"/>
              <a:buNone/>
              <a:defRPr sz="1798"/>
            </a:lvl2pPr>
            <a:lvl3pPr lvl="2">
              <a:spcBef>
                <a:spcPts val="0"/>
              </a:spcBef>
              <a:spcAft>
                <a:spcPts val="0"/>
              </a:spcAft>
              <a:buSzPts val="1400"/>
              <a:buNone/>
              <a:defRPr sz="1798"/>
            </a:lvl3pPr>
            <a:lvl4pPr lvl="3">
              <a:spcBef>
                <a:spcPts val="0"/>
              </a:spcBef>
              <a:spcAft>
                <a:spcPts val="0"/>
              </a:spcAft>
              <a:buSzPts val="1400"/>
              <a:buNone/>
              <a:defRPr sz="1798"/>
            </a:lvl4pPr>
            <a:lvl5pPr lvl="4">
              <a:spcBef>
                <a:spcPts val="0"/>
              </a:spcBef>
              <a:spcAft>
                <a:spcPts val="0"/>
              </a:spcAft>
              <a:buSzPts val="1400"/>
              <a:buNone/>
              <a:defRPr sz="1798"/>
            </a:lvl5pPr>
            <a:lvl6pPr lvl="5">
              <a:spcBef>
                <a:spcPts val="0"/>
              </a:spcBef>
              <a:spcAft>
                <a:spcPts val="0"/>
              </a:spcAft>
              <a:buSzPts val="1400"/>
              <a:buNone/>
              <a:defRPr sz="1798"/>
            </a:lvl6pPr>
            <a:lvl7pPr lvl="6">
              <a:spcBef>
                <a:spcPts val="0"/>
              </a:spcBef>
              <a:spcAft>
                <a:spcPts val="0"/>
              </a:spcAft>
              <a:buSzPts val="1400"/>
              <a:buNone/>
              <a:defRPr sz="1798"/>
            </a:lvl7pPr>
            <a:lvl8pPr lvl="7">
              <a:spcBef>
                <a:spcPts val="0"/>
              </a:spcBef>
              <a:spcAft>
                <a:spcPts val="0"/>
              </a:spcAft>
              <a:buSzPts val="1400"/>
              <a:buNone/>
              <a:defRPr sz="1798"/>
            </a:lvl8pPr>
            <a:lvl9pPr lvl="8">
              <a:spcBef>
                <a:spcPts val="0"/>
              </a:spcBef>
              <a:spcAft>
                <a:spcPts val="0"/>
              </a:spcAft>
              <a:buSzPts val="1400"/>
              <a:buNone/>
              <a:defRPr sz="1798"/>
            </a:lvl9pPr>
          </a:lstStyle>
          <a:p>
            <a:endParaRPr/>
          </a:p>
        </p:txBody>
      </p:sp>
      <p:sp>
        <p:nvSpPr>
          <p:cNvPr id="1377" name="Shape 1377"/>
          <p:cNvSpPr txBox="1">
            <a:spLocks noGrp="1"/>
          </p:cNvSpPr>
          <p:nvPr>
            <p:ph type="body" idx="1"/>
          </p:nvPr>
        </p:nvSpPr>
        <p:spPr>
          <a:xfrm>
            <a:off x="469777" y="786384"/>
            <a:ext cx="11177153" cy="5010912"/>
          </a:xfrm>
          <a:prstGeom prst="rect">
            <a:avLst/>
          </a:prstGeom>
          <a:noFill/>
          <a:ln>
            <a:noFill/>
          </a:ln>
        </p:spPr>
        <p:txBody>
          <a:bodyPr spcFirstLastPara="1" wrap="square" lIns="0" tIns="0" rIns="0" bIns="0" anchor="t" anchorCtr="0"/>
          <a:lstStyle>
            <a:lvl1pPr marL="456926" marR="0" lvl="0" indent="-342694" algn="l" rtl="0">
              <a:lnSpc>
                <a:spcPct val="100000"/>
              </a:lnSpc>
              <a:spcBef>
                <a:spcPts val="1798"/>
              </a:spcBef>
              <a:spcAft>
                <a:spcPts val="0"/>
              </a:spcAft>
              <a:buClr>
                <a:srgbClr val="A8A8AB"/>
              </a:buClr>
              <a:buSzPts val="1800"/>
              <a:buFont typeface="Arial"/>
              <a:buChar char=" "/>
              <a:defRPr sz="1998" b="0" i="0" u="none" strike="noStrike" cap="none">
                <a:solidFill>
                  <a:schemeClr val="dk2"/>
                </a:solidFill>
                <a:latin typeface="Arial"/>
                <a:ea typeface="Arial"/>
                <a:cs typeface="Arial"/>
                <a:sym typeface="Arial"/>
              </a:defRPr>
            </a:lvl1pPr>
            <a:lvl2pPr marL="913852" marR="0" lvl="1" indent="-331271" algn="l" rtl="0">
              <a:lnSpc>
                <a:spcPct val="100000"/>
              </a:lnSpc>
              <a:spcBef>
                <a:spcPts val="300"/>
              </a:spcBef>
              <a:spcAft>
                <a:spcPts val="0"/>
              </a:spcAft>
              <a:buClr>
                <a:schemeClr val="dk2"/>
              </a:buClr>
              <a:buSzPts val="1620"/>
              <a:buFont typeface="Arial"/>
              <a:buChar char="•"/>
              <a:defRPr sz="1798" b="0" i="0" u="none" strike="noStrike" cap="none">
                <a:solidFill>
                  <a:schemeClr val="dk2"/>
                </a:solidFill>
                <a:latin typeface="Arial"/>
                <a:ea typeface="Arial"/>
                <a:cs typeface="Arial"/>
                <a:sym typeface="Arial"/>
              </a:defRPr>
            </a:lvl2pPr>
            <a:lvl3pPr marL="1370778" marR="0" lvl="2" indent="-319847" algn="l" rtl="0">
              <a:lnSpc>
                <a:spcPct val="100000"/>
              </a:lnSpc>
              <a:spcBef>
                <a:spcPts val="300"/>
              </a:spcBef>
              <a:spcAft>
                <a:spcPts val="0"/>
              </a:spcAft>
              <a:buClr>
                <a:schemeClr val="dk2"/>
              </a:buClr>
              <a:buSzPts val="1440"/>
              <a:buFont typeface="Arial"/>
              <a:buChar char="–"/>
              <a:defRPr sz="1600" b="0" i="0" u="none" strike="noStrike" cap="none">
                <a:solidFill>
                  <a:schemeClr val="dk2"/>
                </a:solidFill>
                <a:latin typeface="Arial"/>
                <a:ea typeface="Arial"/>
                <a:cs typeface="Arial"/>
                <a:sym typeface="Arial"/>
              </a:defRPr>
            </a:lvl3pPr>
            <a:lvl4pPr marL="1827703" marR="0" lvl="3" indent="-308424" algn="l" rtl="0">
              <a:lnSpc>
                <a:spcPct val="100000"/>
              </a:lnSpc>
              <a:spcBef>
                <a:spcPts val="300"/>
              </a:spcBef>
              <a:spcAft>
                <a:spcPts val="0"/>
              </a:spcAft>
              <a:buClr>
                <a:schemeClr val="dk2"/>
              </a:buClr>
              <a:buSzPts val="1260"/>
              <a:buFont typeface="Arial"/>
              <a:buChar char="•"/>
              <a:defRPr sz="1400" b="0" i="0" u="none" strike="noStrike" cap="none">
                <a:solidFill>
                  <a:schemeClr val="dk2"/>
                </a:solidFill>
                <a:latin typeface="Arial"/>
                <a:ea typeface="Arial"/>
                <a:cs typeface="Arial"/>
                <a:sym typeface="Arial"/>
              </a:defRPr>
            </a:lvl4pPr>
            <a:lvl5pPr marL="2284628" marR="0" lvl="4" indent="-308424" algn="l" rtl="0">
              <a:lnSpc>
                <a:spcPct val="100000"/>
              </a:lnSpc>
              <a:spcBef>
                <a:spcPts val="300"/>
              </a:spcBef>
              <a:spcAft>
                <a:spcPts val="0"/>
              </a:spcAft>
              <a:buClr>
                <a:schemeClr val="dk2"/>
              </a:buClr>
              <a:buSzPts val="1260"/>
              <a:buFont typeface="Arial"/>
              <a:buChar char="–"/>
              <a:defRPr sz="1400" b="0" i="0" u="none" strike="noStrike" cap="none">
                <a:solidFill>
                  <a:schemeClr val="dk2"/>
                </a:solidFill>
                <a:latin typeface="Arial"/>
                <a:ea typeface="Arial"/>
                <a:cs typeface="Arial"/>
                <a:sym typeface="Arial"/>
              </a:defRPr>
            </a:lvl5pPr>
            <a:lvl6pPr marL="2741554" marR="0" lvl="5" indent="-342694" algn="l" rtl="0">
              <a:lnSpc>
                <a:spcPct val="100000"/>
              </a:lnSpc>
              <a:spcBef>
                <a:spcPts val="1798"/>
              </a:spcBef>
              <a:spcAft>
                <a:spcPts val="0"/>
              </a:spcAft>
              <a:buClr>
                <a:schemeClr val="dk2"/>
              </a:buClr>
              <a:buSzPts val="1800"/>
              <a:buFont typeface="Arial"/>
              <a:buAutoNum type="arabicPeriod"/>
              <a:defRPr sz="1998" b="0" i="0" u="none" strike="noStrike" cap="none">
                <a:solidFill>
                  <a:schemeClr val="dk2"/>
                </a:solidFill>
                <a:latin typeface="Arial"/>
                <a:ea typeface="Arial"/>
                <a:cs typeface="Arial"/>
                <a:sym typeface="Arial"/>
              </a:defRPr>
            </a:lvl6pPr>
            <a:lvl7pPr marL="3198480" marR="0" lvl="6" indent="-319847" algn="l" rtl="0">
              <a:lnSpc>
                <a:spcPct val="100000"/>
              </a:lnSpc>
              <a:spcBef>
                <a:spcPts val="300"/>
              </a:spcBef>
              <a:spcAft>
                <a:spcPts val="0"/>
              </a:spcAft>
              <a:buClr>
                <a:schemeClr val="dk2"/>
              </a:buClr>
              <a:buSzPts val="1440"/>
              <a:buFont typeface="Arial"/>
              <a:buAutoNum type="alphaLcPeriod"/>
              <a:defRPr sz="1600" b="0" i="0" u="none" strike="noStrike" cap="none">
                <a:solidFill>
                  <a:schemeClr val="dk2"/>
                </a:solidFill>
                <a:latin typeface="Arial"/>
                <a:ea typeface="Arial"/>
                <a:cs typeface="Arial"/>
                <a:sym typeface="Arial"/>
              </a:defRPr>
            </a:lvl7pPr>
            <a:lvl8pPr marL="3655406" marR="0" lvl="7" indent="-308423" algn="l" rtl="0">
              <a:lnSpc>
                <a:spcPct val="90000"/>
              </a:lnSpc>
              <a:spcBef>
                <a:spcPts val="600"/>
              </a:spcBef>
              <a:spcAft>
                <a:spcPts val="0"/>
              </a:spcAft>
              <a:buClr>
                <a:schemeClr val="dk2"/>
              </a:buClr>
              <a:buSzPts val="1260"/>
              <a:buFont typeface="Arial"/>
              <a:buAutoNum type="romanLcPeriod"/>
              <a:defRPr sz="1400" b="0" i="0" u="none" strike="noStrike" cap="none">
                <a:solidFill>
                  <a:schemeClr val="dk2"/>
                </a:solidFill>
                <a:latin typeface="Arial"/>
                <a:ea typeface="Arial"/>
                <a:cs typeface="Arial"/>
                <a:sym typeface="Arial"/>
              </a:defRPr>
            </a:lvl8pPr>
            <a:lvl9pPr marL="4112332" marR="0" lvl="8" indent="-342694" algn="l" rtl="0">
              <a:lnSpc>
                <a:spcPct val="100000"/>
              </a:lnSpc>
              <a:spcBef>
                <a:spcPts val="1798"/>
              </a:spcBef>
              <a:spcAft>
                <a:spcPts val="0"/>
              </a:spcAft>
              <a:buClr>
                <a:schemeClr val="dk2"/>
              </a:buClr>
              <a:buSzPts val="1800"/>
              <a:buFont typeface="Arial"/>
              <a:buAutoNum type="alphaUcPeriod"/>
              <a:defRPr sz="1998" b="0" i="0" u="none" strike="noStrike" cap="none">
                <a:solidFill>
                  <a:schemeClr val="dk2"/>
                </a:solidFill>
                <a:latin typeface="Arial"/>
                <a:ea typeface="Arial"/>
                <a:cs typeface="Arial"/>
                <a:sym typeface="Arial"/>
              </a:defRPr>
            </a:lvl9pPr>
          </a:lstStyle>
          <a:p>
            <a:endParaRPr/>
          </a:p>
        </p:txBody>
      </p:sp>
      <p:sp>
        <p:nvSpPr>
          <p:cNvPr id="1378" name="Shape 1378"/>
          <p:cNvSpPr txBox="1">
            <a:spLocks noGrp="1"/>
          </p:cNvSpPr>
          <p:nvPr>
            <p:ph type="dt" idx="10"/>
          </p:nvPr>
        </p:nvSpPr>
        <p:spPr>
          <a:xfrm>
            <a:off x="1" y="0"/>
            <a:ext cx="2999219" cy="3000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798">
                <a:solidFill>
                  <a:schemeClr val="dk1"/>
                </a:solidFill>
                <a:latin typeface="Arial"/>
                <a:ea typeface="Arial"/>
                <a:cs typeface="Arial"/>
                <a:sym typeface="Arial"/>
              </a:defRPr>
            </a:lvl1pPr>
            <a:lvl2pPr marR="0" lvl="1" algn="l" rtl="0">
              <a:spcBef>
                <a:spcPts val="0"/>
              </a:spcBef>
              <a:spcAft>
                <a:spcPts val="0"/>
              </a:spcAft>
              <a:buSzPts val="1400"/>
              <a:buNone/>
              <a:defRPr sz="1798"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798"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798"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798"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798"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798"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798"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798" b="0" i="0" u="none" strike="noStrike" cap="none">
                <a:solidFill>
                  <a:schemeClr val="dk1"/>
                </a:solidFill>
                <a:latin typeface="Arial"/>
                <a:ea typeface="Arial"/>
                <a:cs typeface="Arial"/>
                <a:sym typeface="Arial"/>
              </a:defRPr>
            </a:lvl9pPr>
          </a:lstStyle>
          <a:p>
            <a:endParaRPr dirty="0"/>
          </a:p>
        </p:txBody>
      </p:sp>
      <p:sp>
        <p:nvSpPr>
          <p:cNvPr id="1379" name="Shape 1379"/>
          <p:cNvSpPr txBox="1">
            <a:spLocks noGrp="1"/>
          </p:cNvSpPr>
          <p:nvPr>
            <p:ph type="ftr" idx="11"/>
          </p:nvPr>
        </p:nvSpPr>
        <p:spPr>
          <a:xfrm>
            <a:off x="4037013" y="7352034"/>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A3A3A5"/>
                </a:solidFill>
                <a:latin typeface="Arial"/>
                <a:ea typeface="Arial"/>
                <a:cs typeface="Arial"/>
                <a:sym typeface="Arial"/>
              </a:defRPr>
            </a:lvl1pPr>
            <a:lvl2pPr marR="0" lvl="1" algn="l" rtl="0">
              <a:spcBef>
                <a:spcPts val="0"/>
              </a:spcBef>
              <a:spcAft>
                <a:spcPts val="0"/>
              </a:spcAft>
              <a:buSzPts val="1400"/>
              <a:buNone/>
              <a:defRPr sz="1798"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798"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798"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798"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798"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798"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798"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798" b="0" i="0" u="none" strike="noStrike" cap="none">
                <a:solidFill>
                  <a:schemeClr val="dk1"/>
                </a:solidFill>
                <a:latin typeface="Arial"/>
                <a:ea typeface="Arial"/>
                <a:cs typeface="Arial"/>
                <a:sym typeface="Arial"/>
              </a:defRPr>
            </a:lvl9pPr>
          </a:lstStyle>
          <a:p>
            <a:endParaRPr dirty="0"/>
          </a:p>
        </p:txBody>
      </p:sp>
      <p:sp>
        <p:nvSpPr>
          <p:cNvPr id="1380" name="Shape 1380"/>
          <p:cNvSpPr txBox="1">
            <a:spLocks noGrp="1"/>
          </p:cNvSpPr>
          <p:nvPr>
            <p:ph type="sldNum" idx="12"/>
          </p:nvPr>
        </p:nvSpPr>
        <p:spPr>
          <a:xfrm>
            <a:off x="8609013" y="7352034"/>
            <a:ext cx="2741612"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FFFFFF"/>
                </a:solidFill>
                <a:latin typeface="Arial"/>
                <a:ea typeface="Arial"/>
                <a:cs typeface="Arial"/>
                <a:sym typeface="Arial"/>
              </a:defRPr>
            </a:lvl1pPr>
            <a:lvl2pPr marL="0" marR="0" lvl="1" indent="0" algn="r" rtl="0">
              <a:spcBef>
                <a:spcPts val="0"/>
              </a:spcBef>
              <a:buNone/>
              <a:defRPr sz="1200">
                <a:solidFill>
                  <a:srgbClr val="FFFFFF"/>
                </a:solidFill>
                <a:latin typeface="Arial"/>
                <a:ea typeface="Arial"/>
                <a:cs typeface="Arial"/>
                <a:sym typeface="Arial"/>
              </a:defRPr>
            </a:lvl2pPr>
            <a:lvl3pPr marL="0" marR="0" lvl="2" indent="0" algn="r" rtl="0">
              <a:spcBef>
                <a:spcPts val="0"/>
              </a:spcBef>
              <a:buNone/>
              <a:defRPr sz="1200">
                <a:solidFill>
                  <a:srgbClr val="FFFFFF"/>
                </a:solidFill>
                <a:latin typeface="Arial"/>
                <a:ea typeface="Arial"/>
                <a:cs typeface="Arial"/>
                <a:sym typeface="Arial"/>
              </a:defRPr>
            </a:lvl3pPr>
            <a:lvl4pPr marL="0" marR="0" lvl="3" indent="0" algn="r" rtl="0">
              <a:spcBef>
                <a:spcPts val="0"/>
              </a:spcBef>
              <a:buNone/>
              <a:defRPr sz="1200">
                <a:solidFill>
                  <a:srgbClr val="FFFFFF"/>
                </a:solidFill>
                <a:latin typeface="Arial"/>
                <a:ea typeface="Arial"/>
                <a:cs typeface="Arial"/>
                <a:sym typeface="Arial"/>
              </a:defRPr>
            </a:lvl4pPr>
            <a:lvl5pPr marL="0" marR="0" lvl="4" indent="0" algn="r" rtl="0">
              <a:spcBef>
                <a:spcPts val="0"/>
              </a:spcBef>
              <a:buNone/>
              <a:defRPr sz="1200">
                <a:solidFill>
                  <a:srgbClr val="FFFFFF"/>
                </a:solidFill>
                <a:latin typeface="Arial"/>
                <a:ea typeface="Arial"/>
                <a:cs typeface="Arial"/>
                <a:sym typeface="Arial"/>
              </a:defRPr>
            </a:lvl5pPr>
            <a:lvl6pPr marL="0" marR="0" lvl="5" indent="0" algn="r" rtl="0">
              <a:spcBef>
                <a:spcPts val="0"/>
              </a:spcBef>
              <a:buNone/>
              <a:defRPr sz="1200">
                <a:solidFill>
                  <a:srgbClr val="FFFFFF"/>
                </a:solidFill>
                <a:latin typeface="Arial"/>
                <a:ea typeface="Arial"/>
                <a:cs typeface="Arial"/>
                <a:sym typeface="Arial"/>
              </a:defRPr>
            </a:lvl6pPr>
            <a:lvl7pPr marL="0" marR="0" lvl="6" indent="0" algn="r" rtl="0">
              <a:spcBef>
                <a:spcPts val="0"/>
              </a:spcBef>
              <a:buNone/>
              <a:defRPr sz="1200">
                <a:solidFill>
                  <a:srgbClr val="FFFFFF"/>
                </a:solidFill>
                <a:latin typeface="Arial"/>
                <a:ea typeface="Arial"/>
                <a:cs typeface="Arial"/>
                <a:sym typeface="Arial"/>
              </a:defRPr>
            </a:lvl7pPr>
            <a:lvl8pPr marL="0" marR="0" lvl="7" indent="0" algn="r" rtl="0">
              <a:spcBef>
                <a:spcPts val="0"/>
              </a:spcBef>
              <a:buNone/>
              <a:defRPr sz="1200">
                <a:solidFill>
                  <a:srgbClr val="FFFFFF"/>
                </a:solidFill>
                <a:latin typeface="Arial"/>
                <a:ea typeface="Arial"/>
                <a:cs typeface="Arial"/>
                <a:sym typeface="Arial"/>
              </a:defRPr>
            </a:lvl8pPr>
            <a:lvl9pPr marL="0" marR="0" lvl="8" indent="0" algn="r" rtl="0">
              <a:spcBef>
                <a:spcPts val="0"/>
              </a:spcBef>
              <a:buNone/>
              <a:defRPr sz="1200">
                <a:solidFill>
                  <a:srgbClr val="FFFFFF"/>
                </a:solidFill>
                <a:latin typeface="Arial"/>
                <a:ea typeface="Arial"/>
                <a:cs typeface="Arial"/>
                <a:sym typeface="Arial"/>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5570795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371600"/>
            <a:ext cx="5241195" cy="4648200"/>
          </a:xfrm>
        </p:spPr>
        <p:txBody>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190" y="1371600"/>
            <a:ext cx="5241195" cy="4648200"/>
          </a:xfrm>
        </p:spPr>
        <p:txBody>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1071516" y="6883401"/>
            <a:ext cx="1117309" cy="133350"/>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r>
              <a:rPr lang="en-US" dirty="0"/>
              <a:t>CONFIDENTIAL</a:t>
            </a:r>
          </a:p>
        </p:txBody>
      </p:sp>
      <p:sp>
        <p:nvSpPr>
          <p:cNvPr id="7" name="Slide Number Placeholder 6"/>
          <p:cNvSpPr>
            <a:spLocks noGrp="1"/>
          </p:cNvSpPr>
          <p:nvPr>
            <p:ph type="sldNum" sz="quarter" idx="12"/>
          </p:nvPr>
        </p:nvSpPr>
        <p:spPr/>
        <p:txBody>
          <a:bodyPr/>
          <a:lstStyle/>
          <a:p>
            <a:fld id="{6EA6D8CF-3CDE-4807-BCD2-C9F2B831AAA5}" type="slidenum">
              <a:rPr lang="en-US" smtClean="0"/>
              <a:t>‹#›</a:t>
            </a:fld>
            <a:endParaRPr lang="en-US" dirty="0"/>
          </a:p>
        </p:txBody>
      </p:sp>
    </p:spTree>
    <p:extLst>
      <p:ext uri="{BB962C8B-B14F-4D97-AF65-F5344CB8AC3E}">
        <p14:creationId xmlns:p14="http://schemas.microsoft.com/office/powerpoint/2010/main" val="105136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441" y="1676400"/>
            <a:ext cx="10969943"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
        <p:nvSpPr>
          <p:cNvPr id="9" name="Text Placeholder 8"/>
          <p:cNvSpPr>
            <a:spLocks noGrp="1"/>
          </p:cNvSpPr>
          <p:nvPr>
            <p:ph type="body" sz="quarter" idx="13" hasCustomPrompt="1"/>
          </p:nvPr>
        </p:nvSpPr>
        <p:spPr>
          <a:xfrm>
            <a:off x="609441" y="1206500"/>
            <a:ext cx="10969943"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25745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5_Title and Subtitl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F4F6DCF-E466-43EC-BC5D-B5FDE0275E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199" y="2493910"/>
            <a:ext cx="5092122" cy="4300332"/>
          </a:xfrm>
          <a:prstGeom prst="rect">
            <a:avLst/>
          </a:prstGeom>
        </p:spPr>
      </p:pic>
      <p:pic>
        <p:nvPicPr>
          <p:cNvPr id="22" name="Picture 21">
            <a:extLst>
              <a:ext uri="{FF2B5EF4-FFF2-40B4-BE49-F238E27FC236}">
                <a16:creationId xmlns:a16="http://schemas.microsoft.com/office/drawing/2014/main" id="{40585431-FF43-4605-9827-91268EB4163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flipV="1">
            <a:off x="7718450" y="64473"/>
            <a:ext cx="4405175" cy="3719583"/>
          </a:xfrm>
          <a:prstGeom prst="rect">
            <a:avLst/>
          </a:prstGeom>
        </p:spPr>
      </p:pic>
      <p:sp>
        <p:nvSpPr>
          <p:cNvPr id="9" name="Subtitle 2">
            <a:extLst>
              <a:ext uri="{FF2B5EF4-FFF2-40B4-BE49-F238E27FC236}">
                <a16:creationId xmlns:a16="http://schemas.microsoft.com/office/drawing/2014/main" id="{C28211D2-9BBA-4EB9-8867-E2CC72E9E0D1}"/>
              </a:ext>
            </a:extLst>
          </p:cNvPr>
          <p:cNvSpPr>
            <a:spLocks noGrp="1"/>
          </p:cNvSpPr>
          <p:nvPr userDrawn="1">
            <p:ph type="subTitle" idx="10"/>
          </p:nvPr>
        </p:nvSpPr>
        <p:spPr>
          <a:xfrm>
            <a:off x="592866" y="811830"/>
            <a:ext cx="10962687" cy="247743"/>
          </a:xfr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lang="en-US" sz="20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Title 2">
            <a:extLst>
              <a:ext uri="{FF2B5EF4-FFF2-40B4-BE49-F238E27FC236}">
                <a16:creationId xmlns:a16="http://schemas.microsoft.com/office/drawing/2014/main" id="{63E2E078-EC80-4214-824A-A8A1A840A1F9}"/>
              </a:ext>
            </a:extLst>
          </p:cNvPr>
          <p:cNvSpPr>
            <a:spLocks noGrp="1"/>
          </p:cNvSpPr>
          <p:nvPr userDrawn="1">
            <p:ph type="title"/>
          </p:nvPr>
        </p:nvSpPr>
        <p:spPr/>
        <p:txBody>
          <a:bodyPr/>
          <a:lstStyle/>
          <a:p>
            <a:r>
              <a:rPr lang="en-US"/>
              <a:t>Click to edit Master title style</a:t>
            </a:r>
          </a:p>
        </p:txBody>
      </p:sp>
      <p:pic>
        <p:nvPicPr>
          <p:cNvPr id="35" name="Picture 34"/>
          <p:cNvPicPr>
            <a:picLocks noChangeAspect="1"/>
          </p:cNvPicPr>
          <p:nvPr userDrawn="1"/>
        </p:nvPicPr>
        <p:blipFill>
          <a:blip r:embed="rId4"/>
          <a:stretch>
            <a:fillRect/>
          </a:stretch>
        </p:blipFill>
        <p:spPr>
          <a:xfrm>
            <a:off x="10217143" y="5959831"/>
            <a:ext cx="1380254" cy="909714"/>
          </a:xfrm>
          <a:prstGeom prst="rect">
            <a:avLst/>
          </a:prstGeom>
        </p:spPr>
      </p:pic>
    </p:spTree>
    <p:extLst>
      <p:ext uri="{BB962C8B-B14F-4D97-AF65-F5344CB8AC3E}">
        <p14:creationId xmlns:p14="http://schemas.microsoft.com/office/powerpoint/2010/main" val="180648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2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EA6D8CF-3CDE-4807-BCD2-C9F2B831AAA5}" type="slidenum">
              <a:rPr lang="en-US" smtClean="0"/>
              <a:t>‹#›</a:t>
            </a:fld>
            <a:endParaRPr lang="en-US"/>
          </a:p>
        </p:txBody>
      </p:sp>
      <p:sp>
        <p:nvSpPr>
          <p:cNvPr id="6" name="Text Placeholder 8"/>
          <p:cNvSpPr>
            <a:spLocks noGrp="1"/>
          </p:cNvSpPr>
          <p:nvPr>
            <p:ph type="body" sz="quarter" idx="13" hasCustomPrompt="1"/>
          </p:nvPr>
        </p:nvSpPr>
        <p:spPr>
          <a:xfrm>
            <a:off x="609442" y="1219200"/>
            <a:ext cx="10969943" cy="304800"/>
          </a:xfrm>
        </p:spPr>
        <p:txBody>
          <a:bodyPr/>
          <a:lstStyle>
            <a:lvl1pPr marL="0" indent="0">
              <a:lnSpc>
                <a:spcPct val="90000"/>
              </a:lnSpc>
              <a:spcBef>
                <a:spcPts val="0"/>
              </a:spcBef>
              <a:buNone/>
              <a:defRPr sz="1799">
                <a:solidFill>
                  <a:schemeClr val="tx1"/>
                </a:solidFill>
              </a:defRPr>
            </a:lvl1pPr>
            <a:lvl2pPr marL="0" indent="0">
              <a:lnSpc>
                <a:spcPct val="90000"/>
              </a:lnSpc>
              <a:spcBef>
                <a:spcPts val="0"/>
              </a:spcBef>
              <a:buNone/>
              <a:defRPr sz="1999">
                <a:solidFill>
                  <a:schemeClr val="accent4"/>
                </a:solidFill>
              </a:defRPr>
            </a:lvl2pPr>
            <a:lvl3pPr marL="0" indent="0">
              <a:lnSpc>
                <a:spcPct val="90000"/>
              </a:lnSpc>
              <a:spcBef>
                <a:spcPts val="0"/>
              </a:spcBef>
              <a:buNone/>
              <a:defRPr sz="1999">
                <a:solidFill>
                  <a:schemeClr val="accent4"/>
                </a:solidFill>
              </a:defRPr>
            </a:lvl3pPr>
            <a:lvl4pPr marL="0" indent="0">
              <a:lnSpc>
                <a:spcPct val="90000"/>
              </a:lnSpc>
              <a:spcBef>
                <a:spcPts val="0"/>
              </a:spcBef>
              <a:buNone/>
              <a:defRPr sz="1999">
                <a:solidFill>
                  <a:schemeClr val="accent4"/>
                </a:solidFill>
              </a:defRPr>
            </a:lvl4pPr>
            <a:lvl5pPr marL="0" indent="0">
              <a:lnSpc>
                <a:spcPct val="90000"/>
              </a:lnSpc>
              <a:spcBef>
                <a:spcPts val="0"/>
              </a:spcBef>
              <a:buNone/>
              <a:defRPr sz="1999">
                <a:solidFill>
                  <a:schemeClr val="accent4"/>
                </a:solidFill>
              </a:defRPr>
            </a:lvl5pPr>
            <a:lvl6pPr marL="0" indent="0">
              <a:lnSpc>
                <a:spcPct val="90000"/>
              </a:lnSpc>
              <a:spcBef>
                <a:spcPts val="0"/>
              </a:spcBef>
              <a:buNone/>
              <a:defRPr sz="1999">
                <a:solidFill>
                  <a:schemeClr val="accent4"/>
                </a:solidFill>
              </a:defRPr>
            </a:lvl6pPr>
            <a:lvl7pPr marL="0" indent="0">
              <a:lnSpc>
                <a:spcPct val="90000"/>
              </a:lnSpc>
              <a:spcBef>
                <a:spcPts val="0"/>
              </a:spcBef>
              <a:buNone/>
              <a:defRPr sz="1999">
                <a:solidFill>
                  <a:schemeClr val="accent4"/>
                </a:solidFill>
              </a:defRPr>
            </a:lvl7pPr>
            <a:lvl8pPr marL="0" indent="0">
              <a:lnSpc>
                <a:spcPct val="90000"/>
              </a:lnSpc>
              <a:spcBef>
                <a:spcPts val="0"/>
              </a:spcBef>
              <a:buNone/>
              <a:defRPr sz="1999">
                <a:solidFill>
                  <a:schemeClr val="accent4"/>
                </a:solidFill>
              </a:defRPr>
            </a:lvl8pPr>
            <a:lvl9pPr marL="0" indent="0">
              <a:lnSpc>
                <a:spcPct val="90000"/>
              </a:lnSpc>
              <a:spcBef>
                <a:spcPts val="0"/>
              </a:spcBef>
              <a:buNone/>
              <a:defRPr sz="1999">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261864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6_Title and Subtitl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F4F6DCF-E466-43EC-BC5D-B5FDE0275E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199" y="2493910"/>
            <a:ext cx="5092122" cy="4300332"/>
          </a:xfrm>
          <a:prstGeom prst="rect">
            <a:avLst/>
          </a:prstGeom>
        </p:spPr>
      </p:pic>
      <p:pic>
        <p:nvPicPr>
          <p:cNvPr id="22" name="Picture 21">
            <a:extLst>
              <a:ext uri="{FF2B5EF4-FFF2-40B4-BE49-F238E27FC236}">
                <a16:creationId xmlns:a16="http://schemas.microsoft.com/office/drawing/2014/main" id="{40585431-FF43-4605-9827-91268EB4163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flipV="1">
            <a:off x="7718450" y="64473"/>
            <a:ext cx="4405175" cy="3719583"/>
          </a:xfrm>
          <a:prstGeom prst="rect">
            <a:avLst/>
          </a:prstGeom>
        </p:spPr>
      </p:pic>
      <p:sp>
        <p:nvSpPr>
          <p:cNvPr id="9" name="Subtitle 2">
            <a:extLst>
              <a:ext uri="{FF2B5EF4-FFF2-40B4-BE49-F238E27FC236}">
                <a16:creationId xmlns:a16="http://schemas.microsoft.com/office/drawing/2014/main" id="{C28211D2-9BBA-4EB9-8867-E2CC72E9E0D1}"/>
              </a:ext>
            </a:extLst>
          </p:cNvPr>
          <p:cNvSpPr>
            <a:spLocks noGrp="1"/>
          </p:cNvSpPr>
          <p:nvPr userDrawn="1">
            <p:ph type="subTitle" idx="10"/>
          </p:nvPr>
        </p:nvSpPr>
        <p:spPr>
          <a:xfrm>
            <a:off x="592866" y="811830"/>
            <a:ext cx="10962687" cy="247743"/>
          </a:xfr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lang="en-US" sz="20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Title 2">
            <a:extLst>
              <a:ext uri="{FF2B5EF4-FFF2-40B4-BE49-F238E27FC236}">
                <a16:creationId xmlns:a16="http://schemas.microsoft.com/office/drawing/2014/main" id="{63E2E078-EC80-4214-824A-A8A1A840A1F9}"/>
              </a:ext>
            </a:extLst>
          </p:cNvPr>
          <p:cNvSpPr>
            <a:spLocks noGrp="1"/>
          </p:cNvSpPr>
          <p:nvPr userDrawn="1">
            <p:ph type="title"/>
          </p:nvPr>
        </p:nvSpPr>
        <p:spPr/>
        <p:txBody>
          <a:bodyPr/>
          <a:lstStyle/>
          <a:p>
            <a:r>
              <a:rPr lang="en-US"/>
              <a:t>Click to edit Master title style</a:t>
            </a:r>
          </a:p>
        </p:txBody>
      </p:sp>
      <p:pic>
        <p:nvPicPr>
          <p:cNvPr id="35" name="Picture 34"/>
          <p:cNvPicPr>
            <a:picLocks noChangeAspect="1"/>
          </p:cNvPicPr>
          <p:nvPr userDrawn="1"/>
        </p:nvPicPr>
        <p:blipFill>
          <a:blip r:embed="rId4"/>
          <a:stretch>
            <a:fillRect/>
          </a:stretch>
        </p:blipFill>
        <p:spPr>
          <a:xfrm>
            <a:off x="10217143" y="5959831"/>
            <a:ext cx="1380254" cy="909714"/>
          </a:xfrm>
          <a:prstGeom prst="rect">
            <a:avLst/>
          </a:prstGeom>
        </p:spPr>
      </p:pic>
    </p:spTree>
    <p:extLst>
      <p:ext uri="{BB962C8B-B14F-4D97-AF65-F5344CB8AC3E}">
        <p14:creationId xmlns:p14="http://schemas.microsoft.com/office/powerpoint/2010/main" val="113345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3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442" y="1676400"/>
            <a:ext cx="10969943"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
        <p:nvSpPr>
          <p:cNvPr id="9" name="Text Placeholder 8"/>
          <p:cNvSpPr>
            <a:spLocks noGrp="1"/>
          </p:cNvSpPr>
          <p:nvPr>
            <p:ph type="body" sz="quarter" idx="13" hasCustomPrompt="1"/>
          </p:nvPr>
        </p:nvSpPr>
        <p:spPr>
          <a:xfrm>
            <a:off x="609442" y="1206500"/>
            <a:ext cx="10969943" cy="304800"/>
          </a:xfrm>
        </p:spPr>
        <p:txBody>
          <a:bodyPr/>
          <a:lstStyle>
            <a:lvl1pPr marL="0" indent="0">
              <a:lnSpc>
                <a:spcPct val="90000"/>
              </a:lnSpc>
              <a:spcBef>
                <a:spcPts val="0"/>
              </a:spcBef>
              <a:buNone/>
              <a:defRPr sz="1799">
                <a:solidFill>
                  <a:schemeClr val="tx1"/>
                </a:solidFill>
              </a:defRPr>
            </a:lvl1pPr>
            <a:lvl2pPr marL="0" indent="0">
              <a:lnSpc>
                <a:spcPct val="90000"/>
              </a:lnSpc>
              <a:spcBef>
                <a:spcPts val="0"/>
              </a:spcBef>
              <a:buNone/>
              <a:defRPr sz="1999">
                <a:solidFill>
                  <a:schemeClr val="accent4"/>
                </a:solidFill>
              </a:defRPr>
            </a:lvl2pPr>
            <a:lvl3pPr marL="0" indent="0">
              <a:lnSpc>
                <a:spcPct val="90000"/>
              </a:lnSpc>
              <a:spcBef>
                <a:spcPts val="0"/>
              </a:spcBef>
              <a:buNone/>
              <a:defRPr sz="1999">
                <a:solidFill>
                  <a:schemeClr val="accent4"/>
                </a:solidFill>
              </a:defRPr>
            </a:lvl3pPr>
            <a:lvl4pPr marL="0" indent="0">
              <a:lnSpc>
                <a:spcPct val="90000"/>
              </a:lnSpc>
              <a:spcBef>
                <a:spcPts val="0"/>
              </a:spcBef>
              <a:buNone/>
              <a:defRPr sz="1999">
                <a:solidFill>
                  <a:schemeClr val="accent4"/>
                </a:solidFill>
              </a:defRPr>
            </a:lvl4pPr>
            <a:lvl5pPr marL="0" indent="0">
              <a:lnSpc>
                <a:spcPct val="90000"/>
              </a:lnSpc>
              <a:spcBef>
                <a:spcPts val="0"/>
              </a:spcBef>
              <a:buNone/>
              <a:defRPr sz="1999">
                <a:solidFill>
                  <a:schemeClr val="accent4"/>
                </a:solidFill>
              </a:defRPr>
            </a:lvl5pPr>
            <a:lvl6pPr marL="0" indent="0">
              <a:lnSpc>
                <a:spcPct val="90000"/>
              </a:lnSpc>
              <a:spcBef>
                <a:spcPts val="0"/>
              </a:spcBef>
              <a:buNone/>
              <a:defRPr sz="1999">
                <a:solidFill>
                  <a:schemeClr val="accent4"/>
                </a:solidFill>
              </a:defRPr>
            </a:lvl6pPr>
            <a:lvl7pPr marL="0" indent="0">
              <a:lnSpc>
                <a:spcPct val="90000"/>
              </a:lnSpc>
              <a:spcBef>
                <a:spcPts val="0"/>
              </a:spcBef>
              <a:buNone/>
              <a:defRPr sz="1999">
                <a:solidFill>
                  <a:schemeClr val="accent4"/>
                </a:solidFill>
              </a:defRPr>
            </a:lvl7pPr>
            <a:lvl8pPr marL="0" indent="0">
              <a:lnSpc>
                <a:spcPct val="90000"/>
              </a:lnSpc>
              <a:spcBef>
                <a:spcPts val="0"/>
              </a:spcBef>
              <a:buNone/>
              <a:defRPr sz="1999">
                <a:solidFill>
                  <a:schemeClr val="accent4"/>
                </a:solidFill>
              </a:defRPr>
            </a:lvl8pPr>
            <a:lvl9pPr marL="0" indent="0">
              <a:lnSpc>
                <a:spcPct val="90000"/>
              </a:lnSpc>
              <a:spcBef>
                <a:spcPts val="0"/>
              </a:spcBef>
              <a:buNone/>
              <a:defRPr sz="1999">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379496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Title and Subtitle">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0585431-FF43-4605-9827-91268EB416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flipV="1">
            <a:off x="7718450" y="64473"/>
            <a:ext cx="4405175" cy="3719583"/>
          </a:xfrm>
          <a:prstGeom prst="rect">
            <a:avLst/>
          </a:prstGeom>
        </p:spPr>
      </p:pic>
      <p:sp>
        <p:nvSpPr>
          <p:cNvPr id="9" name="Subtitle 2">
            <a:extLst>
              <a:ext uri="{FF2B5EF4-FFF2-40B4-BE49-F238E27FC236}">
                <a16:creationId xmlns:a16="http://schemas.microsoft.com/office/drawing/2014/main" id="{C28211D2-9BBA-4EB9-8867-E2CC72E9E0D1}"/>
              </a:ext>
            </a:extLst>
          </p:cNvPr>
          <p:cNvSpPr>
            <a:spLocks noGrp="1"/>
          </p:cNvSpPr>
          <p:nvPr userDrawn="1">
            <p:ph type="subTitle" idx="10"/>
          </p:nvPr>
        </p:nvSpPr>
        <p:spPr>
          <a:xfrm>
            <a:off x="592866" y="811830"/>
            <a:ext cx="10962687" cy="247743"/>
          </a:xfr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lang="en-US" sz="2000" kern="1200" dirty="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Title 2">
            <a:extLst>
              <a:ext uri="{FF2B5EF4-FFF2-40B4-BE49-F238E27FC236}">
                <a16:creationId xmlns:a16="http://schemas.microsoft.com/office/drawing/2014/main" id="{63E2E078-EC80-4214-824A-A8A1A840A1F9}"/>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13737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3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EA6D8CF-3CDE-4807-BCD2-C9F2B831AAA5}" type="slidenum">
              <a:rPr lang="en-US" smtClean="0"/>
              <a:t>‹#›</a:t>
            </a:fld>
            <a:endParaRPr lang="en-US"/>
          </a:p>
        </p:txBody>
      </p:sp>
      <p:sp>
        <p:nvSpPr>
          <p:cNvPr id="6" name="Text Placeholder 8"/>
          <p:cNvSpPr>
            <a:spLocks noGrp="1"/>
          </p:cNvSpPr>
          <p:nvPr>
            <p:ph type="body" sz="quarter" idx="13" hasCustomPrompt="1"/>
          </p:nvPr>
        </p:nvSpPr>
        <p:spPr>
          <a:xfrm>
            <a:off x="609441" y="1219200"/>
            <a:ext cx="10969943"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233032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FEBA28-79C0-496C-8B14-08ABC2FBC7CC}"/>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657" y="1690121"/>
            <a:ext cx="12163168" cy="5167881"/>
          </a:xfrm>
          <a:prstGeom prst="rect">
            <a:avLst/>
          </a:prstGeom>
        </p:spPr>
      </p:pic>
      <p:sp>
        <p:nvSpPr>
          <p:cNvPr id="2" name="Title 1"/>
          <p:cNvSpPr>
            <a:spLocks noGrp="1"/>
          </p:cNvSpPr>
          <p:nvPr>
            <p:ph type="title"/>
          </p:nvPr>
        </p:nvSpPr>
        <p:spPr>
          <a:xfrm>
            <a:off x="609442" y="330200"/>
            <a:ext cx="10969943" cy="8128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6EA6D8CF-3CDE-4807-BCD2-C9F2B831AAA5}" type="slidenum">
              <a:rPr lang="en-US" smtClean="0"/>
              <a:pPr/>
              <a:t>‹#›</a:t>
            </a:fld>
            <a:endParaRPr lang="en-US"/>
          </a:p>
        </p:txBody>
      </p:sp>
    </p:spTree>
    <p:extLst>
      <p:ext uri="{BB962C8B-B14F-4D97-AF65-F5344CB8AC3E}">
        <p14:creationId xmlns:p14="http://schemas.microsoft.com/office/powerpoint/2010/main" val="37535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6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EA6D8CF-3CDE-4807-BCD2-C9F2B831AAA5}" type="slidenum">
              <a:rPr lang="en-US" smtClean="0"/>
              <a:t>‹#›</a:t>
            </a:fld>
            <a:endParaRPr lang="en-US"/>
          </a:p>
        </p:txBody>
      </p:sp>
      <p:sp>
        <p:nvSpPr>
          <p:cNvPr id="6" name="Text Placeholder 8"/>
          <p:cNvSpPr>
            <a:spLocks noGrp="1"/>
          </p:cNvSpPr>
          <p:nvPr>
            <p:ph type="body" sz="quarter" idx="13" hasCustomPrompt="1"/>
          </p:nvPr>
        </p:nvSpPr>
        <p:spPr>
          <a:xfrm>
            <a:off x="609441" y="1219200"/>
            <a:ext cx="10969943"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198578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441" y="1676400"/>
            <a:ext cx="10969943"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
        <p:nvSpPr>
          <p:cNvPr id="9" name="Text Placeholder 8"/>
          <p:cNvSpPr>
            <a:spLocks noGrp="1"/>
          </p:cNvSpPr>
          <p:nvPr>
            <p:ph type="body" sz="quarter" idx="13" hasCustomPrompt="1"/>
          </p:nvPr>
        </p:nvSpPr>
        <p:spPr>
          <a:xfrm>
            <a:off x="609441" y="1206500"/>
            <a:ext cx="10969943"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183301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5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441" y="1676400"/>
            <a:ext cx="10969943"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
        <p:nvSpPr>
          <p:cNvPr id="9" name="Text Placeholder 8"/>
          <p:cNvSpPr>
            <a:spLocks noGrp="1"/>
          </p:cNvSpPr>
          <p:nvPr>
            <p:ph type="body" sz="quarter" idx="13" hasCustomPrompt="1"/>
          </p:nvPr>
        </p:nvSpPr>
        <p:spPr>
          <a:xfrm>
            <a:off x="609441" y="1206500"/>
            <a:ext cx="10969943"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305107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userDrawn="1"/>
        </p:nvPicPr>
        <p:blipFill>
          <a:blip r:embed="rId2"/>
          <a:stretch>
            <a:fillRect/>
          </a:stretch>
        </p:blipFill>
        <p:spPr bwMode="ltGray">
          <a:xfrm>
            <a:off x="6465331" y="2011260"/>
            <a:ext cx="5724640"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userDrawn="1"/>
        </p:nvPicPr>
        <p:blipFill>
          <a:blip r:embed="rId3"/>
          <a:stretch>
            <a:fillRect/>
          </a:stretch>
        </p:blipFill>
        <p:spPr bwMode="ltGray">
          <a:xfrm>
            <a:off x="0" y="0"/>
            <a:ext cx="2103302"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6688" y="5066408"/>
            <a:ext cx="4577726" cy="276999"/>
          </a:xfrm>
        </p:spPr>
        <p:txBody>
          <a:bodyPr wrap="square">
            <a:spAutoFit/>
          </a:bodyPr>
          <a:lstStyle>
            <a:lvl1pPr marL="0" indent="0">
              <a:spcBef>
                <a:spcPts val="0"/>
              </a:spcBef>
              <a:buClr>
                <a:schemeClr val="tx2"/>
              </a:buClr>
              <a:buSzPct val="100000"/>
              <a:buFont typeface="Metropolis" panose="00000500000000000000" pitchFamily="50" charset="0"/>
              <a:buNone/>
              <a:defRPr sz="1799">
                <a:solidFill>
                  <a:schemeClr val="accent4"/>
                </a:solidFill>
              </a:defRPr>
            </a:lvl1pPr>
            <a:lvl2pPr marL="272968" indent="0">
              <a:buNone/>
              <a:defRPr/>
            </a:lvl2pPr>
          </a:lstStyle>
          <a:p>
            <a:pPr lvl="0"/>
            <a:r>
              <a:rPr lang="en-US" dirty="0"/>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7614" y="457200"/>
            <a:ext cx="2740025" cy="1371600"/>
          </a:xfrm>
          <a:noFill/>
        </p:spPr>
        <p:txBody>
          <a:bodyPr anchor="ctr"/>
          <a:lstStyle>
            <a:lvl1pPr algn="ctr">
              <a:defRPr sz="2399" b="1">
                <a:solidFill>
                  <a:srgbClr val="F8981D"/>
                </a:solidFill>
              </a:defRPr>
            </a:lvl1pPr>
          </a:lstStyle>
          <a:p>
            <a:r>
              <a:rPr lang="en-US" dirty="0"/>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userDrawn="1"/>
        </p:nvGrpSpPr>
        <p:grpSpPr bwMode="black">
          <a:xfrm>
            <a:off x="617879" y="6446046"/>
            <a:ext cx="1099793" cy="173355"/>
            <a:chOff x="-84138" y="5622925"/>
            <a:chExt cx="4330701" cy="682626"/>
          </a:xfrm>
        </p:grpSpPr>
        <p:sp>
          <p:nvSpPr>
            <p:cNvPr id="189" name="Freeform 6">
              <a:extLst>
                <a:ext uri="{FF2B5EF4-FFF2-40B4-BE49-F238E27FC236}">
                  <a16:creationId xmlns:a16="http://schemas.microsoft.com/office/drawing/2014/main" id="{2A6CDC2F-2239-466B-8A26-51E24B60D2A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190" name="Freeform 7">
              <a:extLst>
                <a:ext uri="{FF2B5EF4-FFF2-40B4-BE49-F238E27FC236}">
                  <a16:creationId xmlns:a16="http://schemas.microsoft.com/office/drawing/2014/main" id="{93E73CA8-B585-405F-9E3D-46EE1893D710}"/>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191" name="Freeform 8">
              <a:extLst>
                <a:ext uri="{FF2B5EF4-FFF2-40B4-BE49-F238E27FC236}">
                  <a16:creationId xmlns:a16="http://schemas.microsoft.com/office/drawing/2014/main" id="{B40B0DE4-0E7F-4DE2-A215-B0E4BCF43755}"/>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192" name="Freeform 9">
              <a:extLst>
                <a:ext uri="{FF2B5EF4-FFF2-40B4-BE49-F238E27FC236}">
                  <a16:creationId xmlns:a16="http://schemas.microsoft.com/office/drawing/2014/main" id="{84A3CC07-CFF3-402C-88A1-0C33B169216C}"/>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193" name="Freeform 10">
              <a:extLst>
                <a:ext uri="{FF2B5EF4-FFF2-40B4-BE49-F238E27FC236}">
                  <a16:creationId xmlns:a16="http://schemas.microsoft.com/office/drawing/2014/main" id="{223CFCE1-BE7A-4664-929A-9AD81CA8045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194" name="Freeform 11">
              <a:extLst>
                <a:ext uri="{FF2B5EF4-FFF2-40B4-BE49-F238E27FC236}">
                  <a16:creationId xmlns:a16="http://schemas.microsoft.com/office/drawing/2014/main" id="{53A2BE8A-BB25-4C20-B0B5-1FA2A33471E1}"/>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195" name="Freeform 12">
              <a:extLst>
                <a:ext uri="{FF2B5EF4-FFF2-40B4-BE49-F238E27FC236}">
                  <a16:creationId xmlns:a16="http://schemas.microsoft.com/office/drawing/2014/main" id="{6ACD31F9-9175-4E3B-B20A-0CBFA479BA6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gr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799" dirty="0">
              <a:solidFill>
                <a:schemeClr val="bg1"/>
              </a:solidFill>
              <a:latin typeface="+mj-lt"/>
            </a:endParaRPr>
          </a:p>
        </p:txBody>
      </p:sp>
      <p:sp>
        <p:nvSpPr>
          <p:cNvPr id="24" name="TextBox 23">
            <a:extLst>
              <a:ext uri="{FF2B5EF4-FFF2-40B4-BE49-F238E27FC236}">
                <a16:creationId xmlns:a16="http://schemas.microsoft.com/office/drawing/2014/main" id="{4ED51C9E-7CEC-414C-A393-73D352F3496A}"/>
              </a:ext>
            </a:extLst>
          </p:cNvPr>
          <p:cNvSpPr txBox="1"/>
          <p:nvPr userDrawn="1"/>
        </p:nvSpPr>
        <p:spPr>
          <a:xfrm>
            <a:off x="2117557" y="6510280"/>
            <a:ext cx="1965493"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012" y="1600200"/>
            <a:ext cx="6191001" cy="3200400"/>
          </a:xfrm>
        </p:spPr>
        <p:txBody>
          <a:bodyPr anchor="b"/>
          <a:lstStyle>
            <a:lvl1pPr marL="228531" indent="-228531">
              <a:buClr>
                <a:schemeClr val="tx2"/>
              </a:buClr>
              <a:buSzPct val="100000"/>
              <a:buFont typeface="Metropolis" panose="00000500000000000000" pitchFamily="50" charset="0"/>
              <a:buChar char="“"/>
              <a:defRPr sz="2799"/>
            </a:lvl1pPr>
          </a:lstStyle>
          <a:p>
            <a:pPr lvl="0"/>
            <a:r>
              <a:rPr lang="en-US"/>
              <a:t>Edit Master text styles</a:t>
            </a:r>
          </a:p>
        </p:txBody>
      </p:sp>
    </p:spTree>
    <p:extLst>
      <p:ext uri="{BB962C8B-B14F-4D97-AF65-F5344CB8AC3E}">
        <p14:creationId xmlns:p14="http://schemas.microsoft.com/office/powerpoint/2010/main" val="55403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6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441" y="1676400"/>
            <a:ext cx="10969943"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
        <p:nvSpPr>
          <p:cNvPr id="9" name="Text Placeholder 8"/>
          <p:cNvSpPr>
            <a:spLocks noGrp="1"/>
          </p:cNvSpPr>
          <p:nvPr>
            <p:ph type="body" sz="quarter" idx="13" hasCustomPrompt="1"/>
          </p:nvPr>
        </p:nvSpPr>
        <p:spPr>
          <a:xfrm>
            <a:off x="609441" y="1206500"/>
            <a:ext cx="10969943"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195975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Blank">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430071"/>
            <a:ext cx="12188825" cy="540060"/>
          </a:xfrm>
          <a:prstGeom prst="rect">
            <a:avLst/>
          </a:prstGeom>
          <a:solidFill>
            <a:schemeClr val="bg1"/>
          </a:solidFill>
          <a:ln w="19050">
            <a:noFill/>
            <a:round/>
            <a:headEnd/>
            <a:tailEnd/>
          </a:ln>
        </p:spPr>
        <p:txBody>
          <a:bodyPr wrap="none" lIns="0" tIns="0" rIns="0" bIns="0" rtlCol="0" anchor="ctr"/>
          <a:lstStyle/>
          <a:p>
            <a:pPr marL="0" marR="0" indent="0" algn="ctr" defTabSz="914240" eaLnBrk="1" latinLnBrk="0" hangingPunct="1">
              <a:lnSpc>
                <a:spcPct val="100000"/>
              </a:lnSpc>
              <a:buClrTx/>
              <a:buSzTx/>
              <a:buFontTx/>
              <a:buNone/>
              <a:tabLst/>
            </a:pPr>
            <a:endParaRPr lang="en-SG" sz="1800" dirty="0" err="1">
              <a:solidFill>
                <a:srgbClr val="FFFFFF"/>
              </a:solidFill>
            </a:endParaRPr>
          </a:p>
        </p:txBody>
      </p:sp>
    </p:spTree>
    <p:extLst>
      <p:ext uri="{BB962C8B-B14F-4D97-AF65-F5344CB8AC3E}">
        <p14:creationId xmlns:p14="http://schemas.microsoft.com/office/powerpoint/2010/main" val="111087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type="secHead" preserve="1">
  <p:cSld name="Section Header with Picture">
    <p:spTree>
      <p:nvGrpSpPr>
        <p:cNvPr id="1" name=""/>
        <p:cNvGrpSpPr/>
        <p:nvPr/>
      </p:nvGrpSpPr>
      <p:grpSpPr>
        <a:xfrm>
          <a:off x="0" y="0"/>
          <a:ext cx="0" cy="0"/>
          <a:chOff x="0" y="0"/>
          <a:chExt cx="0" cy="0"/>
        </a:xfrm>
      </p:grpSpPr>
      <p:grpSp>
        <p:nvGrpSpPr>
          <p:cNvPr id="14" name="Group 13"/>
          <p:cNvGrpSpPr/>
          <p:nvPr/>
        </p:nvGrpSpPr>
        <p:grpSpPr>
          <a:xfrm>
            <a:off x="617878" y="6446044"/>
            <a:ext cx="1099793" cy="173355"/>
            <a:chOff x="-84138" y="5622925"/>
            <a:chExt cx="4330701" cy="682626"/>
          </a:xfrm>
        </p:grpSpPr>
        <p:sp>
          <p:nvSpPr>
            <p:cNvPr id="15"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609441" y="1676400"/>
            <a:ext cx="6094413" cy="1524000"/>
          </a:xfrm>
        </p:spPr>
        <p:txBody>
          <a:bodyPr anchor="b"/>
          <a:lstStyle>
            <a:lvl1pPr algn="l">
              <a:defRPr sz="3600" b="1" cap="none" baseline="0"/>
            </a:lvl1pPr>
          </a:lstStyle>
          <a:p>
            <a:r>
              <a:rPr lang="en-US"/>
              <a:t>Click to edit Master title style</a:t>
            </a:r>
          </a:p>
        </p:txBody>
      </p:sp>
      <p:sp>
        <p:nvSpPr>
          <p:cNvPr id="3" name="Text Placeholder 2"/>
          <p:cNvSpPr>
            <a:spLocks noGrp="1"/>
          </p:cNvSpPr>
          <p:nvPr>
            <p:ph type="body" idx="1"/>
          </p:nvPr>
        </p:nvSpPr>
        <p:spPr>
          <a:xfrm>
            <a:off x="609441" y="3276600"/>
            <a:ext cx="6094413" cy="609600"/>
          </a:xfrm>
        </p:spPr>
        <p:txBody>
          <a:bodyPr anchor="t"/>
          <a:lstStyle>
            <a:lvl1pPr marL="0" indent="0">
              <a:spcBef>
                <a:spcPts val="0"/>
              </a:spcBef>
              <a:buNone/>
              <a:defRPr sz="2000">
                <a:solidFill>
                  <a:schemeClr val="tx1"/>
                </a:solidFill>
              </a:defRPr>
            </a:lvl1pPr>
            <a:lvl2pPr marL="0" indent="0">
              <a:buNone/>
              <a:defRPr sz="2000">
                <a:solidFill>
                  <a:schemeClr val="accent4"/>
                </a:solidFill>
              </a:defRPr>
            </a:lvl2pPr>
            <a:lvl3pPr marL="0" indent="0">
              <a:buNone/>
              <a:defRPr sz="2000">
                <a:solidFill>
                  <a:schemeClr val="accent4"/>
                </a:solidFill>
              </a:defRPr>
            </a:lvl3pPr>
            <a:lvl4pPr marL="0" indent="0">
              <a:buNone/>
              <a:defRPr sz="2000">
                <a:solidFill>
                  <a:schemeClr val="accent4"/>
                </a:solidFill>
              </a:defRPr>
            </a:lvl4pPr>
            <a:lvl5pPr marL="0" indent="0">
              <a:buNone/>
              <a:defRPr sz="2000">
                <a:solidFill>
                  <a:schemeClr val="accent4"/>
                </a:solidFill>
              </a:defRPr>
            </a:lvl5pPr>
            <a:lvl6pPr marL="0" indent="0">
              <a:buNone/>
              <a:defRPr sz="2000">
                <a:solidFill>
                  <a:schemeClr val="accent4"/>
                </a:solidFill>
              </a:defRPr>
            </a:lvl6pPr>
            <a:lvl7pPr marL="0" indent="0">
              <a:buNone/>
              <a:defRPr sz="2000">
                <a:solidFill>
                  <a:schemeClr val="accent4"/>
                </a:solidFill>
              </a:defRPr>
            </a:lvl7pPr>
            <a:lvl8pPr marL="0" indent="0">
              <a:buNone/>
              <a:defRPr sz="2000">
                <a:solidFill>
                  <a:schemeClr val="accent4"/>
                </a:solidFill>
              </a:defRPr>
            </a:lvl8pPr>
            <a:lvl9pPr marL="0" indent="0">
              <a:buNone/>
              <a:defRPr sz="2000">
                <a:solidFill>
                  <a:schemeClr val="accent4"/>
                </a:solidFill>
              </a:defRPr>
            </a:lvl9pPr>
          </a:lstStyle>
          <a:p>
            <a:pPr lvl="0"/>
            <a:r>
              <a:rPr lang="en-US"/>
              <a:t>Click to edit Master text styles</a:t>
            </a:r>
          </a:p>
        </p:txBody>
      </p:sp>
    </p:spTree>
    <p:extLst>
      <p:ext uri="{BB962C8B-B14F-4D97-AF65-F5344CB8AC3E}">
        <p14:creationId xmlns:p14="http://schemas.microsoft.com/office/powerpoint/2010/main" val="379480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809" y="412751"/>
            <a:ext cx="11001004" cy="384048"/>
          </a:xfrm>
        </p:spPr>
        <p:txBody>
          <a:bodyPr wrap="none"/>
          <a:lstStyle/>
          <a:p>
            <a:r>
              <a:rPr lang="en-US"/>
              <a:t>Click to edit Master title style</a:t>
            </a:r>
            <a:endParaRPr lang="en-US" dirty="0"/>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2867" y="811831"/>
            <a:ext cx="1098794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51132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grpSp>
        <p:nvGrpSpPr>
          <p:cNvPr id="24" name="Group 23"/>
          <p:cNvGrpSpPr/>
          <p:nvPr/>
        </p:nvGrpSpPr>
        <p:grpSpPr>
          <a:xfrm>
            <a:off x="617878" y="6446044"/>
            <a:ext cx="1099793" cy="173355"/>
            <a:chOff x="-84138" y="5622925"/>
            <a:chExt cx="4330701" cy="682626"/>
          </a:xfrm>
          <a:solidFill>
            <a:srgbClr val="FFFFFF"/>
          </a:solidFill>
        </p:grpSpPr>
        <p:sp>
          <p:nvSpPr>
            <p:cNvPr id="25"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ext Placeholder 2"/>
          <p:cNvSpPr>
            <a:spLocks noGrp="1"/>
          </p:cNvSpPr>
          <p:nvPr>
            <p:ph type="body" idx="10" hasCustomPrompt="1"/>
          </p:nvPr>
        </p:nvSpPr>
        <p:spPr>
          <a:xfrm>
            <a:off x="914160" y="2593231"/>
            <a:ext cx="4812049" cy="533400"/>
          </a:xfrm>
        </p:spPr>
        <p:txBody>
          <a:bodyPr anchor="t"/>
          <a:lstStyle>
            <a:lvl1pPr marL="0" indent="0">
              <a:spcBef>
                <a:spcPts val="0"/>
              </a:spcBef>
              <a:buNone/>
              <a:defRPr sz="1600">
                <a:solidFill>
                  <a:schemeClr val="accent1"/>
                </a:solidFill>
              </a:defRPr>
            </a:lvl1pPr>
            <a:lvl2pPr marL="0" indent="0">
              <a:spcBef>
                <a:spcPts val="0"/>
              </a:spcBef>
              <a:buNone/>
              <a:defRPr sz="1600">
                <a:solidFill>
                  <a:schemeClr val="accent1"/>
                </a:solidFill>
              </a:defRPr>
            </a:lvl2pPr>
            <a:lvl3pPr marL="0" indent="0">
              <a:spcBef>
                <a:spcPts val="0"/>
              </a:spcBef>
              <a:buNone/>
              <a:defRPr sz="1600">
                <a:solidFill>
                  <a:schemeClr val="accent1"/>
                </a:solidFill>
              </a:defRPr>
            </a:lvl3pPr>
            <a:lvl4pPr marL="0" indent="0">
              <a:spcBef>
                <a:spcPts val="0"/>
              </a:spcBef>
              <a:buNone/>
              <a:defRPr sz="1600">
                <a:solidFill>
                  <a:schemeClr val="accent1"/>
                </a:solidFill>
              </a:defRPr>
            </a:lvl4pPr>
            <a:lvl5pPr marL="0" indent="0">
              <a:spcBef>
                <a:spcPts val="0"/>
              </a:spcBef>
              <a:buNone/>
              <a:defRPr sz="1600">
                <a:solidFill>
                  <a:schemeClr val="accent1"/>
                </a:solidFill>
              </a:defRPr>
            </a:lvl5pPr>
            <a:lvl6pPr marL="0" indent="0">
              <a:spcBef>
                <a:spcPts val="0"/>
              </a:spcBef>
              <a:buNone/>
              <a:defRPr sz="1600">
                <a:solidFill>
                  <a:schemeClr val="accent1"/>
                </a:solidFill>
              </a:defRPr>
            </a:lvl6pPr>
            <a:lvl7pPr marL="0" indent="0">
              <a:spcBef>
                <a:spcPts val="0"/>
              </a:spcBef>
              <a:buNone/>
              <a:defRPr sz="1600">
                <a:solidFill>
                  <a:schemeClr val="accent1"/>
                </a:solidFill>
              </a:defRPr>
            </a:lvl7pPr>
            <a:lvl8pPr marL="0" indent="0">
              <a:spcBef>
                <a:spcPts val="0"/>
              </a:spcBef>
              <a:buNone/>
              <a:defRPr sz="1600">
                <a:solidFill>
                  <a:schemeClr val="accent1"/>
                </a:solidFill>
              </a:defRPr>
            </a:lvl8pPr>
            <a:lvl9pPr marL="0" indent="0">
              <a:spcBef>
                <a:spcPts val="0"/>
              </a:spcBef>
              <a:buNone/>
              <a:defRPr sz="1600">
                <a:solidFill>
                  <a:schemeClr val="accent1"/>
                </a:solidFill>
              </a:defRPr>
            </a:lvl9pPr>
          </a:lstStyle>
          <a:p>
            <a:pPr lvl="0"/>
            <a:r>
              <a:rPr lang="en-US" dirty="0"/>
              <a:t>Click to add Name, Title, Company</a:t>
            </a:r>
          </a:p>
        </p:txBody>
      </p:sp>
      <p:sp>
        <p:nvSpPr>
          <p:cNvPr id="5" name="Text Placeholder 4"/>
          <p:cNvSpPr>
            <a:spLocks noGrp="1"/>
          </p:cNvSpPr>
          <p:nvPr>
            <p:ph type="body" sz="quarter" idx="11"/>
          </p:nvPr>
        </p:nvSpPr>
        <p:spPr>
          <a:xfrm>
            <a:off x="843060" y="457200"/>
            <a:ext cx="4875530" cy="2011680"/>
          </a:xfrm>
        </p:spPr>
        <p:txBody>
          <a:bodyPr/>
          <a:lstStyle>
            <a:lvl1pPr marL="58738" indent="-55563">
              <a:lnSpc>
                <a:spcPct val="100000"/>
              </a:lnSpc>
              <a:spcBef>
                <a:spcPts val="0"/>
              </a:spcBef>
              <a:buNone/>
              <a:defRPr sz="2200">
                <a:solidFill>
                  <a:schemeClr val="accent3">
                    <a:lumMod val="50000"/>
                  </a:schemeClr>
                </a:solidFill>
              </a:defRPr>
            </a:lvl1pPr>
            <a:lvl2pPr marL="3175" indent="0">
              <a:lnSpc>
                <a:spcPct val="100000"/>
              </a:lnSpc>
              <a:spcBef>
                <a:spcPts val="0"/>
              </a:spcBef>
              <a:buNone/>
              <a:defRPr sz="2200">
                <a:solidFill>
                  <a:schemeClr val="accent1">
                    <a:lumMod val="50000"/>
                  </a:schemeClr>
                </a:solidFill>
              </a:defRPr>
            </a:lvl2pPr>
            <a:lvl3pPr marL="3175" indent="0">
              <a:lnSpc>
                <a:spcPct val="100000"/>
              </a:lnSpc>
              <a:spcBef>
                <a:spcPts val="0"/>
              </a:spcBef>
              <a:buNone/>
              <a:defRPr sz="2200">
                <a:solidFill>
                  <a:schemeClr val="accent1">
                    <a:lumMod val="50000"/>
                  </a:schemeClr>
                </a:solidFill>
              </a:defRPr>
            </a:lvl3pPr>
            <a:lvl4pPr marL="3175" indent="0">
              <a:lnSpc>
                <a:spcPct val="100000"/>
              </a:lnSpc>
              <a:spcBef>
                <a:spcPts val="0"/>
              </a:spcBef>
              <a:buNone/>
              <a:defRPr sz="2200">
                <a:solidFill>
                  <a:schemeClr val="accent1">
                    <a:lumMod val="50000"/>
                  </a:schemeClr>
                </a:solidFill>
              </a:defRPr>
            </a:lvl4pPr>
            <a:lvl5pPr marL="3175" indent="0">
              <a:lnSpc>
                <a:spcPct val="100000"/>
              </a:lnSpc>
              <a:spcBef>
                <a:spcPts val="0"/>
              </a:spcBef>
              <a:buNone/>
              <a:defRPr sz="2200">
                <a:solidFill>
                  <a:schemeClr val="accent1">
                    <a:lumMod val="50000"/>
                  </a:schemeClr>
                </a:solidFill>
              </a:defRPr>
            </a:lvl5pPr>
            <a:lvl6pPr marL="3175" indent="0">
              <a:lnSpc>
                <a:spcPct val="100000"/>
              </a:lnSpc>
              <a:spcBef>
                <a:spcPts val="0"/>
              </a:spcBef>
              <a:buNone/>
              <a:defRPr sz="2200">
                <a:solidFill>
                  <a:schemeClr val="accent1">
                    <a:lumMod val="50000"/>
                  </a:schemeClr>
                </a:solidFill>
              </a:defRPr>
            </a:lvl6pPr>
            <a:lvl7pPr marL="3175" indent="0">
              <a:lnSpc>
                <a:spcPct val="100000"/>
              </a:lnSpc>
              <a:spcBef>
                <a:spcPts val="0"/>
              </a:spcBef>
              <a:buNone/>
              <a:defRPr sz="2200">
                <a:solidFill>
                  <a:schemeClr val="accent1">
                    <a:lumMod val="50000"/>
                  </a:schemeClr>
                </a:solidFill>
              </a:defRPr>
            </a:lvl7pPr>
            <a:lvl8pPr marL="3175" indent="0">
              <a:lnSpc>
                <a:spcPct val="100000"/>
              </a:lnSpc>
              <a:spcBef>
                <a:spcPts val="0"/>
              </a:spcBef>
              <a:buNone/>
              <a:defRPr sz="2200">
                <a:solidFill>
                  <a:schemeClr val="accent1">
                    <a:lumMod val="50000"/>
                  </a:schemeClr>
                </a:solidFill>
              </a:defRPr>
            </a:lvl8pPr>
            <a:lvl9pPr marL="3175" indent="0">
              <a:lnSpc>
                <a:spcPct val="100000"/>
              </a:lnSpc>
              <a:spcBef>
                <a:spcPts val="0"/>
              </a:spcBef>
              <a:buNone/>
              <a:defRPr sz="2200">
                <a:solidFill>
                  <a:schemeClr val="accent1">
                    <a:lumMod val="50000"/>
                  </a:schemeClr>
                </a:solidFill>
              </a:defRPr>
            </a:lvl9pPr>
          </a:lstStyle>
          <a:p>
            <a:pPr lvl="0"/>
            <a:r>
              <a:rPr lang="en-US"/>
              <a:t>Click to edit Master text styles</a:t>
            </a:r>
          </a:p>
        </p:txBody>
      </p:sp>
    </p:spTree>
    <p:extLst>
      <p:ext uri="{BB962C8B-B14F-4D97-AF65-F5344CB8AC3E}">
        <p14:creationId xmlns:p14="http://schemas.microsoft.com/office/powerpoint/2010/main" val="35301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8612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p:cSld name="Metric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322412" y="685800"/>
            <a:ext cx="4387977" cy="1676400"/>
          </a:xfrm>
        </p:spPr>
        <p:txBody>
          <a:bodyPr anchor="b"/>
          <a:lstStyle>
            <a:lvl1pPr marL="3175" indent="0">
              <a:spcBef>
                <a:spcPts val="0"/>
              </a:spcBef>
              <a:buNone/>
              <a:defRPr sz="11000">
                <a:solidFill>
                  <a:schemeClr val="accent3"/>
                </a:solidFill>
              </a:defRPr>
            </a:lvl1pPr>
            <a:lvl2pPr marL="3175" indent="0">
              <a:spcBef>
                <a:spcPts val="0"/>
              </a:spcBef>
              <a:buNone/>
              <a:defRPr sz="11000">
                <a:solidFill>
                  <a:schemeClr val="accent3"/>
                </a:solidFill>
              </a:defRPr>
            </a:lvl2pPr>
            <a:lvl3pPr marL="3175" indent="0">
              <a:spcBef>
                <a:spcPts val="0"/>
              </a:spcBef>
              <a:buNone/>
              <a:defRPr sz="11000">
                <a:solidFill>
                  <a:schemeClr val="accent3"/>
                </a:solidFill>
              </a:defRPr>
            </a:lvl3pPr>
            <a:lvl4pPr marL="3175" indent="0">
              <a:spcBef>
                <a:spcPts val="0"/>
              </a:spcBef>
              <a:buNone/>
              <a:defRPr sz="11000">
                <a:solidFill>
                  <a:schemeClr val="accent3"/>
                </a:solidFill>
              </a:defRPr>
            </a:lvl4pPr>
            <a:lvl5pPr marL="3175" indent="0">
              <a:spcBef>
                <a:spcPts val="0"/>
              </a:spcBef>
              <a:buNone/>
              <a:defRPr sz="11000">
                <a:solidFill>
                  <a:schemeClr val="accent3"/>
                </a:solidFill>
              </a:defRPr>
            </a:lvl5pPr>
            <a:lvl6pPr marL="3175" indent="0">
              <a:spcBef>
                <a:spcPts val="0"/>
              </a:spcBef>
              <a:buNone/>
              <a:defRPr sz="11000">
                <a:solidFill>
                  <a:schemeClr val="accent3"/>
                </a:solidFill>
              </a:defRPr>
            </a:lvl6pPr>
            <a:lvl7pPr marL="3175" indent="0">
              <a:spcBef>
                <a:spcPts val="0"/>
              </a:spcBef>
              <a:buNone/>
              <a:defRPr sz="11000">
                <a:solidFill>
                  <a:schemeClr val="accent3"/>
                </a:solidFill>
              </a:defRPr>
            </a:lvl7pPr>
            <a:lvl8pPr marL="3175" indent="0">
              <a:spcBef>
                <a:spcPts val="0"/>
              </a:spcBef>
              <a:buNone/>
              <a:defRPr sz="11000">
                <a:solidFill>
                  <a:schemeClr val="accent3"/>
                </a:solidFill>
              </a:defRPr>
            </a:lvl8pPr>
            <a:lvl9pPr marL="3175" indent="0">
              <a:spcBef>
                <a:spcPts val="0"/>
              </a:spcBef>
              <a:buNone/>
              <a:defRPr sz="11000">
                <a:solidFill>
                  <a:schemeClr val="accent3"/>
                </a:solidFill>
              </a:defRPr>
            </a:lvl9pPr>
          </a:lstStyle>
          <a:p>
            <a:pPr lvl="0"/>
            <a:r>
              <a:rPr lang="en-US" dirty="0"/>
              <a:t>XX</a:t>
            </a:r>
          </a:p>
        </p:txBody>
      </p:sp>
      <p:sp>
        <p:nvSpPr>
          <p:cNvPr id="14" name="Text Placeholder 3"/>
          <p:cNvSpPr>
            <a:spLocks noGrp="1"/>
          </p:cNvSpPr>
          <p:nvPr>
            <p:ph type="body" sz="quarter" idx="11"/>
          </p:nvPr>
        </p:nvSpPr>
        <p:spPr>
          <a:xfrm>
            <a:off x="1322412" y="2362200"/>
            <a:ext cx="4387977" cy="1066800"/>
          </a:xfrm>
        </p:spPr>
        <p:txBody>
          <a:bodyPr/>
          <a:lstStyle>
            <a:lvl1pPr marL="3175" indent="0">
              <a:spcBef>
                <a:spcPts val="0"/>
              </a:spcBef>
              <a:buNone/>
              <a:defRPr sz="2400" cap="none" baseline="0">
                <a:solidFill>
                  <a:schemeClr val="accent3"/>
                </a:solidFill>
              </a:defRPr>
            </a:lvl1pPr>
            <a:lvl2pPr marL="3175" indent="0">
              <a:spcBef>
                <a:spcPts val="0"/>
              </a:spcBef>
              <a:buNone/>
              <a:defRPr sz="2000" cap="all" baseline="0">
                <a:solidFill>
                  <a:schemeClr val="accent3"/>
                </a:solidFill>
              </a:defRPr>
            </a:lvl2pPr>
            <a:lvl3pPr marL="3175" indent="0">
              <a:spcBef>
                <a:spcPts val="0"/>
              </a:spcBef>
              <a:buNone/>
              <a:defRPr sz="2000" cap="all" baseline="0">
                <a:solidFill>
                  <a:schemeClr val="accent3"/>
                </a:solidFill>
              </a:defRPr>
            </a:lvl3pPr>
            <a:lvl4pPr marL="3175" indent="0">
              <a:spcBef>
                <a:spcPts val="0"/>
              </a:spcBef>
              <a:buNone/>
              <a:defRPr sz="2000" cap="all" baseline="0">
                <a:solidFill>
                  <a:schemeClr val="accent3"/>
                </a:solidFill>
              </a:defRPr>
            </a:lvl4pPr>
            <a:lvl5pPr marL="3175" indent="0">
              <a:spcBef>
                <a:spcPts val="0"/>
              </a:spcBef>
              <a:buNone/>
              <a:defRPr sz="2000" cap="all" baseline="0">
                <a:solidFill>
                  <a:schemeClr val="accent3"/>
                </a:solidFill>
              </a:defRPr>
            </a:lvl5pPr>
            <a:lvl6pPr marL="3175" indent="0">
              <a:spcBef>
                <a:spcPts val="0"/>
              </a:spcBef>
              <a:buNone/>
              <a:defRPr sz="2000" cap="all" baseline="0">
                <a:solidFill>
                  <a:schemeClr val="accent3"/>
                </a:solidFill>
              </a:defRPr>
            </a:lvl6pPr>
            <a:lvl7pPr marL="3175" indent="0">
              <a:spcBef>
                <a:spcPts val="0"/>
              </a:spcBef>
              <a:buNone/>
              <a:defRPr sz="2000" cap="all" baseline="0">
                <a:solidFill>
                  <a:schemeClr val="accent3"/>
                </a:solidFill>
              </a:defRPr>
            </a:lvl7pPr>
            <a:lvl8pPr marL="3175" indent="0">
              <a:spcBef>
                <a:spcPts val="0"/>
              </a:spcBef>
              <a:buNone/>
              <a:defRPr sz="2000" cap="all" baseline="0">
                <a:solidFill>
                  <a:schemeClr val="accent3"/>
                </a:solidFill>
              </a:defRPr>
            </a:lvl8pPr>
            <a:lvl9pPr marL="3175" indent="0">
              <a:spcBef>
                <a:spcPts val="0"/>
              </a:spcBef>
              <a:buNone/>
              <a:defRPr sz="2000" cap="all" baseline="0">
                <a:solidFill>
                  <a:schemeClr val="accent3"/>
                </a:solidFill>
              </a:defRPr>
            </a:lvl9pPr>
          </a:lstStyle>
          <a:p>
            <a:pPr lvl="0"/>
            <a:r>
              <a:rPr lang="en-US"/>
              <a:t>Click to edit Master text styles</a:t>
            </a:r>
          </a:p>
        </p:txBody>
      </p:sp>
      <p:grpSp>
        <p:nvGrpSpPr>
          <p:cNvPr id="15" name="Group 14"/>
          <p:cNvGrpSpPr/>
          <p:nvPr/>
        </p:nvGrpSpPr>
        <p:grpSpPr>
          <a:xfrm>
            <a:off x="617878" y="6446044"/>
            <a:ext cx="1099793" cy="173355"/>
            <a:chOff x="-84138" y="5622925"/>
            <a:chExt cx="4330701" cy="682626"/>
          </a:xfrm>
        </p:grpSpPr>
        <p:sp>
          <p:nvSpPr>
            <p:cNvPr id="1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7100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7" y="6510280"/>
            <a:ext cx="1965493"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3593" cy="4572000"/>
          </a:xfrm>
        </p:spPr>
        <p:txBody>
          <a:bodyPr lIns="594360"/>
          <a:lstStyle>
            <a:lvl1pPr>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endParaRPr lang="en-US" dirty="0"/>
          </a:p>
        </p:txBody>
      </p:sp>
    </p:spTree>
    <p:extLst>
      <p:ext uri="{BB962C8B-B14F-4D97-AF65-F5344CB8AC3E}">
        <p14:creationId xmlns:p14="http://schemas.microsoft.com/office/powerpoint/2010/main" val="65187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p:cSld name="Metric 2">
    <p:spTree>
      <p:nvGrpSpPr>
        <p:cNvPr id="1" name=""/>
        <p:cNvGrpSpPr/>
        <p:nvPr/>
      </p:nvGrpSpPr>
      <p:grpSpPr>
        <a:xfrm>
          <a:off x="0" y="0"/>
          <a:ext cx="0" cy="0"/>
          <a:chOff x="0" y="0"/>
          <a:chExt cx="0" cy="0"/>
        </a:xfrm>
      </p:grpSpPr>
      <p:grpSp>
        <p:nvGrpSpPr>
          <p:cNvPr id="15" name="Group 14"/>
          <p:cNvGrpSpPr/>
          <p:nvPr/>
        </p:nvGrpSpPr>
        <p:grpSpPr>
          <a:xfrm>
            <a:off x="617878" y="6446044"/>
            <a:ext cx="1099793" cy="173355"/>
            <a:chOff x="-84138" y="5622925"/>
            <a:chExt cx="4330701" cy="682626"/>
          </a:xfrm>
          <a:solidFill>
            <a:srgbClr val="FFFFFF"/>
          </a:solidFill>
        </p:grpSpPr>
        <p:sp>
          <p:nvSpPr>
            <p:cNvPr id="1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quarter" idx="10" hasCustomPrompt="1"/>
          </p:nvPr>
        </p:nvSpPr>
        <p:spPr>
          <a:xfrm>
            <a:off x="6703854" y="2209800"/>
            <a:ext cx="4387977" cy="1676400"/>
          </a:xfrm>
        </p:spPr>
        <p:txBody>
          <a:bodyPr anchor="b"/>
          <a:lstStyle>
            <a:lvl1pPr marL="3175" indent="0">
              <a:spcBef>
                <a:spcPts val="0"/>
              </a:spcBef>
              <a:buNone/>
              <a:defRPr sz="11000">
                <a:solidFill>
                  <a:schemeClr val="bg1"/>
                </a:solidFill>
              </a:defRPr>
            </a:lvl1pPr>
            <a:lvl2pPr marL="3175" indent="0">
              <a:spcBef>
                <a:spcPts val="0"/>
              </a:spcBef>
              <a:buNone/>
              <a:defRPr sz="11000">
                <a:solidFill>
                  <a:schemeClr val="bg1"/>
                </a:solidFill>
              </a:defRPr>
            </a:lvl2pPr>
            <a:lvl3pPr marL="3175" indent="0">
              <a:spcBef>
                <a:spcPts val="0"/>
              </a:spcBef>
              <a:buNone/>
              <a:defRPr sz="11000">
                <a:solidFill>
                  <a:schemeClr val="bg1"/>
                </a:solidFill>
              </a:defRPr>
            </a:lvl3pPr>
            <a:lvl4pPr marL="3175" indent="0">
              <a:spcBef>
                <a:spcPts val="0"/>
              </a:spcBef>
              <a:buNone/>
              <a:defRPr sz="11000">
                <a:solidFill>
                  <a:schemeClr val="bg1"/>
                </a:solidFill>
              </a:defRPr>
            </a:lvl4pPr>
            <a:lvl5pPr marL="3175" indent="0">
              <a:spcBef>
                <a:spcPts val="0"/>
              </a:spcBef>
              <a:buNone/>
              <a:defRPr sz="11000">
                <a:solidFill>
                  <a:schemeClr val="bg1"/>
                </a:solidFill>
              </a:defRPr>
            </a:lvl5pPr>
            <a:lvl6pPr marL="3175" indent="0">
              <a:spcBef>
                <a:spcPts val="0"/>
              </a:spcBef>
              <a:buNone/>
              <a:defRPr sz="11000">
                <a:solidFill>
                  <a:schemeClr val="bg1"/>
                </a:solidFill>
              </a:defRPr>
            </a:lvl6pPr>
            <a:lvl7pPr marL="3175" indent="0">
              <a:spcBef>
                <a:spcPts val="0"/>
              </a:spcBef>
              <a:buNone/>
              <a:defRPr sz="11000">
                <a:solidFill>
                  <a:schemeClr val="bg1"/>
                </a:solidFill>
              </a:defRPr>
            </a:lvl7pPr>
            <a:lvl8pPr marL="3175" indent="0">
              <a:spcBef>
                <a:spcPts val="0"/>
              </a:spcBef>
              <a:buNone/>
              <a:defRPr sz="11000">
                <a:solidFill>
                  <a:schemeClr val="bg1"/>
                </a:solidFill>
              </a:defRPr>
            </a:lvl8pPr>
            <a:lvl9pPr marL="3175" indent="0">
              <a:spcBef>
                <a:spcPts val="0"/>
              </a:spcBef>
              <a:buNone/>
              <a:defRPr sz="11000">
                <a:solidFill>
                  <a:schemeClr val="bg1"/>
                </a:solidFill>
              </a:defRPr>
            </a:lvl9pPr>
          </a:lstStyle>
          <a:p>
            <a:pPr lvl="0"/>
            <a:r>
              <a:rPr lang="en-US" dirty="0"/>
              <a:t>XX</a:t>
            </a:r>
          </a:p>
        </p:txBody>
      </p:sp>
      <p:sp>
        <p:nvSpPr>
          <p:cNvPr id="14" name="Text Placeholder 3"/>
          <p:cNvSpPr>
            <a:spLocks noGrp="1"/>
          </p:cNvSpPr>
          <p:nvPr>
            <p:ph type="body" sz="quarter" idx="11"/>
          </p:nvPr>
        </p:nvSpPr>
        <p:spPr>
          <a:xfrm>
            <a:off x="6703854" y="3886200"/>
            <a:ext cx="4387977" cy="1066800"/>
          </a:xfrm>
        </p:spPr>
        <p:txBody>
          <a:bodyPr/>
          <a:lstStyle>
            <a:lvl1pPr marL="3175" indent="0">
              <a:spcBef>
                <a:spcPts val="0"/>
              </a:spcBef>
              <a:buNone/>
              <a:defRPr sz="2400" cap="none" baseline="0">
                <a:solidFill>
                  <a:schemeClr val="bg1"/>
                </a:solidFill>
              </a:defRPr>
            </a:lvl1pPr>
            <a:lvl2pPr marL="3175" indent="0">
              <a:spcBef>
                <a:spcPts val="0"/>
              </a:spcBef>
              <a:buNone/>
              <a:defRPr sz="2400" cap="none" baseline="0">
                <a:solidFill>
                  <a:schemeClr val="bg1"/>
                </a:solidFill>
              </a:defRPr>
            </a:lvl2pPr>
            <a:lvl3pPr marL="3175" indent="0">
              <a:spcBef>
                <a:spcPts val="0"/>
              </a:spcBef>
              <a:buNone/>
              <a:defRPr sz="2000" cap="all" baseline="0">
                <a:solidFill>
                  <a:schemeClr val="bg1"/>
                </a:solidFill>
              </a:defRPr>
            </a:lvl3pPr>
            <a:lvl4pPr marL="3175" indent="0">
              <a:spcBef>
                <a:spcPts val="0"/>
              </a:spcBef>
              <a:buNone/>
              <a:defRPr sz="2000" cap="all" baseline="0">
                <a:solidFill>
                  <a:schemeClr val="bg1"/>
                </a:solidFill>
              </a:defRPr>
            </a:lvl4pPr>
            <a:lvl5pPr marL="3175" indent="0">
              <a:spcBef>
                <a:spcPts val="0"/>
              </a:spcBef>
              <a:buNone/>
              <a:defRPr sz="2000" cap="all" baseline="0">
                <a:solidFill>
                  <a:schemeClr val="bg1"/>
                </a:solidFill>
              </a:defRPr>
            </a:lvl5pPr>
            <a:lvl6pPr marL="3175" indent="0">
              <a:spcBef>
                <a:spcPts val="0"/>
              </a:spcBef>
              <a:buNone/>
              <a:defRPr sz="2000" cap="all" baseline="0">
                <a:solidFill>
                  <a:schemeClr val="bg1"/>
                </a:solidFill>
              </a:defRPr>
            </a:lvl6pPr>
            <a:lvl7pPr marL="3175" indent="0">
              <a:spcBef>
                <a:spcPts val="0"/>
              </a:spcBef>
              <a:buNone/>
              <a:defRPr sz="2000" cap="all" baseline="0">
                <a:solidFill>
                  <a:schemeClr val="bg1"/>
                </a:solidFill>
              </a:defRPr>
            </a:lvl7pPr>
            <a:lvl8pPr marL="3175" indent="0">
              <a:spcBef>
                <a:spcPts val="0"/>
              </a:spcBef>
              <a:buNone/>
              <a:defRPr sz="2000" cap="all" baseline="0">
                <a:solidFill>
                  <a:schemeClr val="bg1"/>
                </a:solidFill>
              </a:defRPr>
            </a:lvl8pPr>
            <a:lvl9pPr marL="3175" indent="0">
              <a:spcBef>
                <a:spcPts val="0"/>
              </a:spcBef>
              <a:buNone/>
              <a:defRPr sz="2000" cap="all" baseline="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399720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1" y="1600201"/>
            <a:ext cx="5893593" cy="4572000"/>
          </a:xfr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lvl1pPr>
              <a:spcBef>
                <a:spcPts val="1200"/>
              </a:spcBef>
              <a:defRPr lang="en-US" sz="1799"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799">
                <a:solidFill>
                  <a:schemeClr val="bg1"/>
                </a:solidFill>
              </a:defRPr>
            </a:lvl6pPr>
            <a:lvl7pPr>
              <a:buClrTx/>
              <a:defRPr sz="1400">
                <a:solidFill>
                  <a:schemeClr val="bg1"/>
                </a:solidFill>
              </a:defRPr>
            </a:lvl7pPr>
            <a:lvl8pPr>
              <a:buClrTx/>
              <a:defRPr sz="1200">
                <a:solidFill>
                  <a:schemeClr val="bg1"/>
                </a:solidFill>
              </a:defRPr>
            </a:lvl8pPr>
            <a:lvl9pPr>
              <a:buClrTx/>
              <a:defRPr sz="1799">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2" y="1600201"/>
            <a:ext cx="5865445" cy="4572000"/>
          </a:xfrm>
          <a:gradFill>
            <a:gsLst>
              <a:gs pos="0">
                <a:schemeClr val="accent1"/>
              </a:gs>
              <a:gs pos="98000">
                <a:schemeClr val="accent1"/>
              </a:gs>
              <a:gs pos="98000">
                <a:schemeClr val="accent3"/>
              </a:gs>
            </a:gsLst>
            <a:lin ang="5400000" scaled="1"/>
          </a:gradFill>
        </p:spPr>
        <p:txBody>
          <a:bodyPr lIns="457200" tIns="457200" rIns="594360"/>
          <a:lstStyle>
            <a:lvl1pPr>
              <a:spcBef>
                <a:spcPts val="1200"/>
              </a:spcBef>
              <a:defRPr sz="1799">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7" y="6510280"/>
            <a:ext cx="1965493"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57157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p:cSld name="Metric 3">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2055811" y="5213798"/>
            <a:ext cx="3733881" cy="1415602"/>
          </a:xfrm>
        </p:spPr>
        <p:txBody>
          <a:bodyPr anchor="ctr"/>
          <a:lstStyle>
            <a:lvl1pPr marL="3175" indent="0" algn="r">
              <a:spcBef>
                <a:spcPts val="0"/>
              </a:spcBef>
              <a:buNone/>
              <a:defRPr sz="8800">
                <a:solidFill>
                  <a:schemeClr val="accent3">
                    <a:lumMod val="50000"/>
                  </a:schemeClr>
                </a:solidFill>
              </a:defRPr>
            </a:lvl1pPr>
            <a:lvl2pPr marL="3175" indent="0">
              <a:spcBef>
                <a:spcPts val="0"/>
              </a:spcBef>
              <a:buNone/>
              <a:defRPr sz="8800">
                <a:solidFill>
                  <a:schemeClr val="accent1">
                    <a:lumMod val="50000"/>
                  </a:schemeClr>
                </a:solidFill>
              </a:defRPr>
            </a:lvl2pPr>
            <a:lvl3pPr marL="3175" indent="0">
              <a:spcBef>
                <a:spcPts val="0"/>
              </a:spcBef>
              <a:buNone/>
              <a:defRPr sz="8800">
                <a:solidFill>
                  <a:schemeClr val="accent1">
                    <a:lumMod val="50000"/>
                  </a:schemeClr>
                </a:solidFill>
              </a:defRPr>
            </a:lvl3pPr>
            <a:lvl4pPr marL="3175" indent="0">
              <a:spcBef>
                <a:spcPts val="0"/>
              </a:spcBef>
              <a:buNone/>
              <a:defRPr sz="8800">
                <a:solidFill>
                  <a:schemeClr val="accent1">
                    <a:lumMod val="50000"/>
                  </a:schemeClr>
                </a:solidFill>
              </a:defRPr>
            </a:lvl4pPr>
            <a:lvl5pPr marL="3175" indent="0">
              <a:spcBef>
                <a:spcPts val="0"/>
              </a:spcBef>
              <a:buNone/>
              <a:defRPr sz="8800">
                <a:solidFill>
                  <a:schemeClr val="accent1">
                    <a:lumMod val="50000"/>
                  </a:schemeClr>
                </a:solidFill>
              </a:defRPr>
            </a:lvl5pPr>
            <a:lvl6pPr marL="3175" indent="0">
              <a:spcBef>
                <a:spcPts val="0"/>
              </a:spcBef>
              <a:buNone/>
              <a:defRPr sz="8800">
                <a:solidFill>
                  <a:schemeClr val="accent1">
                    <a:lumMod val="50000"/>
                  </a:schemeClr>
                </a:solidFill>
              </a:defRPr>
            </a:lvl6pPr>
            <a:lvl7pPr marL="3175" indent="0">
              <a:spcBef>
                <a:spcPts val="0"/>
              </a:spcBef>
              <a:buNone/>
              <a:defRPr sz="8800">
                <a:solidFill>
                  <a:schemeClr val="accent1">
                    <a:lumMod val="50000"/>
                  </a:schemeClr>
                </a:solidFill>
              </a:defRPr>
            </a:lvl7pPr>
            <a:lvl8pPr marL="3175" indent="0">
              <a:spcBef>
                <a:spcPts val="0"/>
              </a:spcBef>
              <a:buNone/>
              <a:defRPr sz="8800">
                <a:solidFill>
                  <a:schemeClr val="accent1">
                    <a:lumMod val="50000"/>
                  </a:schemeClr>
                </a:solidFill>
              </a:defRPr>
            </a:lvl8pPr>
            <a:lvl9pPr marL="3175" indent="0">
              <a:spcBef>
                <a:spcPts val="0"/>
              </a:spcBef>
              <a:buNone/>
              <a:defRPr sz="8800">
                <a:solidFill>
                  <a:schemeClr val="accent1">
                    <a:lumMod val="50000"/>
                  </a:schemeClr>
                </a:solidFill>
              </a:defRPr>
            </a:lvl9pPr>
          </a:lstStyle>
          <a:p>
            <a:pPr lvl="0"/>
            <a:r>
              <a:rPr lang="en-US" dirty="0"/>
              <a:t>XX</a:t>
            </a:r>
          </a:p>
        </p:txBody>
      </p:sp>
      <p:sp>
        <p:nvSpPr>
          <p:cNvPr id="9" name="Text Placeholder 2"/>
          <p:cNvSpPr>
            <a:spLocks noGrp="1"/>
          </p:cNvSpPr>
          <p:nvPr>
            <p:ph type="body" sz="quarter" idx="13"/>
          </p:nvPr>
        </p:nvSpPr>
        <p:spPr>
          <a:xfrm>
            <a:off x="6094413" y="5213798"/>
            <a:ext cx="4509865" cy="1415602"/>
          </a:xfrm>
        </p:spPr>
        <p:txBody>
          <a:bodyPr anchor="ctr"/>
          <a:lstStyle>
            <a:lvl1pPr marL="3175" indent="0">
              <a:spcBef>
                <a:spcPts val="0"/>
              </a:spcBef>
              <a:buNone/>
              <a:defRPr sz="2400">
                <a:solidFill>
                  <a:schemeClr val="accent3">
                    <a:lumMod val="50000"/>
                  </a:schemeClr>
                </a:solidFill>
              </a:defRPr>
            </a:lvl1pPr>
            <a:lvl2pPr marL="3175" indent="0">
              <a:spcBef>
                <a:spcPts val="0"/>
              </a:spcBef>
              <a:buNone/>
              <a:defRPr sz="2000">
                <a:solidFill>
                  <a:schemeClr val="accent1">
                    <a:lumMod val="50000"/>
                  </a:schemeClr>
                </a:solidFill>
              </a:defRPr>
            </a:lvl2pPr>
            <a:lvl3pPr marL="3175" indent="0">
              <a:spcBef>
                <a:spcPts val="0"/>
              </a:spcBef>
              <a:buNone/>
              <a:defRPr sz="2000">
                <a:solidFill>
                  <a:schemeClr val="accent1">
                    <a:lumMod val="50000"/>
                  </a:schemeClr>
                </a:solidFill>
              </a:defRPr>
            </a:lvl3pPr>
            <a:lvl4pPr marL="3175" indent="0">
              <a:spcBef>
                <a:spcPts val="0"/>
              </a:spcBef>
              <a:buNone/>
              <a:defRPr sz="2000">
                <a:solidFill>
                  <a:schemeClr val="accent1">
                    <a:lumMod val="50000"/>
                  </a:schemeClr>
                </a:solidFill>
              </a:defRPr>
            </a:lvl4pPr>
            <a:lvl5pPr marL="3175" indent="0">
              <a:spcBef>
                <a:spcPts val="0"/>
              </a:spcBef>
              <a:buNone/>
              <a:defRPr sz="2000">
                <a:solidFill>
                  <a:schemeClr val="accent1">
                    <a:lumMod val="50000"/>
                  </a:schemeClr>
                </a:solidFill>
              </a:defRPr>
            </a:lvl5pPr>
            <a:lvl6pPr marL="3175" indent="0">
              <a:spcBef>
                <a:spcPts val="0"/>
              </a:spcBef>
              <a:buNone/>
              <a:defRPr sz="2000">
                <a:solidFill>
                  <a:schemeClr val="accent1">
                    <a:lumMod val="50000"/>
                  </a:schemeClr>
                </a:solidFill>
              </a:defRPr>
            </a:lvl6pPr>
            <a:lvl7pPr marL="3175" indent="0">
              <a:spcBef>
                <a:spcPts val="0"/>
              </a:spcBef>
              <a:buNone/>
              <a:defRPr sz="2000">
                <a:solidFill>
                  <a:schemeClr val="accent1">
                    <a:lumMod val="50000"/>
                  </a:schemeClr>
                </a:solidFill>
              </a:defRPr>
            </a:lvl7pPr>
            <a:lvl8pPr marL="3175" indent="0">
              <a:spcBef>
                <a:spcPts val="0"/>
              </a:spcBef>
              <a:buNone/>
              <a:defRPr sz="2000">
                <a:solidFill>
                  <a:schemeClr val="accent1">
                    <a:lumMod val="50000"/>
                  </a:schemeClr>
                </a:solidFill>
              </a:defRPr>
            </a:lvl8pPr>
            <a:lvl9pPr marL="3175" indent="0">
              <a:spcBef>
                <a:spcPts val="0"/>
              </a:spcBef>
              <a:buNone/>
              <a:defRPr sz="2000">
                <a:solidFill>
                  <a:schemeClr val="accent1">
                    <a:lumMod val="50000"/>
                  </a:schemeClr>
                </a:solidFill>
              </a:defRPr>
            </a:lvl9pPr>
          </a:lstStyle>
          <a:p>
            <a:pPr lvl="0"/>
            <a:r>
              <a:rPr lang="en-US"/>
              <a:t>Click to edit Master text styles</a:t>
            </a:r>
          </a:p>
        </p:txBody>
      </p:sp>
      <p:grpSp>
        <p:nvGrpSpPr>
          <p:cNvPr id="15" name="Group 14"/>
          <p:cNvGrpSpPr/>
          <p:nvPr/>
        </p:nvGrpSpPr>
        <p:grpSpPr>
          <a:xfrm>
            <a:off x="617878" y="6446044"/>
            <a:ext cx="1099793" cy="173355"/>
            <a:chOff x="-84138" y="5622925"/>
            <a:chExt cx="4330701" cy="682626"/>
          </a:xfrm>
        </p:grpSpPr>
        <p:sp>
          <p:nvSpPr>
            <p:cNvPr id="1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2379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399"/>
              </a:spcBef>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2" y="1600201"/>
            <a:ext cx="5865445" cy="4572000"/>
          </a:xfrm>
          <a:solidFill>
            <a:schemeClr val="bg2"/>
          </a:solidFill>
        </p:spPr>
        <p:txBody>
          <a:bodyPr lIns="548640" tIns="1371600" rIns="548640"/>
          <a:lstStyle>
            <a:lvl1pPr>
              <a:spcBef>
                <a:spcPts val="2399"/>
              </a:spcBef>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endParaRPr lang="en-US" dirty="0"/>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1" y="1806124"/>
            <a:ext cx="5637213"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1999">
                <a:solidFill>
                  <a:schemeClr val="bg1"/>
                </a:solidFill>
              </a:defRPr>
            </a:lvl1pPr>
          </a:lstStyle>
          <a:p>
            <a:pPr lvl="0"/>
            <a:r>
              <a:rPr lang="en-US"/>
              <a:t>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1613" y="1806124"/>
            <a:ext cx="5637212"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1999">
                <a:solidFill>
                  <a:schemeClr val="bg1"/>
                </a:solidFill>
              </a:defRPr>
            </a:lvl1pPr>
          </a:lstStyle>
          <a:p>
            <a:pPr lvl="0"/>
            <a:r>
              <a:rPr lang="en-US"/>
              <a:t>Edit Master text styles</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15" name="TextBox 14">
            <a:extLst>
              <a:ext uri="{FF2B5EF4-FFF2-40B4-BE49-F238E27FC236}">
                <a16:creationId xmlns:a16="http://schemas.microsoft.com/office/drawing/2014/main" id="{09CD04BF-6EB9-43B2-ACD3-B1C9868E90DD}"/>
              </a:ext>
            </a:extLst>
          </p:cNvPr>
          <p:cNvSpPr txBox="1"/>
          <p:nvPr userDrawn="1"/>
        </p:nvSpPr>
        <p:spPr>
          <a:xfrm>
            <a:off x="2117557" y="6510280"/>
            <a:ext cx="1965493"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9001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371600"/>
            <a:ext cx="5241195" cy="46482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189" y="1371600"/>
            <a:ext cx="5241195" cy="46482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357815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80.xml"/><Relationship Id="rId26" Type="http://schemas.openxmlformats.org/officeDocument/2006/relationships/slideLayout" Target="../slideLayouts/slideLayout260.xml"/><Relationship Id="rId3" Type="http://schemas.openxmlformats.org/officeDocument/2006/relationships/slideLayout" Target="../slideLayouts/slideLayout310.xml"/><Relationship Id="rId21" Type="http://schemas.openxmlformats.org/officeDocument/2006/relationships/slideLayout" Target="../slideLayouts/slideLayout211.xml"/><Relationship Id="rId34" Type="http://schemas.openxmlformats.org/officeDocument/2006/relationships/image" Target="../media/image1.png"/><Relationship Id="rId7" Type="http://schemas.openxmlformats.org/officeDocument/2006/relationships/slideLayout" Target="../slideLayouts/slideLayout700.xml"/><Relationship Id="rId12" Type="http://schemas.openxmlformats.org/officeDocument/2006/relationships/slideLayout" Target="../slideLayouts/slideLayout120.xml"/><Relationship Id="rId17" Type="http://schemas.openxmlformats.org/officeDocument/2006/relationships/slideLayout" Target="../slideLayouts/slideLayout170.xml"/><Relationship Id="rId25" Type="http://schemas.openxmlformats.org/officeDocument/2006/relationships/slideLayout" Target="../slideLayouts/slideLayout250.xml"/><Relationship Id="rId33" Type="http://schemas.openxmlformats.org/officeDocument/2006/relationships/theme" Target="../theme/theme10.xml"/><Relationship Id="rId2" Type="http://schemas.openxmlformats.org/officeDocument/2006/relationships/slideLayout" Target="../slideLayouts/slideLayout210.xml"/><Relationship Id="rId16" Type="http://schemas.openxmlformats.org/officeDocument/2006/relationships/slideLayout" Target="../slideLayouts/slideLayout160.xml"/><Relationship Id="rId20" Type="http://schemas.openxmlformats.org/officeDocument/2006/relationships/slideLayout" Target="../slideLayouts/slideLayout200.xml"/><Relationship Id="rId29" Type="http://schemas.openxmlformats.org/officeDocument/2006/relationships/slideLayout" Target="../slideLayouts/slideLayout290.xml"/><Relationship Id="rId1" Type="http://schemas.openxmlformats.org/officeDocument/2006/relationships/slideLayout" Target="../slideLayouts/slideLayout110.xml"/><Relationship Id="rId6" Type="http://schemas.openxmlformats.org/officeDocument/2006/relationships/slideLayout" Target="../slideLayouts/slideLayout600.xml"/><Relationship Id="rId11" Type="http://schemas.openxmlformats.org/officeDocument/2006/relationships/slideLayout" Target="../slideLayouts/slideLayout111.xml"/><Relationship Id="rId24" Type="http://schemas.openxmlformats.org/officeDocument/2006/relationships/slideLayout" Target="../slideLayouts/slideLayout240.xml"/><Relationship Id="rId32" Type="http://schemas.openxmlformats.org/officeDocument/2006/relationships/slideLayout" Target="../slideLayouts/slideLayout320.xml"/><Relationship Id="rId5" Type="http://schemas.openxmlformats.org/officeDocument/2006/relationships/slideLayout" Target="../slideLayouts/slideLayout500.xml"/><Relationship Id="rId15" Type="http://schemas.openxmlformats.org/officeDocument/2006/relationships/slideLayout" Target="../slideLayouts/slideLayout150.xml"/><Relationship Id="rId23" Type="http://schemas.openxmlformats.org/officeDocument/2006/relationships/slideLayout" Target="../slideLayouts/slideLayout230.xml"/><Relationship Id="rId28" Type="http://schemas.openxmlformats.org/officeDocument/2006/relationships/slideLayout" Target="../slideLayouts/slideLayout280.xml"/><Relationship Id="rId10" Type="http://schemas.openxmlformats.org/officeDocument/2006/relationships/slideLayout" Target="../slideLayouts/slideLayout100.xml"/><Relationship Id="rId19" Type="http://schemas.openxmlformats.org/officeDocument/2006/relationships/slideLayout" Target="../slideLayouts/slideLayout190.xml"/><Relationship Id="rId31" Type="http://schemas.openxmlformats.org/officeDocument/2006/relationships/slideLayout" Target="../slideLayouts/slideLayout311.xml"/><Relationship Id="rId4" Type="http://schemas.openxmlformats.org/officeDocument/2006/relationships/slideLayout" Target="../slideLayouts/slideLayout430.xml"/><Relationship Id="rId9" Type="http://schemas.openxmlformats.org/officeDocument/2006/relationships/slideLayout" Target="../slideLayouts/slideLayout900.xml"/><Relationship Id="rId14" Type="http://schemas.openxmlformats.org/officeDocument/2006/relationships/slideLayout" Target="../slideLayouts/slideLayout140.xml"/><Relationship Id="rId22" Type="http://schemas.openxmlformats.org/officeDocument/2006/relationships/slideLayout" Target="../slideLayouts/slideLayout220.xml"/><Relationship Id="rId27" Type="http://schemas.openxmlformats.org/officeDocument/2006/relationships/slideLayout" Target="../slideLayouts/slideLayout270.xml"/><Relationship Id="rId30" Type="http://schemas.openxmlformats.org/officeDocument/2006/relationships/slideLayout" Target="../slideLayouts/slideLayout300.xml"/><Relationship Id="rId8" Type="http://schemas.openxmlformats.org/officeDocument/2006/relationships/slideLayout" Target="../slideLayouts/slideLayout8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53F4826-D714-4BB9-BA34-D6A4BDDA429C}"/>
              </a:ext>
            </a:extLst>
          </p:cNvPr>
          <p:cNvPicPr>
            <a:picLocks noChangeAspect="1"/>
          </p:cNvPicPr>
          <p:nvPr userDrawn="1"/>
        </p:nvPicPr>
        <p:blipFill>
          <a:blip r:embed="rId4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2" y="1600203"/>
            <a:ext cx="10969943" cy="458046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2"/>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dirty="0"/>
          </a:p>
        </p:txBody>
      </p:sp>
    </p:spTree>
    <p:extLst>
      <p:ext uri="{BB962C8B-B14F-4D97-AF65-F5344CB8AC3E}">
        <p14:creationId xmlns:p14="http://schemas.microsoft.com/office/powerpoint/2010/main" val="4275237416"/>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 id="2147483847" r:id="rId24"/>
    <p:sldLayoutId id="2147483848" r:id="rId25"/>
    <p:sldLayoutId id="2147483849" r:id="rId26"/>
    <p:sldLayoutId id="2147483850" r:id="rId27"/>
    <p:sldLayoutId id="2147483851" r:id="rId28"/>
    <p:sldLayoutId id="2147483855" r:id="rId29"/>
    <p:sldLayoutId id="2147483856" r:id="rId30"/>
    <p:sldLayoutId id="2147483859" r:id="rId31"/>
    <p:sldLayoutId id="2147483862" r:id="rId32"/>
    <p:sldLayoutId id="2147483863" r:id="rId33"/>
    <p:sldLayoutId id="2147483864" r:id="rId34"/>
    <p:sldLayoutId id="2147483865" r:id="rId35"/>
    <p:sldLayoutId id="2147483866" r:id="rId36"/>
    <p:sldLayoutId id="2147483923" r:id="rId37"/>
    <p:sldLayoutId id="2147483924" r:id="rId38"/>
    <p:sldLayoutId id="2147483925" r:id="rId39"/>
    <p:sldLayoutId id="2147483926" r:id="rId40"/>
    <p:sldLayoutId id="2147483895"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90000"/>
        </a:lnSpc>
        <a:spcBef>
          <a:spcPct val="0"/>
        </a:spcBef>
        <a:buNone/>
        <a:defRPr sz="2799" b="0" kern="1200">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atin typeface="+mj-lt"/>
          <a:ea typeface="+mj-ea"/>
          <a:cs typeface="+mj-cs"/>
        </a:defRPr>
      </a:lvl1pPr>
    </p:titleStyle>
    <p:bodyStyle>
      <a:lvl1pPr marL="0" indent="0" algn="l" defTabSz="914126" rtl="0" eaLnBrk="1" latinLnBrk="0" hangingPunct="1">
        <a:lnSpc>
          <a:spcPct val="100000"/>
        </a:lnSpc>
        <a:spcBef>
          <a:spcPts val="1799"/>
        </a:spcBef>
        <a:buClr>
          <a:schemeClr val="tx1">
            <a:lumMod val="60000"/>
            <a:lumOff val="40000"/>
          </a:schemeClr>
        </a:buClr>
        <a:buSzPct val="90000"/>
        <a:buFont typeface="Arial" panose="020B0604020202020204" pitchFamily="34" charset="0"/>
        <a:buChar char="​"/>
        <a:defRPr sz="1999" kern="1200">
          <a:solidFill>
            <a:schemeClr val="tx2"/>
          </a:solidFill>
          <a:latin typeface="+mn-lt"/>
          <a:ea typeface="+mn-ea"/>
          <a:cs typeface="+mn-cs"/>
        </a:defRPr>
      </a:lvl1pPr>
      <a:lvl2pPr marL="457063" indent="-184095" algn="l" defTabSz="914126" rtl="0" eaLnBrk="1" latinLnBrk="0" hangingPunct="1">
        <a:lnSpc>
          <a:spcPct val="100000"/>
        </a:lnSpc>
        <a:spcBef>
          <a:spcPts val="300"/>
        </a:spcBef>
        <a:buClr>
          <a:schemeClr val="tx2"/>
        </a:buClr>
        <a:buSzPct val="90000"/>
        <a:buFont typeface="Arial" panose="020B0604020202020204" pitchFamily="34" charset="0"/>
        <a:buChar char="•"/>
        <a:defRPr sz="1799" kern="1200">
          <a:solidFill>
            <a:schemeClr val="tx2"/>
          </a:solidFill>
          <a:latin typeface="+mn-lt"/>
          <a:ea typeface="+mn-ea"/>
          <a:cs typeface="+mn-cs"/>
        </a:defRPr>
      </a:lvl2pPr>
      <a:lvl3pPr marL="744315" indent="-169812" algn="l" defTabSz="914126"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672" indent="-166638" algn="l" defTabSz="914126"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2657" indent="-138072" algn="l" defTabSz="914126"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531" indent="-228531" algn="l" defTabSz="914126" rtl="0" eaLnBrk="1" latinLnBrk="0" hangingPunct="1">
        <a:lnSpc>
          <a:spcPct val="100000"/>
        </a:lnSpc>
        <a:spcBef>
          <a:spcPts val="1799"/>
        </a:spcBef>
        <a:buClr>
          <a:schemeClr val="tx2"/>
        </a:buClr>
        <a:buSzPct val="90000"/>
        <a:buFont typeface="+mj-lt"/>
        <a:buAutoNum type="arabicPeriod"/>
        <a:defRPr sz="1999" kern="1200">
          <a:solidFill>
            <a:schemeClr val="tx2"/>
          </a:solidFill>
          <a:latin typeface="+mn-lt"/>
          <a:ea typeface="+mn-ea"/>
          <a:cs typeface="+mn-cs"/>
        </a:defRPr>
      </a:lvl6pPr>
      <a:lvl7pPr marL="512609" indent="-228531" algn="l" defTabSz="914126"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141" indent="-166638" algn="l" defTabSz="914126"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078" indent="-284078" algn="l" defTabSz="914126" rtl="0" eaLnBrk="1" latinLnBrk="0" hangingPunct="1">
        <a:lnSpc>
          <a:spcPct val="100000"/>
        </a:lnSpc>
        <a:spcBef>
          <a:spcPts val="1799"/>
        </a:spcBef>
        <a:buClr>
          <a:schemeClr val="tx2"/>
        </a:buClr>
        <a:buSzPct val="90000"/>
        <a:buFont typeface="+mj-lt"/>
        <a:buAutoNum type="alphaUcPeriod"/>
        <a:defRPr sz="1999" kern="1200">
          <a:solidFill>
            <a:schemeClr val="tx2"/>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4CA9E0-E868-4687-A6A4-25425468F54C}"/>
              </a:ext>
            </a:extLst>
          </p:cNvPr>
          <p:cNvPicPr>
            <a:picLocks noChangeAspect="1"/>
          </p:cNvPicPr>
          <p:nvPr userDrawn="1"/>
        </p:nvPicPr>
        <p:blipFill>
          <a:blip r:embed="rId34"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657" y="1690119"/>
            <a:ext cx="12163168" cy="5167881"/>
          </a:xfrm>
          <a:prstGeom prst="rect">
            <a:avLst/>
          </a:prstGeom>
        </p:spPr>
      </p:pic>
      <p:sp>
        <p:nvSpPr>
          <p:cNvPr id="2" name="Title Placeholder 1"/>
          <p:cNvSpPr>
            <a:spLocks noGrp="1"/>
          </p:cNvSpPr>
          <p:nvPr>
            <p:ph type="title"/>
          </p:nvPr>
        </p:nvSpPr>
        <p:spPr>
          <a:xfrm>
            <a:off x="609442" y="330200"/>
            <a:ext cx="9141438" cy="81280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371600"/>
            <a:ext cx="10969943" cy="46482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071516" y="6883401"/>
            <a:ext cx="1117309" cy="133350"/>
          </a:xfrm>
          <a:prstGeom prst="rect">
            <a:avLst/>
          </a:prstGeom>
        </p:spPr>
        <p:txBody>
          <a:bodyPr vert="horz" lIns="0" tIns="0" rIns="0" bIns="0" rtlCol="0" anchor="ctr"/>
          <a:lstStyle>
            <a:lvl1pPr algn="r">
              <a:defRPr sz="8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5105161" y="6464301"/>
            <a:ext cx="5180251" cy="149224"/>
          </a:xfrm>
          <a:prstGeom prst="rect">
            <a:avLst/>
          </a:prstGeom>
        </p:spPr>
        <p:txBody>
          <a:bodyPr vert="horz" lIns="0" tIns="0" rIns="0" bIns="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97326" y="6464301"/>
            <a:ext cx="450733" cy="149224"/>
          </a:xfrm>
          <a:prstGeom prst="rect">
            <a:avLst/>
          </a:prstGeom>
        </p:spPr>
        <p:txBody>
          <a:bodyPr vert="horz" lIns="0" tIns="0" rIns="0" bIns="0" rtlCol="0" anchor="ctr"/>
          <a:lstStyle>
            <a:lvl1pPr algn="ctr">
              <a:defRPr sz="1000">
                <a:solidFill>
                  <a:schemeClr val="tx2"/>
                </a:solidFill>
              </a:defRPr>
            </a:lvl1pPr>
          </a:lstStyle>
          <a:p>
            <a:fld id="{6EA6D8CF-3CDE-4807-BCD2-C9F2B831AAA5}" type="slidenum">
              <a:rPr lang="en-US" smtClean="0"/>
              <a:pPr/>
              <a:t>‹#›</a:t>
            </a:fld>
            <a:endParaRPr lang="en-US" dirty="0"/>
          </a:p>
        </p:txBody>
      </p:sp>
    </p:spTree>
    <p:extLst>
      <p:ext uri="{BB962C8B-B14F-4D97-AF65-F5344CB8AC3E}">
        <p14:creationId xmlns:p14="http://schemas.microsoft.com/office/powerpoint/2010/main" val="320872690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3" r:id="rId18"/>
    <p:sldLayoutId id="2147483744" r:id="rId19"/>
    <p:sldLayoutId id="2147483745" r:id="rId20"/>
    <p:sldLayoutId id="2147483746" r:id="rId21"/>
    <p:sldLayoutId id="2147483747" r:id="rId22"/>
    <p:sldLayoutId id="2147483748" r:id="rId23"/>
    <p:sldLayoutId id="2147483749" r:id="rId24"/>
    <p:sldLayoutId id="2147483779" r:id="rId25"/>
    <p:sldLayoutId id="2147483780" r:id="rId26"/>
    <p:sldLayoutId id="2147483781" r:id="rId27"/>
    <p:sldLayoutId id="2147483782" r:id="rId28"/>
    <p:sldLayoutId id="2147483783" r:id="rId29"/>
    <p:sldLayoutId id="2147483784" r:id="rId30"/>
    <p:sldLayoutId id="2147483820" r:id="rId31"/>
    <p:sldLayoutId id="2147483821" r:id="rId3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30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10.xml"/><Relationship Id="rId1" Type="http://schemas.openxmlformats.org/officeDocument/2006/relationships/slideLayout" Target="../slideLayouts/slideLayout21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40.xml"/><Relationship Id="rId1" Type="http://schemas.openxmlformats.org/officeDocument/2006/relationships/slideLayout" Target="../slideLayouts/slideLayout1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hyperlink" Target="https://creativecommons.org/licenses/by-nc-nd/3.0/" TargetMode="External"/><Relationship Id="rId4" Type="http://schemas.openxmlformats.org/officeDocument/2006/relationships/hyperlink" Target="https://charleslogan.deviantart.com/art/Star-Wars-The-Clone-Wars-Obi-Wan-611719111"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4.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7.xml"/><Relationship Id="rId1" Type="http://schemas.openxmlformats.org/officeDocument/2006/relationships/slideLayout" Target="../slideLayouts/slideLayout28.xml"/><Relationship Id="rId6" Type="http://schemas.openxmlformats.org/officeDocument/2006/relationships/slide" Target="slide1.xml"/><Relationship Id="rId5" Type="http://schemas.openxmlformats.org/officeDocument/2006/relationships/slide" Target="slide71.xml"/><Relationship Id="rId4" Type="http://schemas.openxmlformats.org/officeDocument/2006/relationships/slide" Target="slide4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4.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5.xml"/><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4.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8.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slide" Target="slide1300.xml"/><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18.PNG"/><Relationship Id="rId5" Type="http://schemas.openxmlformats.org/officeDocument/2006/relationships/image" Target="../media/image16.PNG"/><Relationship Id="rId10" Type="http://schemas.openxmlformats.org/officeDocument/2006/relationships/slide" Target="slide160.xml"/><Relationship Id="rId4" Type="http://schemas.openxmlformats.org/officeDocument/2006/relationships/slide" Target="slide7.xml"/><Relationship Id="rId9"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8.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2.xml"/><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36.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http://vxpresss.blogspot.sg/2017/03/performance-over-power-make-right-choice.html"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71.xml"/><Relationship Id="rId1" Type="http://schemas.openxmlformats.org/officeDocument/2006/relationships/slideLayout" Target="../slideLayouts/slideLayout24.xml"/><Relationship Id="rId5" Type="http://schemas.openxmlformats.org/officeDocument/2006/relationships/image" Target="../media/image68.png"/><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tags" Target="../tags/tag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5026A9-0BD8-4048-AA7F-2ECB70C24188}"/>
              </a:ext>
            </a:extLst>
          </p:cNvPr>
          <p:cNvSpPr>
            <a:spLocks noGrp="1"/>
          </p:cNvSpPr>
          <p:nvPr>
            <p:ph type="title"/>
          </p:nvPr>
        </p:nvSpPr>
        <p:spPr>
          <a:xfrm>
            <a:off x="590378" y="3450868"/>
            <a:ext cx="10466183" cy="1229360"/>
          </a:xfrm>
        </p:spPr>
        <p:txBody>
          <a:bodyPr/>
          <a:lstStyle/>
          <a:p>
            <a:r>
              <a:rPr lang="en-US" b="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a:innerShdw blurRad="63500" dist="50800" dir="13500000">
                    <a:prstClr val="black">
                      <a:alpha val="50000"/>
                    </a:prstClr>
                  </a:innerShdw>
                </a:effectLst>
                <a:latin typeface="Calibri" panose="020F0502020204030204" pitchFamily="34" charset="0"/>
                <a:cs typeface="Calibri" panose="020F0502020204030204" pitchFamily="34" charset="0"/>
              </a:rPr>
              <a:t>Journey Towards Proactive Operations</a:t>
            </a:r>
            <a:endParaRPr lang="en-US" b="1" dirty="0">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a:innerShdw blurRad="63500" dist="50800" dir="13500000">
                  <a:prstClr val="black">
                    <a:alpha val="50000"/>
                  </a:prstClr>
                </a:innerShdw>
              </a:effectLst>
              <a:latin typeface="Calibri" panose="020F0502020204030204" pitchFamily="34" charset="0"/>
              <a:cs typeface="Calibri" panose="020F0502020204030204" pitchFamily="34" charset="0"/>
            </a:endParaRPr>
          </a:p>
        </p:txBody>
      </p:sp>
      <p:sp>
        <p:nvSpPr>
          <p:cNvPr id="9" name="Subtitle 8">
            <a:extLst>
              <a:ext uri="{FF2B5EF4-FFF2-40B4-BE49-F238E27FC236}">
                <a16:creationId xmlns:a16="http://schemas.microsoft.com/office/drawing/2014/main" id="{EE2AA2B5-D7E6-4BBA-8624-CB9865A92A86}"/>
              </a:ext>
            </a:extLst>
          </p:cNvPr>
          <p:cNvSpPr>
            <a:spLocks noGrp="1"/>
          </p:cNvSpPr>
          <p:nvPr>
            <p:ph type="subTitle" idx="10"/>
          </p:nvPr>
        </p:nvSpPr>
        <p:spPr/>
        <p:txBody>
          <a:bodyPr/>
          <a:lstStyle/>
          <a:p>
            <a:r>
              <a:rPr lang="en-US"/>
              <a:t>Sep 2021</a:t>
            </a:r>
            <a:endParaRPr lang="en-US" dirty="0"/>
          </a:p>
        </p:txBody>
      </p:sp>
      <p:pic>
        <p:nvPicPr>
          <p:cNvPr id="3" name="Picture 2">
            <a:extLst>
              <a:ext uri="{FF2B5EF4-FFF2-40B4-BE49-F238E27FC236}">
                <a16:creationId xmlns:a16="http://schemas.microsoft.com/office/drawing/2014/main" id="{ACE47B26-7AAB-42B5-B09B-3346D56B5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141" y="718495"/>
            <a:ext cx="10544107" cy="3636936"/>
          </a:xfrm>
          <a:prstGeom prst="rect">
            <a:avLst/>
          </a:prstGeom>
        </p:spPr>
      </p:pic>
    </p:spTree>
    <p:extLst>
      <p:ext uri="{BB962C8B-B14F-4D97-AF65-F5344CB8AC3E}">
        <p14:creationId xmlns:p14="http://schemas.microsoft.com/office/powerpoint/2010/main" val="246555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D9F069-3992-466B-9108-AFC7FCE904A5}"/>
              </a:ext>
            </a:extLst>
          </p:cNvPr>
          <p:cNvSpPr>
            <a:spLocks noGrp="1"/>
          </p:cNvSpPr>
          <p:nvPr>
            <p:ph type="title"/>
          </p:nvPr>
        </p:nvSpPr>
        <p:spPr/>
        <p:txBody>
          <a:bodyPr/>
          <a:lstStyle/>
          <a:p>
            <a:r>
              <a:rPr lang="en-SG"/>
              <a:t>The answer you want</a:t>
            </a:r>
          </a:p>
        </p:txBody>
      </p:sp>
      <p:sp>
        <p:nvSpPr>
          <p:cNvPr id="9" name="Subtitle 8">
            <a:extLst>
              <a:ext uri="{FF2B5EF4-FFF2-40B4-BE49-F238E27FC236}">
                <a16:creationId xmlns:a16="http://schemas.microsoft.com/office/drawing/2014/main" id="{DC5D6E35-E949-4BF2-9D7A-F232DA8A5D16}"/>
              </a:ext>
            </a:extLst>
          </p:cNvPr>
          <p:cNvSpPr>
            <a:spLocks noGrp="1"/>
          </p:cNvSpPr>
          <p:nvPr>
            <p:ph type="subTitle" idx="10"/>
          </p:nvPr>
        </p:nvSpPr>
        <p:spPr/>
        <p:txBody>
          <a:bodyPr/>
          <a:lstStyle/>
          <a:p>
            <a:r>
              <a:rPr lang="en-SG"/>
              <a:t>Look at it from customer’s viewpoint</a:t>
            </a:r>
          </a:p>
        </p:txBody>
      </p:sp>
      <p:sp>
        <p:nvSpPr>
          <p:cNvPr id="2" name="Slide Number Placeholder 1">
            <a:extLst>
              <a:ext uri="{FF2B5EF4-FFF2-40B4-BE49-F238E27FC236}">
                <a16:creationId xmlns:a16="http://schemas.microsoft.com/office/drawing/2014/main" id="{39310A9B-CE61-4745-BC07-8E75786A8126}"/>
              </a:ext>
            </a:extLst>
          </p:cNvPr>
          <p:cNvSpPr>
            <a:spLocks noGrp="1"/>
          </p:cNvSpPr>
          <p:nvPr>
            <p:ph type="sldNum" sz="quarter" idx="4294967295"/>
          </p:nvPr>
        </p:nvSpPr>
        <p:spPr>
          <a:xfrm>
            <a:off x="9447213" y="7351713"/>
            <a:ext cx="2741612" cy="365125"/>
          </a:xfrm>
        </p:spPr>
        <p:txBody>
          <a:bodyPr/>
          <a:lstStyle/>
          <a:p>
            <a:fld id="{6EA6D8CF-3CDE-4807-BCD2-C9F2B831AAA5}" type="slidenum">
              <a:rPr lang="en-US" smtClean="0"/>
              <a:t>10</a:t>
            </a:fld>
            <a:endParaRPr lang="en-US"/>
          </a:p>
        </p:txBody>
      </p:sp>
      <p:grpSp>
        <p:nvGrpSpPr>
          <p:cNvPr id="3" name="Group 2">
            <a:extLst>
              <a:ext uri="{FF2B5EF4-FFF2-40B4-BE49-F238E27FC236}">
                <a16:creationId xmlns:a16="http://schemas.microsoft.com/office/drawing/2014/main" id="{1B3091C4-5924-443A-8A7E-FD6D06DBA556}"/>
              </a:ext>
            </a:extLst>
          </p:cNvPr>
          <p:cNvGrpSpPr/>
          <p:nvPr/>
        </p:nvGrpSpPr>
        <p:grpSpPr>
          <a:xfrm>
            <a:off x="538249" y="1997243"/>
            <a:ext cx="3448358" cy="3668567"/>
            <a:chOff x="1951570" y="3151149"/>
            <a:chExt cx="1854962" cy="2111126"/>
          </a:xfrm>
          <a:effectLst>
            <a:glow rad="139700">
              <a:schemeClr val="accent4">
                <a:satMod val="175000"/>
                <a:alpha val="40000"/>
              </a:schemeClr>
            </a:glow>
          </a:effectLst>
        </p:grpSpPr>
        <p:sp>
          <p:nvSpPr>
            <p:cNvPr id="4" name="Hexagon 3">
              <a:extLst>
                <a:ext uri="{FF2B5EF4-FFF2-40B4-BE49-F238E27FC236}">
                  <a16:creationId xmlns:a16="http://schemas.microsoft.com/office/drawing/2014/main" id="{6B8E356A-7444-42D4-A883-7D7C85A6F51B}"/>
                </a:ext>
              </a:extLst>
            </p:cNvPr>
            <p:cNvSpPr/>
            <p:nvPr/>
          </p:nvSpPr>
          <p:spPr>
            <a:xfrm rot="16200000">
              <a:off x="1841000" y="3296743"/>
              <a:ext cx="2111126" cy="1819938"/>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6" name="Rectangle 5">
              <a:extLst>
                <a:ext uri="{FF2B5EF4-FFF2-40B4-BE49-F238E27FC236}">
                  <a16:creationId xmlns:a16="http://schemas.microsoft.com/office/drawing/2014/main" id="{B40E8F50-82ED-4FFA-B705-AE9A391316E6}"/>
                </a:ext>
              </a:extLst>
            </p:cNvPr>
            <p:cNvSpPr/>
            <p:nvPr/>
          </p:nvSpPr>
          <p:spPr>
            <a:xfrm>
              <a:off x="1951570" y="3457043"/>
              <a:ext cx="1851700" cy="1066227"/>
            </a:xfrm>
            <a:prstGeom prst="rect">
              <a:avLst/>
            </a:prstGeom>
          </p:spPr>
          <p:txBody>
            <a:bodyPr wrap="square">
              <a:spAutoFit/>
            </a:bodyPr>
            <a:lstStyle/>
            <a:p>
              <a:pPr algn="ctr"/>
              <a:r>
                <a:rPr lang="en-US" sz="4000" b="1" dirty="0">
                  <a:solidFill>
                    <a:srgbClr val="FFFFFF"/>
                  </a:solidFill>
                </a:rPr>
                <a:t>E</a:t>
              </a:r>
            </a:p>
            <a:p>
              <a:pPr algn="ctr">
                <a:lnSpc>
                  <a:spcPct val="60000"/>
                </a:lnSpc>
              </a:pPr>
              <a:endParaRPr lang="en-US" sz="4000" dirty="0">
                <a:solidFill>
                  <a:srgbClr val="FFFFFF"/>
                </a:solidFill>
              </a:endParaRPr>
            </a:p>
            <a:p>
              <a:pPr algn="ctr">
                <a:lnSpc>
                  <a:spcPct val="90000"/>
                </a:lnSpc>
              </a:pPr>
              <a:r>
                <a:rPr lang="en-US" sz="2800" dirty="0">
                  <a:solidFill>
                    <a:schemeClr val="bg1"/>
                  </a:solidFill>
                </a:rPr>
                <a:t>Self Service </a:t>
              </a:r>
            </a:p>
            <a:p>
              <a:pPr algn="ctr">
                <a:lnSpc>
                  <a:spcPct val="90000"/>
                </a:lnSpc>
              </a:pPr>
              <a:r>
                <a:rPr lang="en-US" sz="2800" dirty="0">
                  <a:solidFill>
                    <a:schemeClr val="bg1"/>
                  </a:solidFill>
                </a:rPr>
                <a:t>within 60 seconds</a:t>
              </a:r>
            </a:p>
          </p:txBody>
        </p:sp>
      </p:grpSp>
      <p:sp>
        <p:nvSpPr>
          <p:cNvPr id="7" name="Title 1">
            <a:extLst>
              <a:ext uri="{FF2B5EF4-FFF2-40B4-BE49-F238E27FC236}">
                <a16:creationId xmlns:a16="http://schemas.microsoft.com/office/drawing/2014/main" id="{F05F62F6-1CE7-48CF-9636-3164E48655DF}"/>
              </a:ext>
            </a:extLst>
          </p:cNvPr>
          <p:cNvSpPr txBox="1">
            <a:spLocks/>
          </p:cNvSpPr>
          <p:nvPr/>
        </p:nvSpPr>
        <p:spPr>
          <a:xfrm>
            <a:off x="538249"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sp>
        <p:nvSpPr>
          <p:cNvPr id="8" name="Rectangle 7">
            <a:extLst>
              <a:ext uri="{FF2B5EF4-FFF2-40B4-BE49-F238E27FC236}">
                <a16:creationId xmlns:a16="http://schemas.microsoft.com/office/drawing/2014/main" id="{776C16AD-0B53-4195-8A3A-1F2FC56C1BF3}"/>
              </a:ext>
            </a:extLst>
          </p:cNvPr>
          <p:cNvSpPr/>
          <p:nvPr/>
        </p:nvSpPr>
        <p:spPr>
          <a:xfrm>
            <a:off x="4548461" y="1997243"/>
            <a:ext cx="6927663" cy="3631763"/>
          </a:xfrm>
          <a:prstGeom prst="rect">
            <a:avLst/>
          </a:prstGeom>
        </p:spPr>
        <p:txBody>
          <a:bodyPr wrap="square">
            <a:spAutoFit/>
          </a:bodyPr>
          <a:lstStyle/>
          <a:p>
            <a:pPr marL="285750" indent="-285750">
              <a:spcBef>
                <a:spcPts val="600"/>
              </a:spcBef>
              <a:buFont typeface="Arial" panose="020B0604020202020204" pitchFamily="34" charset="0"/>
              <a:buChar char="•"/>
            </a:pPr>
            <a:r>
              <a:rPr lang="en-US" sz="2000" b="1" dirty="0">
                <a:solidFill>
                  <a:schemeClr val="tx2"/>
                </a:solidFill>
              </a:rPr>
              <a:t>Is the problem </a:t>
            </a:r>
            <a:r>
              <a:rPr lang="en-US" sz="2000" b="1" dirty="0">
                <a:solidFill>
                  <a:srgbClr val="FF0000"/>
                </a:solidFill>
              </a:rPr>
              <a:t>caused by IaaS </a:t>
            </a:r>
            <a:r>
              <a:rPr lang="en-US" sz="2000" b="1" dirty="0">
                <a:solidFill>
                  <a:schemeClr val="tx2"/>
                </a:solidFill>
              </a:rPr>
              <a:t>not serving the VM well?</a:t>
            </a:r>
          </a:p>
          <a:p>
            <a:pPr marL="285750" indent="-285750">
              <a:spcBef>
                <a:spcPts val="600"/>
              </a:spcBef>
              <a:buFont typeface="Arial" panose="020B0604020202020204" pitchFamily="34" charset="0"/>
              <a:buChar char="•"/>
            </a:pPr>
            <a:r>
              <a:rPr lang="en-US" sz="2000" b="1" dirty="0">
                <a:solidFill>
                  <a:schemeClr val="tx2"/>
                </a:solidFill>
              </a:rPr>
              <a:t>If yes…</a:t>
            </a:r>
          </a:p>
          <a:p>
            <a:pPr marL="742950" lvl="1" indent="-285750">
              <a:spcBef>
                <a:spcPts val="600"/>
              </a:spcBef>
              <a:buFont typeface="Arial" panose="020B0604020202020204" pitchFamily="34" charset="0"/>
              <a:buChar char="•"/>
            </a:pPr>
            <a:r>
              <a:rPr lang="en-US" sz="2000" b="1" dirty="0">
                <a:solidFill>
                  <a:schemeClr val="tx2"/>
                </a:solidFill>
              </a:rPr>
              <a:t>Which part of the Infra: </a:t>
            </a:r>
            <a:r>
              <a:rPr lang="en-US" sz="2000" b="1" dirty="0">
                <a:solidFill>
                  <a:srgbClr val="FF0000"/>
                </a:solidFill>
              </a:rPr>
              <a:t>CPU, RAM, Disk, Network</a:t>
            </a:r>
            <a:r>
              <a:rPr lang="en-US" sz="2000" b="1" dirty="0">
                <a:solidFill>
                  <a:schemeClr val="tx2"/>
                </a:solidFill>
              </a:rPr>
              <a:t>? </a:t>
            </a:r>
          </a:p>
          <a:p>
            <a:pPr marL="742950" lvl="1" indent="-285750">
              <a:spcBef>
                <a:spcPts val="600"/>
              </a:spcBef>
              <a:buFont typeface="Arial" panose="020B0604020202020204" pitchFamily="34" charset="0"/>
              <a:buChar char="•"/>
            </a:pPr>
            <a:r>
              <a:rPr lang="en-US" sz="2000" b="1" dirty="0">
                <a:solidFill>
                  <a:schemeClr val="tx2"/>
                </a:solidFill>
              </a:rPr>
              <a:t>How bad is the problem?</a:t>
            </a:r>
          </a:p>
          <a:p>
            <a:pPr marL="742950" lvl="1" indent="-285750">
              <a:spcBef>
                <a:spcPts val="600"/>
              </a:spcBef>
              <a:buFont typeface="Arial" panose="020B0604020202020204" pitchFamily="34" charset="0"/>
              <a:buChar char="•"/>
            </a:pPr>
            <a:r>
              <a:rPr lang="en-US" sz="2000" b="1" dirty="0">
                <a:solidFill>
                  <a:schemeClr val="tx2"/>
                </a:solidFill>
              </a:rPr>
              <a:t>Alert already triggered, and IT is already working on it.</a:t>
            </a:r>
          </a:p>
          <a:p>
            <a:pPr marL="285750" indent="-285750">
              <a:spcBef>
                <a:spcPts val="600"/>
              </a:spcBef>
              <a:buFont typeface="Arial" panose="020B0604020202020204" pitchFamily="34" charset="0"/>
              <a:buChar char="•"/>
            </a:pPr>
            <a:r>
              <a:rPr lang="en-US" sz="2000" b="1" dirty="0">
                <a:solidFill>
                  <a:schemeClr val="tx2"/>
                </a:solidFill>
              </a:rPr>
              <a:t>If not, how to prove it convincingly?</a:t>
            </a:r>
          </a:p>
          <a:p>
            <a:pPr marL="742950" lvl="1" indent="-285750">
              <a:spcBef>
                <a:spcPts val="600"/>
              </a:spcBef>
              <a:buFont typeface="Arial" panose="020B0604020202020204" pitchFamily="34" charset="0"/>
              <a:buChar char="•"/>
            </a:pPr>
            <a:r>
              <a:rPr lang="en-US" sz="2000" b="1" dirty="0">
                <a:solidFill>
                  <a:schemeClr val="tx2"/>
                </a:solidFill>
              </a:rPr>
              <a:t>Never try to convince an angry person.</a:t>
            </a:r>
          </a:p>
        </p:txBody>
      </p:sp>
    </p:spTree>
    <p:extLst>
      <p:ext uri="{BB962C8B-B14F-4D97-AF65-F5344CB8AC3E}">
        <p14:creationId xmlns:p14="http://schemas.microsoft.com/office/powerpoint/2010/main" val="253323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8EDCB0-EFA4-42D4-85F9-C7D770482B84}"/>
              </a:ext>
            </a:extLst>
          </p:cNvPr>
          <p:cNvPicPr>
            <a:picLocks noChangeAspect="1"/>
          </p:cNvPicPr>
          <p:nvPr/>
        </p:nvPicPr>
        <p:blipFill>
          <a:blip r:embed="rId3"/>
          <a:stretch>
            <a:fillRect/>
          </a:stretch>
        </p:blipFill>
        <p:spPr>
          <a:xfrm>
            <a:off x="3448096" y="1626"/>
            <a:ext cx="6507110" cy="5820384"/>
          </a:xfrm>
          <a:prstGeom prst="rect">
            <a:avLst/>
          </a:prstGeom>
        </p:spPr>
      </p:pic>
      <p:pic>
        <p:nvPicPr>
          <p:cNvPr id="13" name="Picture 12">
            <a:extLst>
              <a:ext uri="{FF2B5EF4-FFF2-40B4-BE49-F238E27FC236}">
                <a16:creationId xmlns:a16="http://schemas.microsoft.com/office/drawing/2014/main" id="{1D299C64-0DEF-4A1E-A69F-9B4A73EC079D}"/>
              </a:ext>
            </a:extLst>
          </p:cNvPr>
          <p:cNvPicPr>
            <a:picLocks noChangeAspect="1"/>
          </p:cNvPicPr>
          <p:nvPr/>
        </p:nvPicPr>
        <p:blipFill>
          <a:blip r:embed="rId4"/>
          <a:stretch>
            <a:fillRect/>
          </a:stretch>
        </p:blipFill>
        <p:spPr>
          <a:xfrm>
            <a:off x="3448095" y="5815847"/>
            <a:ext cx="6515333" cy="1047107"/>
          </a:xfrm>
          <a:prstGeom prst="rect">
            <a:avLst/>
          </a:prstGeom>
        </p:spPr>
      </p:pic>
      <p:sp>
        <p:nvSpPr>
          <p:cNvPr id="16" name="Rectangle 15">
            <a:extLst>
              <a:ext uri="{FF2B5EF4-FFF2-40B4-BE49-F238E27FC236}">
                <a16:creationId xmlns:a16="http://schemas.microsoft.com/office/drawing/2014/main" id="{C1DFC790-40AC-48E9-9CF4-98F01006C04A}"/>
              </a:ext>
            </a:extLst>
          </p:cNvPr>
          <p:cNvSpPr/>
          <p:nvPr/>
        </p:nvSpPr>
        <p:spPr>
          <a:xfrm>
            <a:off x="870595" y="0"/>
            <a:ext cx="9092834" cy="126867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Analysis</a:t>
            </a:r>
          </a:p>
          <a:p>
            <a:pPr>
              <a:spcAft>
                <a:spcPts val="600"/>
              </a:spcAft>
            </a:pPr>
            <a:r>
              <a:rPr lang="en-US" sz="1200">
                <a:solidFill>
                  <a:schemeClr val="bg2">
                    <a:lumMod val="10000"/>
                  </a:schemeClr>
                </a:solidFill>
              </a:rPr>
              <a:t>Quickly see the big picture</a:t>
            </a:r>
          </a:p>
          <a:p>
            <a:pPr>
              <a:spcAft>
                <a:spcPts val="600"/>
              </a:spcAft>
            </a:pPr>
            <a:r>
              <a:rPr lang="en-US" sz="1200">
                <a:solidFill>
                  <a:schemeClr val="bg2">
                    <a:lumMod val="10000"/>
                  </a:schemeClr>
                </a:solidFill>
              </a:rPr>
              <a:t>Pro Tip: add cluster for large environment</a:t>
            </a:r>
          </a:p>
        </p:txBody>
      </p:sp>
      <p:sp>
        <p:nvSpPr>
          <p:cNvPr id="17" name="Rectangle 16">
            <a:extLst>
              <a:ext uri="{FF2B5EF4-FFF2-40B4-BE49-F238E27FC236}">
                <a16:creationId xmlns:a16="http://schemas.microsoft.com/office/drawing/2014/main" id="{B73310F4-88B7-41E1-BC78-5EF7871BB699}"/>
              </a:ext>
            </a:extLst>
          </p:cNvPr>
          <p:cNvSpPr/>
          <p:nvPr/>
        </p:nvSpPr>
        <p:spPr>
          <a:xfrm>
            <a:off x="870596" y="1268669"/>
            <a:ext cx="4737749" cy="4553811"/>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Analyse many VMs.</a:t>
            </a:r>
          </a:p>
          <a:p>
            <a:pPr>
              <a:spcAft>
                <a:spcPts val="600"/>
              </a:spcAft>
            </a:pPr>
            <a:r>
              <a:rPr lang="en-US" sz="1200">
                <a:solidFill>
                  <a:schemeClr val="bg2">
                    <a:lumMod val="10000"/>
                  </a:schemeClr>
                </a:solidFill>
              </a:rPr>
              <a:t>Color coded. User configurable.</a:t>
            </a:r>
          </a:p>
          <a:p>
            <a:pPr>
              <a:spcAft>
                <a:spcPts val="600"/>
              </a:spcAft>
            </a:pPr>
            <a:r>
              <a:rPr lang="en-US" sz="1200">
                <a:solidFill>
                  <a:schemeClr val="bg2">
                    <a:lumMod val="10000"/>
                  </a:schemeClr>
                </a:solidFill>
              </a:rPr>
              <a:t>Sort | Filter | Export.</a:t>
            </a:r>
          </a:p>
          <a:p>
            <a:pPr>
              <a:spcAft>
                <a:spcPts val="600"/>
              </a:spcAft>
            </a:pPr>
            <a:r>
              <a:rPr lang="en-US" sz="1200">
                <a:solidFill>
                  <a:schemeClr val="bg2">
                    <a:lumMod val="10000"/>
                  </a:schemeClr>
                </a:solidFill>
              </a:rPr>
              <a:t>Choose any time period. Peak follows!</a:t>
            </a:r>
          </a:p>
          <a:p>
            <a:pPr>
              <a:spcAft>
                <a:spcPts val="600"/>
              </a:spcAft>
            </a:pPr>
            <a:r>
              <a:rPr lang="en-US" sz="1200">
                <a:solidFill>
                  <a:schemeClr val="bg2">
                    <a:lumMod val="10000"/>
                  </a:schemeClr>
                </a:solidFill>
              </a:rPr>
              <a:t>In-page Drill down. Context retain.</a:t>
            </a:r>
          </a:p>
          <a:p>
            <a:pPr>
              <a:spcAft>
                <a:spcPts val="600"/>
              </a:spcAft>
            </a:pPr>
            <a:endParaRPr lang="en-SG" sz="1600" b="1">
              <a:solidFill>
                <a:schemeClr val="bg2">
                  <a:lumMod val="10000"/>
                </a:schemeClr>
              </a:solidFill>
            </a:endParaRPr>
          </a:p>
        </p:txBody>
      </p:sp>
      <p:sp>
        <p:nvSpPr>
          <p:cNvPr id="18" name="Rectangle 17">
            <a:extLst>
              <a:ext uri="{FF2B5EF4-FFF2-40B4-BE49-F238E27FC236}">
                <a16:creationId xmlns:a16="http://schemas.microsoft.com/office/drawing/2014/main" id="{E98984B9-C0C2-4F94-AD92-00BC11CD4462}"/>
              </a:ext>
            </a:extLst>
          </p:cNvPr>
          <p:cNvSpPr/>
          <p:nvPr/>
        </p:nvSpPr>
        <p:spPr>
          <a:xfrm>
            <a:off x="5608345" y="1269140"/>
            <a:ext cx="6311708" cy="247826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KPI Metrics.</a:t>
            </a:r>
          </a:p>
          <a:p>
            <a:pPr algn="r">
              <a:spcAft>
                <a:spcPts val="600"/>
              </a:spcAft>
            </a:pPr>
            <a:r>
              <a:rPr lang="en-SG" sz="1200">
                <a:solidFill>
                  <a:schemeClr val="bg2">
                    <a:lumMod val="10000"/>
                  </a:schemeClr>
                </a:solidFill>
              </a:rPr>
              <a:t>Both Contention n Utilization</a:t>
            </a:r>
          </a:p>
          <a:p>
            <a:pPr algn="r">
              <a:spcAft>
                <a:spcPts val="600"/>
              </a:spcAft>
            </a:pPr>
            <a:r>
              <a:rPr lang="en-SG" sz="1200">
                <a:solidFill>
                  <a:schemeClr val="bg2">
                    <a:lumMod val="10000"/>
                  </a:schemeClr>
                </a:solidFill>
              </a:rPr>
              <a:t>Color coded.</a:t>
            </a:r>
          </a:p>
          <a:p>
            <a:pPr algn="r">
              <a:spcAft>
                <a:spcPts val="600"/>
              </a:spcAft>
            </a:pPr>
            <a:r>
              <a:rPr lang="en-SG" sz="1200">
                <a:solidFill>
                  <a:schemeClr val="bg2">
                    <a:lumMod val="10000"/>
                  </a:schemeClr>
                </a:solidFill>
              </a:rPr>
              <a:t>Both breadth and depth. </a:t>
            </a:r>
          </a:p>
          <a:p>
            <a:pPr algn="r">
              <a:spcAft>
                <a:spcPts val="600"/>
              </a:spcAft>
            </a:pPr>
            <a:r>
              <a:rPr lang="en-SG" sz="1200">
                <a:solidFill>
                  <a:schemeClr val="bg2">
                    <a:lumMod val="10000"/>
                  </a:schemeClr>
                </a:solidFill>
              </a:rPr>
              <a:t>31 KPI Metrics </a:t>
            </a:r>
          </a:p>
          <a:p>
            <a:pPr algn="r">
              <a:spcAft>
                <a:spcPts val="600"/>
              </a:spcAft>
            </a:pPr>
            <a:endParaRPr lang="en-SG" sz="1200">
              <a:solidFill>
                <a:schemeClr val="bg2">
                  <a:lumMod val="10000"/>
                </a:schemeClr>
              </a:solidFill>
            </a:endParaRPr>
          </a:p>
        </p:txBody>
      </p:sp>
      <p:sp>
        <p:nvSpPr>
          <p:cNvPr id="20" name="Rectangle 19">
            <a:extLst>
              <a:ext uri="{FF2B5EF4-FFF2-40B4-BE49-F238E27FC236}">
                <a16:creationId xmlns:a16="http://schemas.microsoft.com/office/drawing/2014/main" id="{E2C603C8-90F7-493B-8220-A0892DBEFE69}"/>
              </a:ext>
            </a:extLst>
          </p:cNvPr>
          <p:cNvSpPr/>
          <p:nvPr/>
        </p:nvSpPr>
        <p:spPr>
          <a:xfrm>
            <a:off x="5608345" y="3747406"/>
            <a:ext cx="6311708" cy="84187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Relevant Alerts</a:t>
            </a:r>
          </a:p>
          <a:p>
            <a:pPr algn="r">
              <a:spcAft>
                <a:spcPts val="600"/>
              </a:spcAft>
            </a:pPr>
            <a:r>
              <a:rPr lang="en-SG" sz="1200">
                <a:solidFill>
                  <a:schemeClr val="bg2">
                    <a:lumMod val="10000"/>
                  </a:schemeClr>
                </a:solidFill>
              </a:rPr>
              <a:t>Only Performance alert</a:t>
            </a:r>
          </a:p>
        </p:txBody>
      </p:sp>
      <p:sp>
        <p:nvSpPr>
          <p:cNvPr id="21" name="Rectangle 20">
            <a:extLst>
              <a:ext uri="{FF2B5EF4-FFF2-40B4-BE49-F238E27FC236}">
                <a16:creationId xmlns:a16="http://schemas.microsoft.com/office/drawing/2014/main" id="{31CC2B95-2434-4251-8AFC-2CAB5D8EBD44}"/>
              </a:ext>
            </a:extLst>
          </p:cNvPr>
          <p:cNvSpPr/>
          <p:nvPr/>
        </p:nvSpPr>
        <p:spPr>
          <a:xfrm>
            <a:off x="5608345" y="4589279"/>
            <a:ext cx="6311708" cy="123320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Relevant Configuration</a:t>
            </a:r>
          </a:p>
          <a:p>
            <a:pPr algn="r">
              <a:spcAft>
                <a:spcPts val="600"/>
              </a:spcAft>
            </a:pPr>
            <a:r>
              <a:rPr lang="en-SG" sz="1200">
                <a:solidFill>
                  <a:schemeClr val="bg2">
                    <a:lumMod val="10000"/>
                  </a:schemeClr>
                </a:solidFill>
              </a:rPr>
              <a:t>…that impact performance</a:t>
            </a:r>
          </a:p>
        </p:txBody>
      </p:sp>
      <p:sp>
        <p:nvSpPr>
          <p:cNvPr id="22" name="Rectangle 21">
            <a:extLst>
              <a:ext uri="{FF2B5EF4-FFF2-40B4-BE49-F238E27FC236}">
                <a16:creationId xmlns:a16="http://schemas.microsoft.com/office/drawing/2014/main" id="{8B8AEB59-2B38-4C01-9F32-A677D09481CB}"/>
              </a:ext>
            </a:extLst>
          </p:cNvPr>
          <p:cNvSpPr/>
          <p:nvPr/>
        </p:nvSpPr>
        <p:spPr>
          <a:xfrm>
            <a:off x="870595" y="5821879"/>
            <a:ext cx="4737750" cy="100651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Virtual Disks</a:t>
            </a:r>
          </a:p>
          <a:p>
            <a:pPr>
              <a:spcAft>
                <a:spcPts val="600"/>
              </a:spcAft>
            </a:pPr>
            <a:r>
              <a:rPr lang="en-SG" sz="1200">
                <a:solidFill>
                  <a:srgbClr val="000000"/>
                </a:solidFill>
              </a:rPr>
              <a:t>Drill down to Read &amp; Write</a:t>
            </a:r>
          </a:p>
        </p:txBody>
      </p:sp>
      <p:sp>
        <p:nvSpPr>
          <p:cNvPr id="23" name="Rectangle 22">
            <a:extLst>
              <a:ext uri="{FF2B5EF4-FFF2-40B4-BE49-F238E27FC236}">
                <a16:creationId xmlns:a16="http://schemas.microsoft.com/office/drawing/2014/main" id="{2599843A-8286-4C95-B6F0-0B0862EA5E99}"/>
              </a:ext>
            </a:extLst>
          </p:cNvPr>
          <p:cNvSpPr/>
          <p:nvPr/>
        </p:nvSpPr>
        <p:spPr>
          <a:xfrm>
            <a:off x="5608344" y="5822480"/>
            <a:ext cx="6311707" cy="100591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Context</a:t>
            </a:r>
          </a:p>
          <a:p>
            <a:pPr algn="r">
              <a:spcAft>
                <a:spcPts val="600"/>
              </a:spcAft>
            </a:pPr>
            <a:r>
              <a:rPr lang="en-SG" sz="1600">
                <a:solidFill>
                  <a:schemeClr val="bg2">
                    <a:lumMod val="10000"/>
                  </a:schemeClr>
                </a:solidFill>
              </a:rPr>
              <a:t>Navigate to related object</a:t>
            </a:r>
          </a:p>
        </p:txBody>
      </p:sp>
    </p:spTree>
    <p:extLst>
      <p:ext uri="{BB962C8B-B14F-4D97-AF65-F5344CB8AC3E}">
        <p14:creationId xmlns:p14="http://schemas.microsoft.com/office/powerpoint/2010/main" val="297928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0" grpId="0" animBg="1"/>
      <p:bldP spid="21" grpId="0" animBg="1"/>
      <p:bldP spid="22"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D115D40-FFA9-420A-B3DC-50ECB74BC4B0}"/>
              </a:ext>
            </a:extLst>
          </p:cNvPr>
          <p:cNvSpPr>
            <a:spLocks noGrp="1"/>
          </p:cNvSpPr>
          <p:nvPr>
            <p:ph sz="quarter" idx="14"/>
          </p:nvPr>
        </p:nvSpPr>
        <p:spPr>
          <a:xfrm>
            <a:off x="498759" y="3839086"/>
            <a:ext cx="6980290" cy="3458245"/>
          </a:xfrm>
        </p:spPr>
        <p:txBody>
          <a:bodyPr/>
          <a:lstStyle/>
          <a:p>
            <a:r>
              <a:rPr lang="en-US" sz="1200" dirty="0"/>
              <a:t>Measured on </a:t>
            </a:r>
            <a:r>
              <a:rPr lang="en-US" sz="1200" dirty="0">
                <a:highlight>
                  <a:srgbClr val="FFFF00"/>
                </a:highlight>
              </a:rPr>
              <a:t>every single VM</a:t>
            </a:r>
            <a:r>
              <a:rPr lang="en-US" sz="1200" dirty="0"/>
              <a:t>. </a:t>
            </a:r>
          </a:p>
          <a:p>
            <a:pPr lvl="1"/>
            <a:r>
              <a:rPr lang="en-US" sz="1100" dirty="0"/>
              <a:t>While reporting is done every 5 minutes, it has the entire 300 seconds worth of data. </a:t>
            </a:r>
          </a:p>
          <a:p>
            <a:pPr lvl="1"/>
            <a:r>
              <a:rPr lang="en-US" sz="1100" dirty="0"/>
              <a:t>It is averaged. You do not want to have per-second SLA. Your Availability SLA is measured per </a:t>
            </a:r>
            <a:r>
              <a:rPr lang="en-US" sz="1100" b="1" dirty="0"/>
              <a:t>month</a:t>
            </a:r>
            <a:r>
              <a:rPr lang="en-US" sz="1100" dirty="0"/>
              <a:t>, because you can’t handle per day.</a:t>
            </a:r>
          </a:p>
          <a:p>
            <a:r>
              <a:rPr lang="en-US" sz="1200" dirty="0"/>
              <a:t>Why it is a </a:t>
            </a:r>
            <a:r>
              <a:rPr lang="en-US" sz="1200" b="1" dirty="0"/>
              <a:t>stringent</a:t>
            </a:r>
            <a:r>
              <a:rPr lang="en-US" sz="1200" dirty="0"/>
              <a:t> threshold:</a:t>
            </a:r>
          </a:p>
          <a:p>
            <a:pPr lvl="1"/>
            <a:r>
              <a:rPr lang="en-US" sz="1100" dirty="0"/>
              <a:t>An </a:t>
            </a:r>
            <a:r>
              <a:rPr lang="en-US" sz="1100" b="1" dirty="0">
                <a:solidFill>
                  <a:srgbClr val="00B050"/>
                </a:solidFill>
              </a:rPr>
              <a:t>Internal KPI </a:t>
            </a:r>
            <a:r>
              <a:rPr lang="en-US" sz="1100" dirty="0"/>
              <a:t>for Infra team consumption, not external </a:t>
            </a:r>
            <a:r>
              <a:rPr lang="en-US" sz="1100" b="1" dirty="0">
                <a:solidFill>
                  <a:srgbClr val="FF0000"/>
                </a:solidFill>
              </a:rPr>
              <a:t>Formal SLA</a:t>
            </a:r>
            <a:r>
              <a:rPr lang="en-US" sz="1100" dirty="0"/>
              <a:t>. You want internal to be higher than what you promise externally.</a:t>
            </a:r>
          </a:p>
          <a:p>
            <a:pPr lvl="1"/>
            <a:r>
              <a:rPr lang="en-US" sz="1100" dirty="0"/>
              <a:t>It works from mission critical to Dev environment</a:t>
            </a:r>
          </a:p>
          <a:p>
            <a:pPr lvl="1"/>
            <a:r>
              <a:rPr lang="en-US" sz="1100" dirty="0"/>
              <a:t>Proactive Operations requires </a:t>
            </a:r>
            <a:r>
              <a:rPr lang="en-US" sz="1100">
                <a:solidFill>
                  <a:srgbClr val="00B050"/>
                </a:solidFill>
              </a:rPr>
              <a:t>early warning</a:t>
            </a:r>
            <a:r>
              <a:rPr lang="en-US" sz="1100"/>
              <a:t>. Alerts will break down as you get too many. This requires Insight.</a:t>
            </a:r>
            <a:endParaRPr lang="en-US" sz="1100" dirty="0">
              <a:solidFill>
                <a:srgbClr val="00B050"/>
              </a:solidFill>
            </a:endParaRPr>
          </a:p>
          <a:p>
            <a:r>
              <a:rPr lang="en-US" sz="1200" dirty="0"/>
              <a:t>A </a:t>
            </a:r>
            <a:r>
              <a:rPr lang="en-US" sz="1200" dirty="0">
                <a:highlight>
                  <a:srgbClr val="FFFF00"/>
                </a:highlight>
              </a:rPr>
              <a:t>single</a:t>
            </a:r>
            <a:r>
              <a:rPr lang="en-US" sz="1200" dirty="0"/>
              <a:t> threshold keep operations simple</a:t>
            </a:r>
          </a:p>
          <a:p>
            <a:pPr lvl="1"/>
            <a:r>
              <a:rPr lang="en-US" sz="1100" dirty="0"/>
              <a:t>Dev IaaS will obviously perform worse than Prod IaaS. You pay less, you get worse performance. You pay half price, you get half the performance.</a:t>
            </a:r>
          </a:p>
          <a:p>
            <a:pPr lvl="1"/>
            <a:r>
              <a:rPr lang="en-US" sz="1100" dirty="0"/>
              <a:t>Helps to educate the difference in QoS (Quality of Service)</a:t>
            </a:r>
          </a:p>
          <a:p>
            <a:pPr lvl="1"/>
            <a:endParaRPr lang="en-US" sz="1100" dirty="0"/>
          </a:p>
        </p:txBody>
      </p:sp>
      <p:sp>
        <p:nvSpPr>
          <p:cNvPr id="5" name="Title 4">
            <a:extLst>
              <a:ext uri="{FF2B5EF4-FFF2-40B4-BE49-F238E27FC236}">
                <a16:creationId xmlns:a16="http://schemas.microsoft.com/office/drawing/2014/main" id="{F707C2FB-46D7-4923-8E58-3A842CDCEA81}"/>
              </a:ext>
            </a:extLst>
          </p:cNvPr>
          <p:cNvSpPr>
            <a:spLocks noGrp="1"/>
          </p:cNvSpPr>
          <p:nvPr>
            <p:ph type="title"/>
          </p:nvPr>
        </p:nvSpPr>
        <p:spPr/>
        <p:txBody>
          <a:bodyPr/>
          <a:lstStyle/>
          <a:p>
            <a:r>
              <a:rPr lang="en-SG" dirty="0"/>
              <a:t>Quantifying IaaS Performance</a:t>
            </a:r>
          </a:p>
        </p:txBody>
      </p:sp>
      <p:sp>
        <p:nvSpPr>
          <p:cNvPr id="2" name="Subtitle 1">
            <a:extLst>
              <a:ext uri="{FF2B5EF4-FFF2-40B4-BE49-F238E27FC236}">
                <a16:creationId xmlns:a16="http://schemas.microsoft.com/office/drawing/2014/main" id="{D979FD68-40D2-43A7-8BF2-619A39D8C04C}"/>
              </a:ext>
            </a:extLst>
          </p:cNvPr>
          <p:cNvSpPr>
            <a:spLocks noGrp="1"/>
          </p:cNvSpPr>
          <p:nvPr>
            <p:ph type="subTitle" idx="10"/>
          </p:nvPr>
        </p:nvSpPr>
        <p:spPr/>
        <p:txBody>
          <a:bodyPr/>
          <a:lstStyle/>
          <a:p>
            <a:r>
              <a:rPr lang="en-SG" dirty="0"/>
              <a:t>It is serving its VMs well? Every single VM, every 5 minutes.</a:t>
            </a:r>
          </a:p>
        </p:txBody>
      </p:sp>
      <p:sp>
        <p:nvSpPr>
          <p:cNvPr id="11" name="Rectangle 10"/>
          <p:cNvSpPr/>
          <p:nvPr/>
        </p:nvSpPr>
        <p:spPr>
          <a:xfrm>
            <a:off x="9793714" y="25074"/>
            <a:ext cx="2202281" cy="12448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852"/>
            <a:endParaRPr lang="en-US" sz="1798">
              <a:solidFill>
                <a:prstClr val="white"/>
              </a:solidFill>
              <a:latin typeface="Metropolis"/>
            </a:endParaRPr>
          </a:p>
        </p:txBody>
      </p:sp>
      <p:sp>
        <p:nvSpPr>
          <p:cNvPr id="14" name="Title 1"/>
          <p:cNvSpPr txBox="1">
            <a:spLocks/>
          </p:cNvSpPr>
          <p:nvPr/>
        </p:nvSpPr>
        <p:spPr>
          <a:xfrm>
            <a:off x="541145" y="331814"/>
            <a:ext cx="10964230" cy="81237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3852"/>
            <a:endParaRPr lang="en-US" sz="3198" b="1">
              <a:solidFill>
                <a:srgbClr val="387C2C"/>
              </a:solidFill>
              <a:latin typeface="Metropolis Light"/>
            </a:endParaRPr>
          </a:p>
        </p:txBody>
      </p:sp>
      <p:graphicFrame>
        <p:nvGraphicFramePr>
          <p:cNvPr id="6" name="Table 5">
            <a:extLst>
              <a:ext uri="{FF2B5EF4-FFF2-40B4-BE49-F238E27FC236}">
                <a16:creationId xmlns:a16="http://schemas.microsoft.com/office/drawing/2014/main" id="{5C02C75A-D64E-4E86-9066-EBA41CB8526B}"/>
              </a:ext>
            </a:extLst>
          </p:cNvPr>
          <p:cNvGraphicFramePr>
            <a:graphicFrameLocks noGrp="1"/>
          </p:cNvGraphicFramePr>
          <p:nvPr/>
        </p:nvGraphicFramePr>
        <p:xfrm>
          <a:off x="498760" y="1376724"/>
          <a:ext cx="11144247" cy="2230068"/>
        </p:xfrm>
        <a:graphic>
          <a:graphicData uri="http://schemas.openxmlformats.org/drawingml/2006/table">
            <a:tbl>
              <a:tblPr firstRow="1" bandRow="1">
                <a:tableStyleId>{85BE263C-DBD7-4A20-BB59-AAB30ACAA65A}</a:tableStyleId>
              </a:tblPr>
              <a:tblGrid>
                <a:gridCol w="1199948">
                  <a:extLst>
                    <a:ext uri="{9D8B030D-6E8A-4147-A177-3AD203B41FA5}">
                      <a16:colId xmlns:a16="http://schemas.microsoft.com/office/drawing/2014/main" val="260217965"/>
                    </a:ext>
                  </a:extLst>
                </a:gridCol>
                <a:gridCol w="1951463">
                  <a:extLst>
                    <a:ext uri="{9D8B030D-6E8A-4147-A177-3AD203B41FA5}">
                      <a16:colId xmlns:a16="http://schemas.microsoft.com/office/drawing/2014/main" val="1833323656"/>
                    </a:ext>
                  </a:extLst>
                </a:gridCol>
                <a:gridCol w="1159466">
                  <a:extLst>
                    <a:ext uri="{9D8B030D-6E8A-4147-A177-3AD203B41FA5}">
                      <a16:colId xmlns:a16="http://schemas.microsoft.com/office/drawing/2014/main" val="1600682939"/>
                    </a:ext>
                  </a:extLst>
                </a:gridCol>
                <a:gridCol w="6833370">
                  <a:extLst>
                    <a:ext uri="{9D8B030D-6E8A-4147-A177-3AD203B41FA5}">
                      <a16:colId xmlns:a16="http://schemas.microsoft.com/office/drawing/2014/main" val="93459352"/>
                    </a:ext>
                  </a:extLst>
                </a:gridCol>
              </a:tblGrid>
              <a:tr h="377628">
                <a:tc>
                  <a:txBody>
                    <a:bodyPr/>
                    <a:lstStyle/>
                    <a:p>
                      <a:r>
                        <a:rPr lang="en-US" sz="1400"/>
                        <a:t>IaaS</a:t>
                      </a:r>
                    </a:p>
                  </a:txBody>
                  <a:tcPr marL="91392" marR="91392" marT="45696" marB="45696" anchor="ctr"/>
                </a:tc>
                <a:tc>
                  <a:txBody>
                    <a:bodyPr/>
                    <a:lstStyle/>
                    <a:p>
                      <a:r>
                        <a:rPr lang="en-US" sz="1400"/>
                        <a:t>VM Counter</a:t>
                      </a:r>
                    </a:p>
                  </a:txBody>
                  <a:tcPr marL="91392" marR="91392" marT="45696" marB="45696" anchor="ctr"/>
                </a:tc>
                <a:tc>
                  <a:txBody>
                    <a:bodyPr/>
                    <a:lstStyle/>
                    <a:p>
                      <a:r>
                        <a:rPr lang="en-US" sz="1400"/>
                        <a:t>Threshold</a:t>
                      </a:r>
                    </a:p>
                  </a:txBody>
                  <a:tcPr marL="91392" marR="91392" marT="45696" marB="45696" anchor="ctr"/>
                </a:tc>
                <a:tc>
                  <a:txBody>
                    <a:bodyPr/>
                    <a:lstStyle/>
                    <a:p>
                      <a:endParaRPr lang="en-US" sz="1400"/>
                    </a:p>
                  </a:txBody>
                  <a:tcPr marL="91392" marR="91392" marT="45696" marB="45696" anchor="ctr"/>
                </a:tc>
                <a:extLst>
                  <a:ext uri="{0D108BD9-81ED-4DB2-BD59-A6C34878D82A}">
                    <a16:rowId xmlns:a16="http://schemas.microsoft.com/office/drawing/2014/main" val="3106687671"/>
                  </a:ext>
                </a:extLst>
              </a:tr>
              <a:tr h="377628">
                <a:tc>
                  <a:txBody>
                    <a:bodyPr/>
                    <a:lstStyle/>
                    <a:p>
                      <a:r>
                        <a:rPr lang="en-US" sz="1200" dirty="0">
                          <a:solidFill>
                            <a:schemeClr val="tx2"/>
                          </a:solidFill>
                        </a:rPr>
                        <a:t>CPU</a:t>
                      </a:r>
                    </a:p>
                  </a:txBody>
                  <a:tcPr marL="91392" marR="91392" marT="45696" marB="45696" anchor="ctr"/>
                </a:tc>
                <a:tc>
                  <a:txBody>
                    <a:bodyPr/>
                    <a:lstStyle/>
                    <a:p>
                      <a:r>
                        <a:rPr lang="en-US" sz="1200" dirty="0">
                          <a:solidFill>
                            <a:schemeClr val="tx2"/>
                          </a:solidFill>
                        </a:rPr>
                        <a:t>Ready</a:t>
                      </a:r>
                    </a:p>
                  </a:txBody>
                  <a:tcPr marL="91392" marR="91392" marT="45696" marB="45696" anchor="ctr"/>
                </a:tc>
                <a:tc>
                  <a:txBody>
                    <a:bodyPr/>
                    <a:lstStyle/>
                    <a:p>
                      <a:pPr algn="r"/>
                      <a:r>
                        <a:rPr lang="en-US" sz="1200" dirty="0">
                          <a:solidFill>
                            <a:schemeClr val="tx2"/>
                          </a:solidFill>
                        </a:rPr>
                        <a:t>2.5%</a:t>
                      </a:r>
                    </a:p>
                  </a:txBody>
                  <a:tcPr marL="91392" marR="91392" marT="45696" marB="45696" anchor="ctr"/>
                </a:tc>
                <a:tc>
                  <a:txBody>
                    <a:bodyPr/>
                    <a:lstStyle/>
                    <a:p>
                      <a:pPr algn="l"/>
                      <a:r>
                        <a:rPr lang="en-US" sz="1200">
                          <a:solidFill>
                            <a:schemeClr val="tx2"/>
                          </a:solidFill>
                        </a:rPr>
                        <a:t>Guidance for CPU Ready is 2.5%, 5%, 10%. So 2.5% is a high standard.</a:t>
                      </a:r>
                    </a:p>
                  </a:txBody>
                  <a:tcPr marL="91392" marR="91392" marT="45696" marB="45696" anchor="ctr"/>
                </a:tc>
                <a:extLst>
                  <a:ext uri="{0D108BD9-81ED-4DB2-BD59-A6C34878D82A}">
                    <a16:rowId xmlns:a16="http://schemas.microsoft.com/office/drawing/2014/main" val="1737981469"/>
                  </a:ext>
                </a:extLst>
              </a:tr>
              <a:tr h="639889">
                <a:tc>
                  <a:txBody>
                    <a:bodyPr/>
                    <a:lstStyle/>
                    <a:p>
                      <a:r>
                        <a:rPr lang="en-US" sz="1200">
                          <a:solidFill>
                            <a:schemeClr val="tx2"/>
                          </a:solidFill>
                        </a:rPr>
                        <a:t>RAM</a:t>
                      </a:r>
                    </a:p>
                  </a:txBody>
                  <a:tcPr marL="91392" marR="91392" marT="45696" marB="45696" anchor="ctr"/>
                </a:tc>
                <a:tc>
                  <a:txBody>
                    <a:bodyPr/>
                    <a:lstStyle/>
                    <a:p>
                      <a:r>
                        <a:rPr lang="en-US" sz="1200" dirty="0">
                          <a:solidFill>
                            <a:schemeClr val="tx2"/>
                          </a:solidFill>
                        </a:rPr>
                        <a:t>Contention</a:t>
                      </a:r>
                    </a:p>
                  </a:txBody>
                  <a:tcPr marL="91392" marR="91392" marT="45696" marB="45696" anchor="ctr"/>
                </a:tc>
                <a:tc>
                  <a:txBody>
                    <a:bodyPr/>
                    <a:lstStyle/>
                    <a:p>
                      <a:pPr algn="r"/>
                      <a:r>
                        <a:rPr lang="en-US" sz="1200" dirty="0">
                          <a:solidFill>
                            <a:schemeClr val="tx2"/>
                          </a:solidFill>
                        </a:rPr>
                        <a:t>1%</a:t>
                      </a:r>
                    </a:p>
                  </a:txBody>
                  <a:tcPr marL="91392" marR="91392" marT="45696" marB="45696" anchor="ctr"/>
                </a:tc>
                <a:tc>
                  <a:txBody>
                    <a:bodyPr/>
                    <a:lstStyle/>
                    <a:p>
                      <a:pPr algn="l"/>
                      <a:r>
                        <a:rPr lang="en-US" sz="1200">
                          <a:solidFill>
                            <a:schemeClr val="tx2"/>
                          </a:solidFill>
                        </a:rPr>
                        <a:t>Guidance for RAM Contention is 1%, 2%, 4%. </a:t>
                      </a:r>
                    </a:p>
                    <a:p>
                      <a:pPr algn="l"/>
                      <a:r>
                        <a:rPr lang="en-US" sz="1200">
                          <a:solidFill>
                            <a:schemeClr val="tx2"/>
                          </a:solidFill>
                        </a:rPr>
                        <a:t>If you don’t overcommit, this would be flat 0%. 1% gives some overcommit while delivering good memory performance.</a:t>
                      </a:r>
                    </a:p>
                  </a:txBody>
                  <a:tcPr marL="91392" marR="91392" marT="45696" marB="45696" anchor="ctr"/>
                </a:tc>
                <a:extLst>
                  <a:ext uri="{0D108BD9-81ED-4DB2-BD59-A6C34878D82A}">
                    <a16:rowId xmlns:a16="http://schemas.microsoft.com/office/drawing/2014/main" val="722744054"/>
                  </a:ext>
                </a:extLst>
              </a:tr>
              <a:tr h="377628">
                <a:tc>
                  <a:txBody>
                    <a:bodyPr/>
                    <a:lstStyle/>
                    <a:p>
                      <a:r>
                        <a:rPr lang="en-US" sz="1200">
                          <a:solidFill>
                            <a:schemeClr val="tx2"/>
                          </a:solidFill>
                        </a:rPr>
                        <a:t>Disk</a:t>
                      </a:r>
                    </a:p>
                  </a:txBody>
                  <a:tcPr marL="91392" marR="91392" marT="45696" marB="45696" anchor="ctr"/>
                </a:tc>
                <a:tc>
                  <a:txBody>
                    <a:bodyPr/>
                    <a:lstStyle/>
                    <a:p>
                      <a:r>
                        <a:rPr lang="en-US" sz="1200">
                          <a:solidFill>
                            <a:schemeClr val="tx2"/>
                          </a:solidFill>
                        </a:rPr>
                        <a:t>Latency</a:t>
                      </a:r>
                    </a:p>
                  </a:txBody>
                  <a:tcPr marL="91392" marR="91392" marT="45696" marB="45696" anchor="ctr"/>
                </a:tc>
                <a:tc>
                  <a:txBody>
                    <a:bodyPr/>
                    <a:lstStyle/>
                    <a:p>
                      <a:pPr algn="r"/>
                      <a:r>
                        <a:rPr lang="en-US" sz="1200" dirty="0">
                          <a:solidFill>
                            <a:schemeClr val="tx2"/>
                          </a:solidFill>
                        </a:rPr>
                        <a:t>10 ms</a:t>
                      </a:r>
                    </a:p>
                  </a:txBody>
                  <a:tcPr marL="91392" marR="91392" marT="45696" marB="45696" anchor="ctr"/>
                </a:tc>
                <a:tc>
                  <a:txBody>
                    <a:bodyPr/>
                    <a:lstStyle/>
                    <a:p>
                      <a:pPr algn="l"/>
                      <a:r>
                        <a:rPr lang="en-US" sz="1200" dirty="0">
                          <a:solidFill>
                            <a:schemeClr val="tx2"/>
                          </a:solidFill>
                        </a:rPr>
                        <a:t>Guidance is 10 ms, 20 ms, 40 </a:t>
                      </a:r>
                      <a:r>
                        <a:rPr lang="en-US" sz="1200" dirty="0" err="1">
                          <a:solidFill>
                            <a:schemeClr val="tx2"/>
                          </a:solidFill>
                        </a:rPr>
                        <a:t>ms.</a:t>
                      </a:r>
                      <a:r>
                        <a:rPr lang="en-US" sz="1200" dirty="0">
                          <a:solidFill>
                            <a:schemeClr val="tx2"/>
                          </a:solidFill>
                        </a:rPr>
                        <a:t> Suitable for Flash. For Hybrid, do 15, 30, 45</a:t>
                      </a:r>
                    </a:p>
                  </a:txBody>
                  <a:tcPr marL="91392" marR="91392" marT="45696" marB="45696" anchor="ctr"/>
                </a:tc>
                <a:extLst>
                  <a:ext uri="{0D108BD9-81ED-4DB2-BD59-A6C34878D82A}">
                    <a16:rowId xmlns:a16="http://schemas.microsoft.com/office/drawing/2014/main" val="35279884"/>
                  </a:ext>
                </a:extLst>
              </a:tr>
              <a:tr h="457057">
                <a:tc>
                  <a:txBody>
                    <a:bodyPr/>
                    <a:lstStyle/>
                    <a:p>
                      <a:r>
                        <a:rPr lang="en-US" sz="1200">
                          <a:solidFill>
                            <a:schemeClr val="tx2"/>
                          </a:solidFill>
                        </a:rPr>
                        <a:t>Network </a:t>
                      </a:r>
                    </a:p>
                  </a:txBody>
                  <a:tcPr marL="91392" marR="91392" marT="45696" marB="45696" anchor="ctr"/>
                </a:tc>
                <a:tc>
                  <a:txBody>
                    <a:bodyPr/>
                    <a:lstStyle/>
                    <a:p>
                      <a:r>
                        <a:rPr lang="en-US" sz="1200">
                          <a:solidFill>
                            <a:schemeClr val="tx2"/>
                          </a:solidFill>
                        </a:rPr>
                        <a:t>TX Dropped Packet</a:t>
                      </a:r>
                    </a:p>
                  </a:txBody>
                  <a:tcPr marL="91392" marR="91392" marT="45696" marB="45696" anchor="ctr"/>
                </a:tc>
                <a:tc>
                  <a:txBody>
                    <a:bodyPr/>
                    <a:lstStyle/>
                    <a:p>
                      <a:pPr algn="r"/>
                      <a:r>
                        <a:rPr lang="en-US" sz="1200" dirty="0">
                          <a:solidFill>
                            <a:schemeClr val="tx2"/>
                          </a:solidFill>
                        </a:rPr>
                        <a:t>1%</a:t>
                      </a:r>
                    </a:p>
                  </a:txBody>
                  <a:tcPr marL="91392" marR="91392" marT="45696" marB="45696" anchor="ctr"/>
                </a:tc>
                <a:tc>
                  <a:txBody>
                    <a:bodyPr/>
                    <a:lstStyle/>
                    <a:p>
                      <a:pPr algn="l"/>
                      <a:r>
                        <a:rPr lang="en-US" sz="1200" dirty="0">
                          <a:solidFill>
                            <a:schemeClr val="tx2"/>
                          </a:solidFill>
                        </a:rPr>
                        <a:t>Not set as 0 to avoid </a:t>
                      </a:r>
                      <a:r>
                        <a:rPr lang="en-US" sz="1200" dirty="0">
                          <a:solidFill>
                            <a:srgbClr val="FF0000"/>
                          </a:solidFill>
                        </a:rPr>
                        <a:t>false</a:t>
                      </a:r>
                      <a:r>
                        <a:rPr lang="en-US" sz="1200" dirty="0">
                          <a:solidFill>
                            <a:schemeClr val="tx2"/>
                          </a:solidFill>
                        </a:rPr>
                        <a:t> positive. Discuss with network expert if you see any dropped packets as you should have 0 drop in datacenter</a:t>
                      </a:r>
                    </a:p>
                  </a:txBody>
                  <a:tcPr marL="91392" marR="91392" marT="45696" marB="45696" anchor="ctr"/>
                </a:tc>
                <a:extLst>
                  <a:ext uri="{0D108BD9-81ED-4DB2-BD59-A6C34878D82A}">
                    <a16:rowId xmlns:a16="http://schemas.microsoft.com/office/drawing/2014/main" val="4229782633"/>
                  </a:ext>
                </a:extLst>
              </a:tr>
            </a:tbl>
          </a:graphicData>
        </a:graphic>
      </p:graphicFrame>
      <p:sp>
        <p:nvSpPr>
          <p:cNvPr id="3" name="Rectangle: Single Corner Snipped 2">
            <a:extLst>
              <a:ext uri="{FF2B5EF4-FFF2-40B4-BE49-F238E27FC236}">
                <a16:creationId xmlns:a16="http://schemas.microsoft.com/office/drawing/2014/main" id="{BBB24629-A7EA-40FF-99A6-94C06B9EFAB0}"/>
              </a:ext>
            </a:extLst>
          </p:cNvPr>
          <p:cNvSpPr/>
          <p:nvPr/>
        </p:nvSpPr>
        <p:spPr>
          <a:xfrm>
            <a:off x="8121976" y="4325581"/>
            <a:ext cx="3458837" cy="1421472"/>
          </a:xfrm>
          <a:prstGeom prst="snip1Rect">
            <a:avLst>
              <a:gd name="adj" fmla="val 28681"/>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SG" sz="1200" b="1" dirty="0">
                <a:solidFill>
                  <a:schemeClr val="bg1"/>
                </a:solidFill>
                <a:latin typeface="Calibri" panose="020F0502020204030204" pitchFamily="34" charset="0"/>
                <a:cs typeface="Calibri" panose="020F0502020204030204" pitchFamily="34" charset="0"/>
              </a:rPr>
              <a:t>A cluster with 500 VM will have:</a:t>
            </a:r>
          </a:p>
          <a:p>
            <a:pPr algn="ctr">
              <a:spcAft>
                <a:spcPts val="600"/>
              </a:spcAft>
            </a:pPr>
            <a:r>
              <a:rPr lang="en-SG" sz="1200" b="1" dirty="0">
                <a:solidFill>
                  <a:schemeClr val="bg1"/>
                </a:solidFill>
                <a:latin typeface="Calibri" panose="020F0502020204030204" pitchFamily="34" charset="0"/>
                <a:cs typeface="Calibri" panose="020F0502020204030204" pitchFamily="34" charset="0"/>
              </a:rPr>
              <a:t> 2000 data every 5 minutes.</a:t>
            </a:r>
          </a:p>
          <a:p>
            <a:pPr algn="ctr">
              <a:spcAft>
                <a:spcPts val="600"/>
              </a:spcAft>
            </a:pPr>
            <a:r>
              <a:rPr lang="en-SG" sz="1200" b="1" dirty="0">
                <a:solidFill>
                  <a:schemeClr val="bg1"/>
                </a:solidFill>
                <a:latin typeface="Calibri" panose="020F0502020204030204" pitchFamily="34" charset="0"/>
                <a:cs typeface="Calibri" panose="020F0502020204030204" pitchFamily="34" charset="0"/>
              </a:rPr>
              <a:t>17.5 millions metrics per month</a:t>
            </a:r>
          </a:p>
        </p:txBody>
      </p:sp>
      <p:sp>
        <p:nvSpPr>
          <p:cNvPr id="4" name="Right Triangle 3">
            <a:extLst>
              <a:ext uri="{FF2B5EF4-FFF2-40B4-BE49-F238E27FC236}">
                <a16:creationId xmlns:a16="http://schemas.microsoft.com/office/drawing/2014/main" id="{B2003BD4-11E7-4CD4-9028-226D2036FF06}"/>
              </a:ext>
            </a:extLst>
          </p:cNvPr>
          <p:cNvSpPr/>
          <p:nvPr/>
        </p:nvSpPr>
        <p:spPr>
          <a:xfrm rot="10800000">
            <a:off x="11226109" y="4325581"/>
            <a:ext cx="354705" cy="351600"/>
          </a:xfrm>
          <a:prstGeom prst="r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Tree>
    <p:extLst>
      <p:ext uri="{BB962C8B-B14F-4D97-AF65-F5344CB8AC3E}">
        <p14:creationId xmlns:p14="http://schemas.microsoft.com/office/powerpoint/2010/main" val="374684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2C49BE-62F6-4CA8-B3F4-DC0BEE2C1A31}"/>
              </a:ext>
            </a:extLst>
          </p:cNvPr>
          <p:cNvSpPr>
            <a:spLocks noGrp="1"/>
          </p:cNvSpPr>
          <p:nvPr>
            <p:ph type="body" sz="quarter" idx="12"/>
          </p:nvPr>
        </p:nvSpPr>
        <p:spPr/>
        <p:txBody>
          <a:bodyPr/>
          <a:lstStyle/>
          <a:p>
            <a:r>
              <a:rPr lang="en-US" dirty="0"/>
              <a:t>A short detour into </a:t>
            </a:r>
            <a:br>
              <a:rPr lang="en-US" dirty="0"/>
            </a:br>
            <a:r>
              <a:rPr lang="en-US" dirty="0"/>
              <a:t>VM counters</a:t>
            </a:r>
          </a:p>
        </p:txBody>
      </p:sp>
    </p:spTree>
    <p:extLst>
      <p:ext uri="{BB962C8B-B14F-4D97-AF65-F5344CB8AC3E}">
        <p14:creationId xmlns:p14="http://schemas.microsoft.com/office/powerpoint/2010/main" val="317641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6F530A-F9DB-4ADB-B76F-B55CE2F3D034}"/>
              </a:ext>
            </a:extLst>
          </p:cNvPr>
          <p:cNvPicPr>
            <a:picLocks noChangeAspect="1"/>
          </p:cNvPicPr>
          <p:nvPr/>
        </p:nvPicPr>
        <p:blipFill>
          <a:blip r:embed="rId3"/>
          <a:stretch>
            <a:fillRect/>
          </a:stretch>
        </p:blipFill>
        <p:spPr>
          <a:xfrm>
            <a:off x="-1" y="241240"/>
            <a:ext cx="12188825" cy="6375520"/>
          </a:xfrm>
          <a:prstGeom prst="rect">
            <a:avLst/>
          </a:prstGeom>
        </p:spPr>
      </p:pic>
      <p:sp>
        <p:nvSpPr>
          <p:cNvPr id="6" name="Slide Number Placeholder 4"/>
          <p:cNvSpPr>
            <a:spLocks noGrp="1"/>
          </p:cNvSpPr>
          <p:nvPr>
            <p:ph type="sldNum" sz="quarter" idx="12"/>
          </p:nvPr>
        </p:nvSpPr>
        <p:spPr>
          <a:xfrm>
            <a:off x="11597326" y="6464301"/>
            <a:ext cx="450733" cy="149224"/>
          </a:xfrm>
        </p:spPr>
        <p:txBody>
          <a:bodyPr/>
          <a:lstStyle/>
          <a:p>
            <a:fld id="{6EA6D8CF-3CDE-4807-BCD2-C9F2B831AAA5}" type="slidenum">
              <a:rPr lang="en-US" smtClean="0"/>
              <a:t>13</a:t>
            </a:fld>
            <a:endParaRPr lang="en-US"/>
          </a:p>
        </p:txBody>
      </p:sp>
      <p:sp>
        <p:nvSpPr>
          <p:cNvPr id="10" name="Rectangle 9"/>
          <p:cNvSpPr/>
          <p:nvPr/>
        </p:nvSpPr>
        <p:spPr>
          <a:xfrm>
            <a:off x="31315" y="544492"/>
            <a:ext cx="3937960" cy="5668418"/>
          </a:xfrm>
          <a:prstGeom prst="rect">
            <a:avLst/>
          </a:prstGeom>
          <a:solidFill>
            <a:schemeClr val="accent2">
              <a:alpha val="38000"/>
            </a:schemeClr>
          </a:solidFill>
          <a:ln w="38100">
            <a:solidFill>
              <a:schemeClr val="accent3"/>
            </a:solidFill>
          </a:ln>
        </p:spPr>
        <p:style>
          <a:lnRef idx="2">
            <a:schemeClr val="accent2"/>
          </a:lnRef>
          <a:fillRef idx="1">
            <a:schemeClr val="lt1"/>
          </a:fillRef>
          <a:effectRef idx="0">
            <a:schemeClr val="accent2"/>
          </a:effectRef>
          <a:fontRef idx="minor">
            <a:schemeClr val="dk1"/>
          </a:fontRef>
        </p:style>
        <p:txBody>
          <a:bodyPr lIns="121899" tIns="60949" rIns="121899" bIns="60949" rtlCol="0" anchor="ctr"/>
          <a:lstStyle/>
          <a:p>
            <a:pPr algn="ctr"/>
            <a:r>
              <a:rPr lang="en-US" sz="2200" b="1" dirty="0">
                <a:solidFill>
                  <a:schemeClr val="tx2"/>
                </a:solidFill>
                <a:latin typeface="Arial"/>
                <a:cs typeface="Arial"/>
              </a:rPr>
              <a:t>List </a:t>
            </a:r>
            <a:r>
              <a:rPr lang="en-US" sz="2200" b="1">
                <a:solidFill>
                  <a:schemeClr val="tx2"/>
                </a:solidFill>
                <a:latin typeface="Arial"/>
                <a:cs typeface="Arial"/>
              </a:rPr>
              <a:t>of VMs with respective Tier, </a:t>
            </a:r>
          </a:p>
          <a:p>
            <a:pPr algn="ctr"/>
            <a:r>
              <a:rPr lang="en-US" sz="2200" b="1">
                <a:solidFill>
                  <a:schemeClr val="tx2"/>
                </a:solidFill>
                <a:latin typeface="Arial"/>
                <a:cs typeface="Arial"/>
              </a:rPr>
              <a:t>with </a:t>
            </a:r>
            <a:r>
              <a:rPr lang="en-US" sz="2200" b="1" dirty="0">
                <a:solidFill>
                  <a:schemeClr val="tx2"/>
                </a:solidFill>
                <a:latin typeface="Arial"/>
                <a:cs typeface="Arial"/>
              </a:rPr>
              <a:t>info on how IaaS is serving them</a:t>
            </a:r>
          </a:p>
        </p:txBody>
      </p:sp>
      <p:sp>
        <p:nvSpPr>
          <p:cNvPr id="11" name="Rectangle 10"/>
          <p:cNvSpPr/>
          <p:nvPr/>
        </p:nvSpPr>
        <p:spPr>
          <a:xfrm>
            <a:off x="4101860" y="544492"/>
            <a:ext cx="8086964" cy="4215398"/>
          </a:xfrm>
          <a:prstGeom prst="rect">
            <a:avLst/>
          </a:prstGeom>
          <a:solidFill>
            <a:schemeClr val="accent2">
              <a:alpha val="38000"/>
            </a:schemeClr>
          </a:solidFill>
          <a:ln w="38100">
            <a:solidFill>
              <a:schemeClr val="accent3"/>
            </a:solidFill>
          </a:ln>
        </p:spPr>
        <p:style>
          <a:lnRef idx="2">
            <a:schemeClr val="accent2"/>
          </a:lnRef>
          <a:fillRef idx="1">
            <a:schemeClr val="lt1"/>
          </a:fillRef>
          <a:effectRef idx="0">
            <a:schemeClr val="accent2"/>
          </a:effectRef>
          <a:fontRef idx="minor">
            <a:schemeClr val="dk1"/>
          </a:fontRef>
        </p:style>
        <p:txBody>
          <a:bodyPr lIns="121899" tIns="60949" rIns="121899" bIns="60949" rtlCol="0" anchor="ctr"/>
          <a:lstStyle/>
          <a:p>
            <a:pPr algn="ctr"/>
            <a:r>
              <a:rPr lang="en-US" sz="2200" b="1" dirty="0">
                <a:solidFill>
                  <a:schemeClr val="tx2"/>
                </a:solidFill>
                <a:latin typeface="Arial"/>
                <a:cs typeface="Arial"/>
              </a:rPr>
              <a:t>Performance</a:t>
            </a:r>
          </a:p>
        </p:txBody>
      </p:sp>
      <p:sp>
        <p:nvSpPr>
          <p:cNvPr id="8" name="Rectangle 7">
            <a:extLst>
              <a:ext uri="{FF2B5EF4-FFF2-40B4-BE49-F238E27FC236}">
                <a16:creationId xmlns:a16="http://schemas.microsoft.com/office/drawing/2014/main" id="{868F5A86-6492-4EA4-BCD2-EF4E21C685C1}"/>
              </a:ext>
            </a:extLst>
          </p:cNvPr>
          <p:cNvSpPr/>
          <p:nvPr/>
        </p:nvSpPr>
        <p:spPr>
          <a:xfrm>
            <a:off x="4101861" y="4897117"/>
            <a:ext cx="8086964" cy="1716408"/>
          </a:xfrm>
          <a:prstGeom prst="rect">
            <a:avLst/>
          </a:prstGeom>
          <a:solidFill>
            <a:schemeClr val="accent2">
              <a:alpha val="38000"/>
            </a:schemeClr>
          </a:solidFill>
          <a:ln w="38100">
            <a:solidFill>
              <a:schemeClr val="accent3"/>
            </a:solidFill>
          </a:ln>
        </p:spPr>
        <p:style>
          <a:lnRef idx="2">
            <a:schemeClr val="accent2"/>
          </a:lnRef>
          <a:fillRef idx="1">
            <a:schemeClr val="lt1"/>
          </a:fillRef>
          <a:effectRef idx="0">
            <a:schemeClr val="accent2"/>
          </a:effectRef>
          <a:fontRef idx="minor">
            <a:schemeClr val="dk1"/>
          </a:fontRef>
        </p:style>
        <p:txBody>
          <a:bodyPr lIns="121899" tIns="60949" rIns="121899" bIns="60949" rtlCol="0" anchor="ctr"/>
          <a:lstStyle/>
          <a:p>
            <a:pPr algn="ctr"/>
            <a:r>
              <a:rPr lang="en-US" sz="2200" b="1" dirty="0">
                <a:solidFill>
                  <a:schemeClr val="tx2"/>
                </a:solidFill>
                <a:latin typeface="Arial"/>
                <a:cs typeface="Arial"/>
              </a:rPr>
              <a:t>Utilization</a:t>
            </a:r>
          </a:p>
        </p:txBody>
      </p:sp>
    </p:spTree>
    <p:extLst>
      <p:ext uri="{BB962C8B-B14F-4D97-AF65-F5344CB8AC3E}">
        <p14:creationId xmlns:p14="http://schemas.microsoft.com/office/powerpoint/2010/main" val="350090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8" grpId="0" animBg="1"/>
      <p:bldP spid="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1C8F07-5A83-4DD6-9F3A-B59D1021A2F3}"/>
              </a:ext>
            </a:extLst>
          </p:cNvPr>
          <p:cNvSpPr>
            <a:spLocks noGrp="1"/>
          </p:cNvSpPr>
          <p:nvPr>
            <p:ph type="title"/>
          </p:nvPr>
        </p:nvSpPr>
        <p:spPr/>
        <p:txBody>
          <a:bodyPr/>
          <a:lstStyle/>
          <a:p>
            <a:r>
              <a:rPr lang="en-US" dirty="0"/>
              <a:t>Nuances in Counters</a:t>
            </a:r>
          </a:p>
        </p:txBody>
      </p:sp>
      <p:sp>
        <p:nvSpPr>
          <p:cNvPr id="4" name="Subtitle 3">
            <a:extLst>
              <a:ext uri="{FF2B5EF4-FFF2-40B4-BE49-F238E27FC236}">
                <a16:creationId xmlns:a16="http://schemas.microsoft.com/office/drawing/2014/main" id="{601533B3-F04C-4D00-A0EB-0CBE75911F4B}"/>
              </a:ext>
            </a:extLst>
          </p:cNvPr>
          <p:cNvSpPr>
            <a:spLocks noGrp="1"/>
          </p:cNvSpPr>
          <p:nvPr>
            <p:ph type="subTitle" idx="10"/>
          </p:nvPr>
        </p:nvSpPr>
        <p:spPr/>
        <p:txBody>
          <a:bodyPr/>
          <a:lstStyle/>
          <a:p>
            <a:r>
              <a:rPr lang="en-US"/>
              <a:t>Part 2 Chapter 1: Metrics Overview</a:t>
            </a:r>
            <a:endParaRPr lang="en-US" dirty="0"/>
          </a:p>
        </p:txBody>
      </p:sp>
      <p:pic>
        <p:nvPicPr>
          <p:cNvPr id="8" name="Picture 7">
            <a:extLst>
              <a:ext uri="{FF2B5EF4-FFF2-40B4-BE49-F238E27FC236}">
                <a16:creationId xmlns:a16="http://schemas.microsoft.com/office/drawing/2014/main" id="{C0036A5D-A5B6-423F-9083-73233EC43497}"/>
              </a:ext>
            </a:extLst>
          </p:cNvPr>
          <p:cNvPicPr>
            <a:picLocks noChangeAspect="1"/>
          </p:cNvPicPr>
          <p:nvPr/>
        </p:nvPicPr>
        <p:blipFill>
          <a:blip r:embed="rId3"/>
          <a:stretch>
            <a:fillRect/>
          </a:stretch>
        </p:blipFill>
        <p:spPr>
          <a:xfrm>
            <a:off x="524809" y="3441362"/>
            <a:ext cx="5760334" cy="1503430"/>
          </a:xfrm>
          <a:prstGeom prst="rect">
            <a:avLst/>
          </a:prstGeom>
        </p:spPr>
      </p:pic>
      <p:pic>
        <p:nvPicPr>
          <p:cNvPr id="10" name="Picture 9">
            <a:extLst>
              <a:ext uri="{FF2B5EF4-FFF2-40B4-BE49-F238E27FC236}">
                <a16:creationId xmlns:a16="http://schemas.microsoft.com/office/drawing/2014/main" id="{44E81803-5B0F-47C0-9FDD-33C284748C13}"/>
              </a:ext>
            </a:extLst>
          </p:cNvPr>
          <p:cNvPicPr>
            <a:picLocks noChangeAspect="1"/>
          </p:cNvPicPr>
          <p:nvPr/>
        </p:nvPicPr>
        <p:blipFill>
          <a:blip r:embed="rId4"/>
          <a:stretch>
            <a:fillRect/>
          </a:stretch>
        </p:blipFill>
        <p:spPr>
          <a:xfrm>
            <a:off x="6373212" y="1353305"/>
            <a:ext cx="5733859" cy="3563987"/>
          </a:xfrm>
          <a:prstGeom prst="rect">
            <a:avLst/>
          </a:prstGeom>
        </p:spPr>
      </p:pic>
      <p:sp>
        <p:nvSpPr>
          <p:cNvPr id="11" name="Rectangle 10">
            <a:extLst>
              <a:ext uri="{FF2B5EF4-FFF2-40B4-BE49-F238E27FC236}">
                <a16:creationId xmlns:a16="http://schemas.microsoft.com/office/drawing/2014/main" id="{36F6EB29-F03F-4A48-836E-C5478975441F}"/>
              </a:ext>
            </a:extLst>
          </p:cNvPr>
          <p:cNvSpPr/>
          <p:nvPr/>
        </p:nvSpPr>
        <p:spPr>
          <a:xfrm>
            <a:off x="592867" y="1922837"/>
            <a:ext cx="4767619" cy="289785"/>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100">
                <a:solidFill>
                  <a:schemeClr val="bg2">
                    <a:lumMod val="10000"/>
                  </a:schemeClr>
                </a:solidFill>
              </a:rPr>
              <a:t>Why are they so many nuances created when a new layer is added?</a:t>
            </a:r>
            <a:endParaRPr lang="en-SG" sz="1100" dirty="0">
              <a:solidFill>
                <a:schemeClr val="bg2">
                  <a:lumMod val="10000"/>
                </a:schemeClr>
              </a:solidFill>
            </a:endParaRPr>
          </a:p>
        </p:txBody>
      </p:sp>
      <p:sp>
        <p:nvSpPr>
          <p:cNvPr id="13" name="Rectangle 12">
            <a:extLst>
              <a:ext uri="{FF2B5EF4-FFF2-40B4-BE49-F238E27FC236}">
                <a16:creationId xmlns:a16="http://schemas.microsoft.com/office/drawing/2014/main" id="{4F36B924-AA86-49AB-8C5D-6B7F9A762176}"/>
              </a:ext>
            </a:extLst>
          </p:cNvPr>
          <p:cNvSpPr/>
          <p:nvPr/>
        </p:nvSpPr>
        <p:spPr>
          <a:xfrm>
            <a:off x="592867" y="1571672"/>
            <a:ext cx="4767619" cy="289784"/>
          </a:xfrm>
          <a:prstGeom prst="rect">
            <a:avLst/>
          </a:prstGeom>
          <a:gradFill flip="none" rotWithShape="1">
            <a:gsLst>
              <a:gs pos="0">
                <a:schemeClr val="accent3">
                  <a:lumMod val="20000"/>
                  <a:lumOff val="80000"/>
                </a:schemeClr>
              </a:gs>
              <a:gs pos="35000">
                <a:schemeClr val="accent6">
                  <a:lumMod val="20000"/>
                  <a:lumOff val="80000"/>
                </a:schemeClr>
              </a:gs>
              <a:gs pos="100000">
                <a:schemeClr val="accent1">
                  <a:lumMod val="10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400" b="1">
                <a:solidFill>
                  <a:schemeClr val="bg2">
                    <a:lumMod val="10000"/>
                  </a:schemeClr>
                </a:solidFill>
              </a:rPr>
              <a:t>Group Discussion</a:t>
            </a:r>
            <a:endParaRPr lang="en-SG" sz="1400" b="1" dirty="0">
              <a:solidFill>
                <a:schemeClr val="bg2">
                  <a:lumMod val="10000"/>
                </a:schemeClr>
              </a:solidFill>
            </a:endParaRPr>
          </a:p>
        </p:txBody>
      </p:sp>
      <p:sp>
        <p:nvSpPr>
          <p:cNvPr id="15" name="Rectangle 14">
            <a:extLst>
              <a:ext uri="{FF2B5EF4-FFF2-40B4-BE49-F238E27FC236}">
                <a16:creationId xmlns:a16="http://schemas.microsoft.com/office/drawing/2014/main" id="{0C2F5FB8-D158-4215-934A-A91253735D85}"/>
              </a:ext>
            </a:extLst>
          </p:cNvPr>
          <p:cNvSpPr/>
          <p:nvPr/>
        </p:nvSpPr>
        <p:spPr>
          <a:xfrm>
            <a:off x="680936" y="1627762"/>
            <a:ext cx="5311301" cy="1429545"/>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endParaRPr lang="en-SG" sz="1200" dirty="0">
              <a:solidFill>
                <a:schemeClr val="bg2">
                  <a:lumMod val="10000"/>
                </a:schemeClr>
              </a:solidFill>
            </a:endParaRPr>
          </a:p>
        </p:txBody>
      </p:sp>
      <p:sp>
        <p:nvSpPr>
          <p:cNvPr id="16" name="Rectangle 15">
            <a:extLst>
              <a:ext uri="{FF2B5EF4-FFF2-40B4-BE49-F238E27FC236}">
                <a16:creationId xmlns:a16="http://schemas.microsoft.com/office/drawing/2014/main" id="{97540915-33E6-4CCF-842C-17F48C4F4BCF}"/>
              </a:ext>
            </a:extLst>
          </p:cNvPr>
          <p:cNvSpPr/>
          <p:nvPr/>
        </p:nvSpPr>
        <p:spPr>
          <a:xfrm>
            <a:off x="579809" y="2268712"/>
            <a:ext cx="4767619" cy="500003"/>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100">
                <a:solidFill>
                  <a:schemeClr val="bg2">
                    <a:lumMod val="10000"/>
                  </a:schemeClr>
                </a:solidFill>
              </a:rPr>
              <a:t>What can we do to hide the raw complexity from L1 team? Can we create higher level metrics with color coded range?</a:t>
            </a:r>
            <a:endParaRPr lang="en-SG" sz="1100" dirty="0">
              <a:solidFill>
                <a:schemeClr val="bg2">
                  <a:lumMod val="10000"/>
                </a:schemeClr>
              </a:solidFill>
            </a:endParaRPr>
          </a:p>
        </p:txBody>
      </p:sp>
      <p:pic>
        <p:nvPicPr>
          <p:cNvPr id="5" name="Picture 4">
            <a:extLst>
              <a:ext uri="{FF2B5EF4-FFF2-40B4-BE49-F238E27FC236}">
                <a16:creationId xmlns:a16="http://schemas.microsoft.com/office/drawing/2014/main" id="{D218D822-2288-42CC-BA06-CAC375DF404A}"/>
              </a:ext>
            </a:extLst>
          </p:cNvPr>
          <p:cNvPicPr>
            <a:picLocks noChangeAspect="1"/>
          </p:cNvPicPr>
          <p:nvPr/>
        </p:nvPicPr>
        <p:blipFill>
          <a:blip r:embed="rId5"/>
          <a:stretch>
            <a:fillRect/>
          </a:stretch>
        </p:blipFill>
        <p:spPr>
          <a:xfrm>
            <a:off x="537867" y="5009500"/>
            <a:ext cx="5837294" cy="1631932"/>
          </a:xfrm>
          <a:prstGeom prst="rect">
            <a:avLst/>
          </a:prstGeom>
        </p:spPr>
      </p:pic>
    </p:spTree>
    <p:extLst>
      <p:ext uri="{BB962C8B-B14F-4D97-AF65-F5344CB8AC3E}">
        <p14:creationId xmlns:p14="http://schemas.microsoft.com/office/powerpoint/2010/main" val="44640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9F40-C535-4915-B099-C45AAB216728}"/>
              </a:ext>
            </a:extLst>
          </p:cNvPr>
          <p:cNvSpPr>
            <a:spLocks noGrp="1"/>
          </p:cNvSpPr>
          <p:nvPr>
            <p:ph type="title"/>
          </p:nvPr>
        </p:nvSpPr>
        <p:spPr/>
        <p:txBody>
          <a:bodyPr/>
          <a:lstStyle/>
          <a:p>
            <a:endParaRPr lang="en-SG"/>
          </a:p>
        </p:txBody>
      </p:sp>
      <p:sp>
        <p:nvSpPr>
          <p:cNvPr id="3" name="Subtitle 2">
            <a:extLst>
              <a:ext uri="{FF2B5EF4-FFF2-40B4-BE49-F238E27FC236}">
                <a16:creationId xmlns:a16="http://schemas.microsoft.com/office/drawing/2014/main" id="{F71F3FB9-64B9-4EE1-B9B3-9351FB9DC75C}"/>
              </a:ext>
            </a:extLst>
          </p:cNvPr>
          <p:cNvSpPr>
            <a:spLocks noGrp="1"/>
          </p:cNvSpPr>
          <p:nvPr>
            <p:ph type="subTitle" idx="10"/>
          </p:nvPr>
        </p:nvSpPr>
        <p:spPr/>
        <p:txBody>
          <a:bodyPr/>
          <a:lstStyle/>
          <a:p>
            <a:endParaRPr lang="en-SG"/>
          </a:p>
        </p:txBody>
      </p:sp>
      <p:pic>
        <p:nvPicPr>
          <p:cNvPr id="6" name="Picture 5" descr="A screenshot of a cell phone&#10;&#10;Description automatically generated">
            <a:extLst>
              <a:ext uri="{FF2B5EF4-FFF2-40B4-BE49-F238E27FC236}">
                <a16:creationId xmlns:a16="http://schemas.microsoft.com/office/drawing/2014/main" id="{A115E909-09C2-4C8B-91B2-CA342E60B0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84" y="-53976"/>
            <a:ext cx="10044292" cy="7102475"/>
          </a:xfrm>
          <a:prstGeom prst="rect">
            <a:avLst/>
          </a:prstGeom>
        </p:spPr>
      </p:pic>
    </p:spTree>
    <p:extLst>
      <p:ext uri="{BB962C8B-B14F-4D97-AF65-F5344CB8AC3E}">
        <p14:creationId xmlns:p14="http://schemas.microsoft.com/office/powerpoint/2010/main" val="147906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FB1EB942-EB67-4516-82E1-E51BF2E9A8E5}"/>
              </a:ext>
            </a:extLst>
          </p:cNvPr>
          <p:cNvSpPr/>
          <p:nvPr/>
        </p:nvSpPr>
        <p:spPr>
          <a:xfrm>
            <a:off x="1484508" y="2430336"/>
            <a:ext cx="4966034" cy="1079719"/>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Wait</a:t>
            </a:r>
            <a:endParaRPr lang="en-US" sz="1600"/>
          </a:p>
        </p:txBody>
      </p:sp>
      <p:sp>
        <p:nvSpPr>
          <p:cNvPr id="30" name="Rectangle 29">
            <a:extLst>
              <a:ext uri="{FF2B5EF4-FFF2-40B4-BE49-F238E27FC236}">
                <a16:creationId xmlns:a16="http://schemas.microsoft.com/office/drawing/2014/main" id="{2DFF9A57-1CFE-4696-B3E9-0F2934310A94}"/>
              </a:ext>
            </a:extLst>
          </p:cNvPr>
          <p:cNvSpPr/>
          <p:nvPr/>
        </p:nvSpPr>
        <p:spPr>
          <a:xfrm>
            <a:off x="1484507" y="3510554"/>
            <a:ext cx="1218833" cy="2164885"/>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Usage</a:t>
            </a:r>
          </a:p>
          <a:p>
            <a:pPr algn="ctr"/>
            <a:r>
              <a:rPr lang="en-US" sz="1600">
                <a:solidFill>
                  <a:schemeClr val="tx2"/>
                </a:solidFill>
              </a:rPr>
              <a:t>(GHz)</a:t>
            </a:r>
          </a:p>
          <a:p>
            <a:pPr algn="ctr"/>
            <a:endParaRPr lang="en-US" sz="1600">
              <a:solidFill>
                <a:schemeClr val="tx2"/>
              </a:solidFill>
            </a:endParaRPr>
          </a:p>
          <a:p>
            <a:pPr algn="ctr"/>
            <a:endParaRPr lang="en-US" sz="1600">
              <a:solidFill>
                <a:schemeClr val="tx2"/>
              </a:solidFill>
            </a:endParaRPr>
          </a:p>
          <a:p>
            <a:pPr algn="ctr"/>
            <a:r>
              <a:rPr lang="en-US" sz="1000">
                <a:solidFill>
                  <a:schemeClr val="tx2"/>
                </a:solidFill>
              </a:rPr>
              <a:t>vCenter only</a:t>
            </a:r>
            <a:endParaRPr lang="en-US" sz="1000"/>
          </a:p>
        </p:txBody>
      </p:sp>
      <p:sp>
        <p:nvSpPr>
          <p:cNvPr id="50" name="Rectangle 49">
            <a:extLst>
              <a:ext uri="{FF2B5EF4-FFF2-40B4-BE49-F238E27FC236}">
                <a16:creationId xmlns:a16="http://schemas.microsoft.com/office/drawing/2014/main" id="{CA0DB404-BA6F-4A86-854C-C11B2BAEA8E3}"/>
              </a:ext>
            </a:extLst>
          </p:cNvPr>
          <p:cNvSpPr/>
          <p:nvPr/>
        </p:nvSpPr>
        <p:spPr>
          <a:xfrm>
            <a:off x="2727919" y="3510555"/>
            <a:ext cx="1218833" cy="2164885"/>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Used</a:t>
            </a:r>
            <a:endParaRPr lang="en-US" sz="1600"/>
          </a:p>
        </p:txBody>
      </p:sp>
      <p:sp>
        <p:nvSpPr>
          <p:cNvPr id="56" name="Rectangle 55">
            <a:extLst>
              <a:ext uri="{FF2B5EF4-FFF2-40B4-BE49-F238E27FC236}">
                <a16:creationId xmlns:a16="http://schemas.microsoft.com/office/drawing/2014/main" id="{43912A06-6BFD-460A-BD9C-BBDF78A02189}"/>
              </a:ext>
            </a:extLst>
          </p:cNvPr>
          <p:cNvSpPr/>
          <p:nvPr/>
        </p:nvSpPr>
        <p:spPr>
          <a:xfrm>
            <a:off x="3980291" y="3510553"/>
            <a:ext cx="1218833" cy="323915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Demand</a:t>
            </a:r>
          </a:p>
          <a:p>
            <a:pPr algn="ctr"/>
            <a:endParaRPr lang="en-US" sz="1600">
              <a:solidFill>
                <a:schemeClr val="tx2"/>
              </a:solidFill>
            </a:endParaRPr>
          </a:p>
          <a:p>
            <a:pPr algn="ctr"/>
            <a:r>
              <a:rPr lang="en-US" sz="1600">
                <a:solidFill>
                  <a:schemeClr val="tx2"/>
                </a:solidFill>
              </a:rPr>
              <a:t>(GHz)</a:t>
            </a:r>
          </a:p>
          <a:p>
            <a:pPr algn="ctr"/>
            <a:endParaRPr lang="en-US" sz="1600"/>
          </a:p>
        </p:txBody>
      </p:sp>
      <p:sp>
        <p:nvSpPr>
          <p:cNvPr id="40" name="Rectangle 39">
            <a:extLst>
              <a:ext uri="{FF2B5EF4-FFF2-40B4-BE49-F238E27FC236}">
                <a16:creationId xmlns:a16="http://schemas.microsoft.com/office/drawing/2014/main" id="{240B30A1-9EEF-4488-898A-7510B08DD498}"/>
              </a:ext>
            </a:extLst>
          </p:cNvPr>
          <p:cNvSpPr/>
          <p:nvPr/>
        </p:nvSpPr>
        <p:spPr>
          <a:xfrm>
            <a:off x="5232009" y="3510553"/>
            <a:ext cx="1218833" cy="1439625"/>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Run</a:t>
            </a:r>
            <a:endParaRPr lang="en-US" sz="1600"/>
          </a:p>
        </p:txBody>
      </p:sp>
      <p:sp>
        <p:nvSpPr>
          <p:cNvPr id="7" name="Rectangle 6">
            <a:extLst>
              <a:ext uri="{FF2B5EF4-FFF2-40B4-BE49-F238E27FC236}">
                <a16:creationId xmlns:a16="http://schemas.microsoft.com/office/drawing/2014/main" id="{8E2DDF5E-EDCE-4D14-9787-1B4E830BD5F6}"/>
              </a:ext>
            </a:extLst>
          </p:cNvPr>
          <p:cNvSpPr/>
          <p:nvPr/>
        </p:nvSpPr>
        <p:spPr>
          <a:xfrm>
            <a:off x="8646615" y="3510553"/>
            <a:ext cx="1569181" cy="1439625"/>
          </a:xfrm>
          <a:prstGeom prst="rect">
            <a:avLst/>
          </a:prstGeom>
          <a:gradFill>
            <a:gsLst>
              <a:gs pos="0">
                <a:srgbClr val="00B050"/>
              </a:gs>
              <a:gs pos="54000">
                <a:schemeClr val="bg1"/>
              </a:gs>
              <a:gs pos="100000">
                <a:srgbClr val="00B050"/>
              </a:gs>
            </a:gsLs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Utilization</a:t>
            </a:r>
          </a:p>
          <a:p>
            <a:pPr algn="ctr"/>
            <a:endParaRPr lang="en-US" sz="1600">
              <a:solidFill>
                <a:schemeClr val="tx2"/>
              </a:solidFill>
            </a:endParaRPr>
          </a:p>
          <a:p>
            <a:pPr algn="ctr"/>
            <a:endParaRPr lang="en-US" sz="1600">
              <a:solidFill>
                <a:schemeClr val="tx2"/>
              </a:solidFill>
            </a:endParaRPr>
          </a:p>
          <a:p>
            <a:pPr algn="ctr"/>
            <a:endParaRPr lang="en-US" sz="1600">
              <a:solidFill>
                <a:schemeClr val="tx2"/>
              </a:solidFill>
            </a:endParaRPr>
          </a:p>
        </p:txBody>
      </p:sp>
      <p:cxnSp>
        <p:nvCxnSpPr>
          <p:cNvPr id="11" name="Straight Connector 10">
            <a:extLst>
              <a:ext uri="{FF2B5EF4-FFF2-40B4-BE49-F238E27FC236}">
                <a16:creationId xmlns:a16="http://schemas.microsoft.com/office/drawing/2014/main" id="{7BBA9456-BFE3-48BE-BC2B-349D1A6A679F}"/>
              </a:ext>
            </a:extLst>
          </p:cNvPr>
          <p:cNvCxnSpPr>
            <a:cxnSpLocks/>
          </p:cNvCxnSpPr>
          <p:nvPr/>
        </p:nvCxnSpPr>
        <p:spPr>
          <a:xfrm>
            <a:off x="1484507" y="2418942"/>
            <a:ext cx="8865308" cy="0"/>
          </a:xfrm>
          <a:prstGeom prst="line">
            <a:avLst/>
          </a:prstGeom>
          <a:ln w="22225">
            <a:solidFill>
              <a:schemeClr val="tx2">
                <a:lumMod val="95000"/>
                <a:lumOff val="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38CED23-8100-473C-AC27-94C84093695F}"/>
              </a:ext>
            </a:extLst>
          </p:cNvPr>
          <p:cNvSpPr/>
          <p:nvPr/>
        </p:nvSpPr>
        <p:spPr>
          <a:xfrm>
            <a:off x="6798691" y="4566072"/>
            <a:ext cx="1298259" cy="511641"/>
          </a:xfrm>
          <a:prstGeom prst="rect">
            <a:avLst/>
          </a:prstGeom>
          <a:noFill/>
          <a:ln w="3175">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r"/>
            <a:r>
              <a:rPr lang="en-US" sz="1999" b="1">
                <a:solidFill>
                  <a:schemeClr val="tx2"/>
                </a:solidFill>
                <a:latin typeface="Metropolis" panose="00000500000000000000" pitchFamily="2" charset="0"/>
              </a:rPr>
              <a:t>0 vCPU</a:t>
            </a:r>
          </a:p>
        </p:txBody>
      </p:sp>
      <p:sp>
        <p:nvSpPr>
          <p:cNvPr id="16" name="Rectangle 15">
            <a:extLst>
              <a:ext uri="{FF2B5EF4-FFF2-40B4-BE49-F238E27FC236}">
                <a16:creationId xmlns:a16="http://schemas.microsoft.com/office/drawing/2014/main" id="{D36437B1-1BE6-4CD7-8C6D-E4DA08B53FB1}"/>
              </a:ext>
            </a:extLst>
          </p:cNvPr>
          <p:cNvSpPr/>
          <p:nvPr/>
        </p:nvSpPr>
        <p:spPr>
          <a:xfrm>
            <a:off x="6849290" y="2036472"/>
            <a:ext cx="1207395" cy="511641"/>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r"/>
            <a:r>
              <a:rPr lang="en-US" sz="1999" b="1">
                <a:solidFill>
                  <a:schemeClr val="tx2"/>
                </a:solidFill>
                <a:latin typeface="Metropolis" panose="00000500000000000000" pitchFamily="2" charset="0"/>
              </a:rPr>
              <a:t>8 vCPU</a:t>
            </a:r>
          </a:p>
        </p:txBody>
      </p:sp>
      <p:sp>
        <p:nvSpPr>
          <p:cNvPr id="27" name="Rectangle 26">
            <a:extLst>
              <a:ext uri="{FF2B5EF4-FFF2-40B4-BE49-F238E27FC236}">
                <a16:creationId xmlns:a16="http://schemas.microsoft.com/office/drawing/2014/main" id="{68628AA8-3ED2-4C65-9FE5-0A5F99CC3BCD}"/>
              </a:ext>
            </a:extLst>
          </p:cNvPr>
          <p:cNvSpPr/>
          <p:nvPr/>
        </p:nvSpPr>
        <p:spPr>
          <a:xfrm>
            <a:off x="5230646" y="3150148"/>
            <a:ext cx="1222133"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IO Wait</a:t>
            </a:r>
          </a:p>
        </p:txBody>
      </p:sp>
      <p:sp>
        <p:nvSpPr>
          <p:cNvPr id="32" name="Rectangle 31">
            <a:extLst>
              <a:ext uri="{FF2B5EF4-FFF2-40B4-BE49-F238E27FC236}">
                <a16:creationId xmlns:a16="http://schemas.microsoft.com/office/drawing/2014/main" id="{7EBE2CDC-10B7-4922-81DE-E77526ACFB77}"/>
              </a:ext>
            </a:extLst>
          </p:cNvPr>
          <p:cNvSpPr/>
          <p:nvPr/>
        </p:nvSpPr>
        <p:spPr>
          <a:xfrm>
            <a:off x="8648040" y="2050725"/>
            <a:ext cx="1569181" cy="359906"/>
          </a:xfrm>
          <a:prstGeom prst="rect">
            <a:avLst/>
          </a:prstGeom>
          <a:gradFill flip="none" rotWithShape="1">
            <a:gsLst>
              <a:gs pos="0">
                <a:srgbClr val="FF0000"/>
              </a:gs>
              <a:gs pos="54000">
                <a:schemeClr val="bg1"/>
              </a:gs>
              <a:gs pos="100000">
                <a:srgbClr val="FF0000"/>
              </a:gs>
            </a:gsLst>
            <a:lin ang="10800000" scaled="1"/>
            <a:tileRect/>
          </a:gradFill>
          <a:ln w="31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Run Queue</a:t>
            </a:r>
          </a:p>
        </p:txBody>
      </p:sp>
      <p:sp>
        <p:nvSpPr>
          <p:cNvPr id="47" name="Rectangle 46">
            <a:extLst>
              <a:ext uri="{FF2B5EF4-FFF2-40B4-BE49-F238E27FC236}">
                <a16:creationId xmlns:a16="http://schemas.microsoft.com/office/drawing/2014/main" id="{5675A65F-F1EF-4B32-908D-42A87B9DCEA9}"/>
              </a:ext>
            </a:extLst>
          </p:cNvPr>
          <p:cNvSpPr/>
          <p:nvPr/>
        </p:nvSpPr>
        <p:spPr>
          <a:xfrm>
            <a:off x="8646615" y="2790242"/>
            <a:ext cx="1569181" cy="719813"/>
          </a:xfrm>
          <a:prstGeom prst="rect">
            <a:avLst/>
          </a:prstGeom>
          <a:gradFill flip="none" rotWithShape="1">
            <a:gsLst>
              <a:gs pos="0">
                <a:srgbClr val="00B050"/>
              </a:gs>
              <a:gs pos="54000">
                <a:schemeClr val="bg1"/>
              </a:gs>
              <a:gs pos="100000">
                <a:srgbClr val="00B05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Idle</a:t>
            </a:r>
            <a:endParaRPr lang="en-US" sz="1600"/>
          </a:p>
        </p:txBody>
      </p:sp>
      <p:sp>
        <p:nvSpPr>
          <p:cNvPr id="48" name="Rectangle 47">
            <a:extLst>
              <a:ext uri="{FF2B5EF4-FFF2-40B4-BE49-F238E27FC236}">
                <a16:creationId xmlns:a16="http://schemas.microsoft.com/office/drawing/2014/main" id="{29EB3288-A709-4675-9748-7F45FEB752E1}"/>
              </a:ext>
            </a:extLst>
          </p:cNvPr>
          <p:cNvSpPr/>
          <p:nvPr/>
        </p:nvSpPr>
        <p:spPr>
          <a:xfrm>
            <a:off x="5230666" y="4957239"/>
            <a:ext cx="1219876"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System</a:t>
            </a:r>
            <a:endParaRPr lang="en-US" sz="1600"/>
          </a:p>
        </p:txBody>
      </p:sp>
      <p:sp>
        <p:nvSpPr>
          <p:cNvPr id="49" name="Rectangle 48">
            <a:extLst>
              <a:ext uri="{FF2B5EF4-FFF2-40B4-BE49-F238E27FC236}">
                <a16:creationId xmlns:a16="http://schemas.microsoft.com/office/drawing/2014/main" id="{F2AE484E-A847-411A-AA58-24C00D3DCB75}"/>
              </a:ext>
            </a:extLst>
          </p:cNvPr>
          <p:cNvSpPr/>
          <p:nvPr/>
        </p:nvSpPr>
        <p:spPr>
          <a:xfrm>
            <a:off x="5230647" y="2797310"/>
            <a:ext cx="1222132"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Swap Wait</a:t>
            </a:r>
          </a:p>
        </p:txBody>
      </p:sp>
      <p:sp>
        <p:nvSpPr>
          <p:cNvPr id="38" name="Rectangle 37">
            <a:extLst>
              <a:ext uri="{FF2B5EF4-FFF2-40B4-BE49-F238E27FC236}">
                <a16:creationId xmlns:a16="http://schemas.microsoft.com/office/drawing/2014/main" id="{A6AA94DF-7E14-4F69-B3F1-F2756A414B9F}"/>
              </a:ext>
            </a:extLst>
          </p:cNvPr>
          <p:cNvSpPr/>
          <p:nvPr/>
        </p:nvSpPr>
        <p:spPr>
          <a:xfrm>
            <a:off x="8646615" y="2430336"/>
            <a:ext cx="1569181" cy="359906"/>
          </a:xfrm>
          <a:prstGeom prst="rect">
            <a:avLst/>
          </a:prstGeom>
          <a:gradFill flip="none" rotWithShape="1">
            <a:gsLst>
              <a:gs pos="0">
                <a:srgbClr val="00B050"/>
              </a:gs>
              <a:gs pos="54000">
                <a:schemeClr val="bg1"/>
              </a:gs>
              <a:gs pos="100000">
                <a:srgbClr val="00B05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Wait</a:t>
            </a:r>
            <a:endParaRPr lang="en-US" sz="1600"/>
          </a:p>
        </p:txBody>
      </p:sp>
      <p:sp>
        <p:nvSpPr>
          <p:cNvPr id="42" name="Rectangle 41">
            <a:extLst>
              <a:ext uri="{FF2B5EF4-FFF2-40B4-BE49-F238E27FC236}">
                <a16:creationId xmlns:a16="http://schemas.microsoft.com/office/drawing/2014/main" id="{94080C81-5E49-4514-8B8B-DEEB519E94D5}"/>
              </a:ext>
            </a:extLst>
          </p:cNvPr>
          <p:cNvSpPr/>
          <p:nvPr/>
        </p:nvSpPr>
        <p:spPr>
          <a:xfrm>
            <a:off x="5406104" y="4590272"/>
            <a:ext cx="863775"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rgbClr val="FF0000"/>
                </a:solidFill>
              </a:rPr>
              <a:t>Overlap</a:t>
            </a:r>
          </a:p>
        </p:txBody>
      </p:sp>
      <p:grpSp>
        <p:nvGrpSpPr>
          <p:cNvPr id="2" name="Group 1">
            <a:extLst>
              <a:ext uri="{FF2B5EF4-FFF2-40B4-BE49-F238E27FC236}">
                <a16:creationId xmlns:a16="http://schemas.microsoft.com/office/drawing/2014/main" id="{F7ADBB81-9B4F-40A1-AA5A-B6661105EA02}"/>
              </a:ext>
            </a:extLst>
          </p:cNvPr>
          <p:cNvGrpSpPr/>
          <p:nvPr/>
        </p:nvGrpSpPr>
        <p:grpSpPr>
          <a:xfrm>
            <a:off x="5230647" y="5672981"/>
            <a:ext cx="1219875" cy="1079842"/>
            <a:chOff x="4332870" y="4387555"/>
            <a:chExt cx="1220193" cy="1080123"/>
          </a:xfrm>
        </p:grpSpPr>
        <p:sp>
          <p:nvSpPr>
            <p:cNvPr id="25" name="Rectangle 24">
              <a:extLst>
                <a:ext uri="{FF2B5EF4-FFF2-40B4-BE49-F238E27FC236}">
                  <a16:creationId xmlns:a16="http://schemas.microsoft.com/office/drawing/2014/main" id="{3C514099-14E7-46E3-B69F-81A57A244D9C}"/>
                </a:ext>
              </a:extLst>
            </p:cNvPr>
            <p:cNvSpPr/>
            <p:nvPr/>
          </p:nvSpPr>
          <p:spPr>
            <a:xfrm>
              <a:off x="4332870" y="4387555"/>
              <a:ext cx="1220193" cy="360000"/>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Co-Stop</a:t>
              </a:r>
            </a:p>
          </p:txBody>
        </p:sp>
        <p:sp>
          <p:nvSpPr>
            <p:cNvPr id="26" name="Rectangle 25">
              <a:extLst>
                <a:ext uri="{FF2B5EF4-FFF2-40B4-BE49-F238E27FC236}">
                  <a16:creationId xmlns:a16="http://schemas.microsoft.com/office/drawing/2014/main" id="{3BC5A504-6853-488A-95A2-312CE7F6849C}"/>
                </a:ext>
              </a:extLst>
            </p:cNvPr>
            <p:cNvSpPr/>
            <p:nvPr/>
          </p:nvSpPr>
          <p:spPr>
            <a:xfrm>
              <a:off x="4332870" y="4747678"/>
              <a:ext cx="1220193" cy="720000"/>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Ready</a:t>
              </a:r>
            </a:p>
            <a:p>
              <a:pPr algn="ctr"/>
              <a:endParaRPr lang="en-US" sz="1600">
                <a:solidFill>
                  <a:srgbClr val="FF0000"/>
                </a:solidFill>
              </a:endParaRPr>
            </a:p>
          </p:txBody>
        </p:sp>
        <p:sp>
          <p:nvSpPr>
            <p:cNvPr id="43" name="Rectangle 42">
              <a:extLst>
                <a:ext uri="{FF2B5EF4-FFF2-40B4-BE49-F238E27FC236}">
                  <a16:creationId xmlns:a16="http://schemas.microsoft.com/office/drawing/2014/main" id="{D13F065C-C04D-4B17-B91F-09777E5CB3A8}"/>
                </a:ext>
              </a:extLst>
            </p:cNvPr>
            <p:cNvSpPr/>
            <p:nvPr/>
          </p:nvSpPr>
          <p:spPr>
            <a:xfrm>
              <a:off x="4509090" y="5104323"/>
              <a:ext cx="864000" cy="360000"/>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chemeClr val="tx2"/>
                  </a:solidFill>
                </a:rPr>
                <a:t>Limit </a:t>
              </a:r>
              <a:endParaRPr lang="en-US" sz="1000"/>
            </a:p>
          </p:txBody>
        </p:sp>
      </p:grpSp>
      <p:cxnSp>
        <p:nvCxnSpPr>
          <p:cNvPr id="37" name="Straight Connector 36">
            <a:extLst>
              <a:ext uri="{FF2B5EF4-FFF2-40B4-BE49-F238E27FC236}">
                <a16:creationId xmlns:a16="http://schemas.microsoft.com/office/drawing/2014/main" id="{778B5FF6-4012-4B8A-83CE-7E0627C116BC}"/>
              </a:ext>
            </a:extLst>
          </p:cNvPr>
          <p:cNvCxnSpPr>
            <a:cxnSpLocks/>
          </p:cNvCxnSpPr>
          <p:nvPr/>
        </p:nvCxnSpPr>
        <p:spPr>
          <a:xfrm>
            <a:off x="2726537" y="7292216"/>
            <a:ext cx="9274235" cy="0"/>
          </a:xfrm>
          <a:prstGeom prst="line">
            <a:avLst/>
          </a:prstGeom>
          <a:ln w="19050">
            <a:solidFill>
              <a:schemeClr val="bg1">
                <a:lumMod val="8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EADE9EA-5356-4BAC-9438-2588F2B2CE3D}"/>
              </a:ext>
            </a:extLst>
          </p:cNvPr>
          <p:cNvCxnSpPr>
            <a:cxnSpLocks/>
          </p:cNvCxnSpPr>
          <p:nvPr/>
        </p:nvCxnSpPr>
        <p:spPr>
          <a:xfrm>
            <a:off x="1484507" y="3515604"/>
            <a:ext cx="8906862" cy="0"/>
          </a:xfrm>
          <a:prstGeom prst="line">
            <a:avLst/>
          </a:prstGeom>
          <a:ln w="12700">
            <a:solidFill>
              <a:schemeClr val="tx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EB1CC16C-D3F2-424F-A528-5D6BFAD894C1}"/>
              </a:ext>
            </a:extLst>
          </p:cNvPr>
          <p:cNvSpPr/>
          <p:nvPr/>
        </p:nvSpPr>
        <p:spPr>
          <a:xfrm>
            <a:off x="8308200" y="1320609"/>
            <a:ext cx="2248860" cy="338466"/>
          </a:xfrm>
          <a:prstGeom prst="rect">
            <a:avLst/>
          </a:prstGeom>
        </p:spPr>
        <p:txBody>
          <a:bodyPr wrap="square">
            <a:spAutoFit/>
          </a:bodyPr>
          <a:lstStyle/>
          <a:p>
            <a:pPr algn="ctr" defTabSz="914126">
              <a:defRPr/>
            </a:pPr>
            <a:r>
              <a:rPr lang="en-US" sz="1600">
                <a:solidFill>
                  <a:srgbClr val="000000"/>
                </a:solidFill>
                <a:latin typeface="Calibri" panose="020F0502020204030204" pitchFamily="34" charset="0"/>
                <a:cs typeface="Calibri" panose="020F0502020204030204" pitchFamily="34" charset="0"/>
              </a:rPr>
              <a:t>What Guest OS sees</a:t>
            </a:r>
          </a:p>
        </p:txBody>
      </p:sp>
      <p:sp>
        <p:nvSpPr>
          <p:cNvPr id="53" name="Right Brace 52">
            <a:extLst>
              <a:ext uri="{FF2B5EF4-FFF2-40B4-BE49-F238E27FC236}">
                <a16:creationId xmlns:a16="http://schemas.microsoft.com/office/drawing/2014/main" id="{FD707B09-62CC-47CC-9694-797E2772A030}"/>
              </a:ext>
            </a:extLst>
          </p:cNvPr>
          <p:cNvSpPr/>
          <p:nvPr/>
        </p:nvSpPr>
        <p:spPr>
          <a:xfrm rot="16200000">
            <a:off x="9255434" y="1068406"/>
            <a:ext cx="354392" cy="1565183"/>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defRPr/>
            </a:pPr>
            <a:endParaRPr lang="en-US" sz="1797">
              <a:solidFill>
                <a:srgbClr val="717074"/>
              </a:solidFill>
              <a:latin typeface="Arial"/>
            </a:endParaRPr>
          </a:p>
        </p:txBody>
      </p:sp>
      <p:sp>
        <p:nvSpPr>
          <p:cNvPr id="54" name="Rectangle 53">
            <a:extLst>
              <a:ext uri="{FF2B5EF4-FFF2-40B4-BE49-F238E27FC236}">
                <a16:creationId xmlns:a16="http://schemas.microsoft.com/office/drawing/2014/main" id="{DAE55749-94F3-4F04-8C66-88E11FBDED0A}"/>
              </a:ext>
            </a:extLst>
          </p:cNvPr>
          <p:cNvSpPr/>
          <p:nvPr/>
        </p:nvSpPr>
        <p:spPr>
          <a:xfrm>
            <a:off x="2884586" y="1323335"/>
            <a:ext cx="2248860" cy="338466"/>
          </a:xfrm>
          <a:prstGeom prst="rect">
            <a:avLst/>
          </a:prstGeom>
        </p:spPr>
        <p:txBody>
          <a:bodyPr wrap="square">
            <a:spAutoFit/>
          </a:bodyPr>
          <a:lstStyle/>
          <a:p>
            <a:pPr algn="ctr" defTabSz="914126">
              <a:defRPr/>
            </a:pPr>
            <a:r>
              <a:rPr lang="en-US" sz="1600">
                <a:solidFill>
                  <a:srgbClr val="000000"/>
                </a:solidFill>
                <a:latin typeface="Calibri" panose="020F0502020204030204" pitchFamily="34" charset="0"/>
                <a:cs typeface="Calibri" panose="020F0502020204030204" pitchFamily="34" charset="0"/>
              </a:rPr>
              <a:t>What Hypervisor sees</a:t>
            </a:r>
          </a:p>
        </p:txBody>
      </p:sp>
      <p:sp>
        <p:nvSpPr>
          <p:cNvPr id="55" name="Right Brace 54">
            <a:extLst>
              <a:ext uri="{FF2B5EF4-FFF2-40B4-BE49-F238E27FC236}">
                <a16:creationId xmlns:a16="http://schemas.microsoft.com/office/drawing/2014/main" id="{5D2C834F-1B30-4EB3-988C-5C8AB2CF523D}"/>
              </a:ext>
            </a:extLst>
          </p:cNvPr>
          <p:cNvSpPr/>
          <p:nvPr/>
        </p:nvSpPr>
        <p:spPr>
          <a:xfrm rot="16200000">
            <a:off x="3827263" y="-649345"/>
            <a:ext cx="354392" cy="4996395"/>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defRPr/>
            </a:pPr>
            <a:endParaRPr lang="en-US" sz="1797">
              <a:solidFill>
                <a:srgbClr val="717074"/>
              </a:solidFill>
              <a:latin typeface="Arial"/>
            </a:endParaRPr>
          </a:p>
        </p:txBody>
      </p:sp>
      <p:cxnSp>
        <p:nvCxnSpPr>
          <p:cNvPr id="31" name="Straight Connector 30">
            <a:extLst>
              <a:ext uri="{FF2B5EF4-FFF2-40B4-BE49-F238E27FC236}">
                <a16:creationId xmlns:a16="http://schemas.microsoft.com/office/drawing/2014/main" id="{C186E731-7849-4424-A0C9-FDE3E4894BB0}"/>
              </a:ext>
            </a:extLst>
          </p:cNvPr>
          <p:cNvCxnSpPr>
            <a:cxnSpLocks/>
          </p:cNvCxnSpPr>
          <p:nvPr/>
        </p:nvCxnSpPr>
        <p:spPr>
          <a:xfrm>
            <a:off x="1484507" y="4948836"/>
            <a:ext cx="8865308" cy="0"/>
          </a:xfrm>
          <a:prstGeom prst="line">
            <a:avLst/>
          </a:prstGeom>
          <a:ln w="22225">
            <a:solidFill>
              <a:schemeClr val="tx2">
                <a:lumMod val="95000"/>
                <a:lumOff val="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0CE00DCC-520B-4997-8745-730D6A1B1DA2}"/>
              </a:ext>
            </a:extLst>
          </p:cNvPr>
          <p:cNvSpPr/>
          <p:nvPr/>
        </p:nvSpPr>
        <p:spPr>
          <a:xfrm>
            <a:off x="8855356" y="4004452"/>
            <a:ext cx="1151700" cy="359906"/>
          </a:xfrm>
          <a:prstGeom prst="rect">
            <a:avLst/>
          </a:prstGeom>
          <a:gradFill flip="none" rotWithShape="1">
            <a:gsLst>
              <a:gs pos="0">
                <a:srgbClr val="FF0000"/>
              </a:gs>
              <a:gs pos="54000">
                <a:schemeClr val="bg1"/>
              </a:gs>
              <a:gs pos="100000">
                <a:srgbClr val="FF000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chemeClr val="tx2"/>
                </a:solidFill>
              </a:rPr>
              <a:t>Context Switch</a:t>
            </a:r>
          </a:p>
        </p:txBody>
      </p:sp>
      <p:sp>
        <p:nvSpPr>
          <p:cNvPr id="34" name="Rectangle 33">
            <a:extLst>
              <a:ext uri="{FF2B5EF4-FFF2-40B4-BE49-F238E27FC236}">
                <a16:creationId xmlns:a16="http://schemas.microsoft.com/office/drawing/2014/main" id="{3BD71F79-D591-4829-A9BF-B5890EC83459}"/>
              </a:ext>
            </a:extLst>
          </p:cNvPr>
          <p:cNvSpPr/>
          <p:nvPr/>
        </p:nvSpPr>
        <p:spPr>
          <a:xfrm>
            <a:off x="8855356" y="4590272"/>
            <a:ext cx="1151700" cy="359906"/>
          </a:xfrm>
          <a:prstGeom prst="rect">
            <a:avLst/>
          </a:prstGeom>
          <a:gradFill flip="none" rotWithShape="1">
            <a:gsLst>
              <a:gs pos="0">
                <a:srgbClr val="FF0000"/>
              </a:gs>
              <a:gs pos="54000">
                <a:schemeClr val="bg1"/>
              </a:gs>
              <a:gs pos="100000">
                <a:srgbClr val="FF000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chemeClr val="tx2"/>
                </a:solidFill>
              </a:rPr>
              <a:t>Stolen</a:t>
            </a:r>
          </a:p>
        </p:txBody>
      </p:sp>
      <p:cxnSp>
        <p:nvCxnSpPr>
          <p:cNvPr id="39" name="Straight Connector 38">
            <a:extLst>
              <a:ext uri="{FF2B5EF4-FFF2-40B4-BE49-F238E27FC236}">
                <a16:creationId xmlns:a16="http://schemas.microsoft.com/office/drawing/2014/main" id="{5F0D4EC5-1454-481E-AC2D-BCE93E79C4A3}"/>
              </a:ext>
            </a:extLst>
          </p:cNvPr>
          <p:cNvCxnSpPr>
            <a:cxnSpLocks/>
          </p:cNvCxnSpPr>
          <p:nvPr/>
        </p:nvCxnSpPr>
        <p:spPr>
          <a:xfrm>
            <a:off x="5230646" y="2797484"/>
            <a:ext cx="5119169" cy="0"/>
          </a:xfrm>
          <a:prstGeom prst="line">
            <a:avLst/>
          </a:prstGeom>
          <a:ln w="12700">
            <a:solidFill>
              <a:schemeClr val="tx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63653F0-CF1A-4370-AE19-A25449990608}"/>
              </a:ext>
            </a:extLst>
          </p:cNvPr>
          <p:cNvCxnSpPr>
            <a:cxnSpLocks/>
          </p:cNvCxnSpPr>
          <p:nvPr/>
        </p:nvCxnSpPr>
        <p:spPr>
          <a:xfrm>
            <a:off x="5230646" y="4599316"/>
            <a:ext cx="5119169" cy="0"/>
          </a:xfrm>
          <a:prstGeom prst="line">
            <a:avLst/>
          </a:prstGeom>
          <a:ln w="12700">
            <a:solidFill>
              <a:schemeClr val="tx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0CB5C6A-CBB8-437C-B5CF-93FCA538ED05}"/>
              </a:ext>
            </a:extLst>
          </p:cNvPr>
          <p:cNvSpPr/>
          <p:nvPr/>
        </p:nvSpPr>
        <p:spPr>
          <a:xfrm>
            <a:off x="5230656" y="5315538"/>
            <a:ext cx="1219876"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MKS</a:t>
            </a:r>
            <a:endParaRPr lang="en-US" sz="1600"/>
          </a:p>
        </p:txBody>
      </p:sp>
      <p:sp>
        <p:nvSpPr>
          <p:cNvPr id="3" name="Title 2">
            <a:extLst>
              <a:ext uri="{FF2B5EF4-FFF2-40B4-BE49-F238E27FC236}">
                <a16:creationId xmlns:a16="http://schemas.microsoft.com/office/drawing/2014/main" id="{409EE9C2-C100-44A1-BC3F-5EDDFF0E0333}"/>
              </a:ext>
            </a:extLst>
          </p:cNvPr>
          <p:cNvSpPr>
            <a:spLocks noGrp="1"/>
          </p:cNvSpPr>
          <p:nvPr>
            <p:ph type="title"/>
          </p:nvPr>
        </p:nvSpPr>
        <p:spPr/>
        <p:txBody>
          <a:bodyPr/>
          <a:lstStyle/>
          <a:p>
            <a:r>
              <a:rPr lang="en-SG" dirty="0"/>
              <a:t>CPU Counters: VM vs Guest</a:t>
            </a:r>
          </a:p>
        </p:txBody>
      </p:sp>
      <p:sp>
        <p:nvSpPr>
          <p:cNvPr id="6" name="Subtitle 5">
            <a:extLst>
              <a:ext uri="{FF2B5EF4-FFF2-40B4-BE49-F238E27FC236}">
                <a16:creationId xmlns:a16="http://schemas.microsoft.com/office/drawing/2014/main" id="{F37F345E-FB34-40EF-AF77-931683AF8F5C}"/>
              </a:ext>
            </a:extLst>
          </p:cNvPr>
          <p:cNvSpPr>
            <a:spLocks noGrp="1"/>
          </p:cNvSpPr>
          <p:nvPr>
            <p:ph type="subTitle" idx="10"/>
          </p:nvPr>
        </p:nvSpPr>
        <p:spPr/>
        <p:txBody>
          <a:bodyPr/>
          <a:lstStyle/>
          <a:p>
            <a:r>
              <a:rPr lang="en-SG" dirty="0"/>
              <a:t>Different vantage point</a:t>
            </a:r>
          </a:p>
        </p:txBody>
      </p:sp>
    </p:spTree>
    <p:extLst>
      <p:ext uri="{BB962C8B-B14F-4D97-AF65-F5344CB8AC3E}">
        <p14:creationId xmlns:p14="http://schemas.microsoft.com/office/powerpoint/2010/main" val="133988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6EA6D8CF-3CDE-4807-BCD2-C9F2B831AAA5}" type="slidenum">
              <a:rPr lang="en-US" smtClean="0"/>
              <a:t>16</a:t>
            </a:fld>
            <a:endParaRPr lang="en-US"/>
          </a:p>
        </p:txBody>
      </p:sp>
      <p:sp>
        <p:nvSpPr>
          <p:cNvPr id="4" name="Rectangle 3"/>
          <p:cNvSpPr/>
          <p:nvPr/>
        </p:nvSpPr>
        <p:spPr>
          <a:xfrm>
            <a:off x="-3785" y="20222"/>
            <a:ext cx="12192609" cy="332656"/>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SG" dirty="0"/>
              <a:t>Performance Monitoring: Are we serving all the VMs well?</a:t>
            </a:r>
          </a:p>
        </p:txBody>
      </p:sp>
      <p:pic>
        <p:nvPicPr>
          <p:cNvPr id="5" name="Picture 4">
            <a:extLst>
              <a:ext uri="{FF2B5EF4-FFF2-40B4-BE49-F238E27FC236}">
                <a16:creationId xmlns:a16="http://schemas.microsoft.com/office/drawing/2014/main" id="{45027FC1-028E-45EF-94B2-8F8094408FB8}"/>
              </a:ext>
            </a:extLst>
          </p:cNvPr>
          <p:cNvPicPr>
            <a:picLocks noChangeAspect="1"/>
          </p:cNvPicPr>
          <p:nvPr/>
        </p:nvPicPr>
        <p:blipFill>
          <a:blip r:embed="rId3"/>
          <a:stretch>
            <a:fillRect/>
          </a:stretch>
        </p:blipFill>
        <p:spPr>
          <a:xfrm>
            <a:off x="-1" y="859950"/>
            <a:ext cx="12188825" cy="5138100"/>
          </a:xfrm>
          <a:prstGeom prst="rect">
            <a:avLst/>
          </a:prstGeom>
        </p:spPr>
      </p:pic>
    </p:spTree>
    <p:extLst>
      <p:ext uri="{BB962C8B-B14F-4D97-AF65-F5344CB8AC3E}">
        <p14:creationId xmlns:p14="http://schemas.microsoft.com/office/powerpoint/2010/main" val="286690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46481AC3-BEEF-4219-B77B-64D82A10B3B0}"/>
              </a:ext>
            </a:extLst>
          </p:cNvPr>
          <p:cNvSpPr/>
          <p:nvPr/>
        </p:nvSpPr>
        <p:spPr>
          <a:xfrm>
            <a:off x="8091334" y="1971587"/>
            <a:ext cx="2880000" cy="1080000"/>
          </a:xfrm>
          <a:prstGeom prst="rect">
            <a:avLst/>
          </a:prstGeom>
          <a:solidFill>
            <a:srgbClr val="FF0000">
              <a:alpha val="50000"/>
            </a:srgb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Page File</a:t>
            </a: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p:txBody>
      </p:sp>
      <p:sp>
        <p:nvSpPr>
          <p:cNvPr id="49" name="Rectangle 48">
            <a:extLst>
              <a:ext uri="{FF2B5EF4-FFF2-40B4-BE49-F238E27FC236}">
                <a16:creationId xmlns:a16="http://schemas.microsoft.com/office/drawing/2014/main" id="{944108E7-6435-4B61-9011-CD15A28C0A52}"/>
              </a:ext>
            </a:extLst>
          </p:cNvPr>
          <p:cNvSpPr/>
          <p:nvPr/>
        </p:nvSpPr>
        <p:spPr>
          <a:xfrm>
            <a:off x="8089463" y="4836912"/>
            <a:ext cx="1440000" cy="1440000"/>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Windows “In Use”</a:t>
            </a:r>
          </a:p>
        </p:txBody>
      </p:sp>
      <p:sp>
        <p:nvSpPr>
          <p:cNvPr id="8" name="Rectangle 7">
            <a:extLst>
              <a:ext uri="{FF2B5EF4-FFF2-40B4-BE49-F238E27FC236}">
                <a16:creationId xmlns:a16="http://schemas.microsoft.com/office/drawing/2014/main" id="{9E9EBAD9-DFDC-418A-873A-FD3460833AB3}"/>
              </a:ext>
            </a:extLst>
          </p:cNvPr>
          <p:cNvSpPr/>
          <p:nvPr/>
        </p:nvSpPr>
        <p:spPr>
          <a:xfrm>
            <a:off x="1262462" y="6288016"/>
            <a:ext cx="5394237" cy="359906"/>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Overhead</a:t>
            </a:r>
          </a:p>
        </p:txBody>
      </p:sp>
      <p:sp>
        <p:nvSpPr>
          <p:cNvPr id="15" name="Rectangle 14">
            <a:extLst>
              <a:ext uri="{FF2B5EF4-FFF2-40B4-BE49-F238E27FC236}">
                <a16:creationId xmlns:a16="http://schemas.microsoft.com/office/drawing/2014/main" id="{838CED23-8100-473C-AC27-94C84093695F}"/>
              </a:ext>
            </a:extLst>
          </p:cNvPr>
          <p:cNvSpPr/>
          <p:nvPr/>
        </p:nvSpPr>
        <p:spPr>
          <a:xfrm>
            <a:off x="6946761" y="5893833"/>
            <a:ext cx="788737" cy="511508"/>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r"/>
            <a:r>
              <a:rPr lang="en-US" sz="1797" b="1">
                <a:solidFill>
                  <a:schemeClr val="tx2"/>
                </a:solidFill>
              </a:rPr>
              <a:t>0 GB</a:t>
            </a:r>
          </a:p>
        </p:txBody>
      </p:sp>
      <p:sp>
        <p:nvSpPr>
          <p:cNvPr id="16" name="Rectangle 15">
            <a:extLst>
              <a:ext uri="{FF2B5EF4-FFF2-40B4-BE49-F238E27FC236}">
                <a16:creationId xmlns:a16="http://schemas.microsoft.com/office/drawing/2014/main" id="{D36437B1-1BE6-4CD7-8C6D-E4DA08B53FB1}"/>
              </a:ext>
            </a:extLst>
          </p:cNvPr>
          <p:cNvSpPr/>
          <p:nvPr/>
        </p:nvSpPr>
        <p:spPr>
          <a:xfrm>
            <a:off x="6964328" y="2656102"/>
            <a:ext cx="788737" cy="511508"/>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r"/>
            <a:r>
              <a:rPr lang="en-US" sz="1797" b="1">
                <a:solidFill>
                  <a:schemeClr val="tx2"/>
                </a:solidFill>
              </a:rPr>
              <a:t>8 GB</a:t>
            </a:r>
          </a:p>
        </p:txBody>
      </p:sp>
      <p:sp>
        <p:nvSpPr>
          <p:cNvPr id="26" name="Rectangle 25">
            <a:extLst>
              <a:ext uri="{FF2B5EF4-FFF2-40B4-BE49-F238E27FC236}">
                <a16:creationId xmlns:a16="http://schemas.microsoft.com/office/drawing/2014/main" id="{BD8A1461-6BB3-4A7F-B701-FCA29F2435A7}"/>
              </a:ext>
            </a:extLst>
          </p:cNvPr>
          <p:cNvSpPr/>
          <p:nvPr/>
        </p:nvSpPr>
        <p:spPr>
          <a:xfrm>
            <a:off x="8089463" y="4480924"/>
            <a:ext cx="1440000" cy="359906"/>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Windows Modified</a:t>
            </a:r>
          </a:p>
        </p:txBody>
      </p:sp>
      <p:sp>
        <p:nvSpPr>
          <p:cNvPr id="28" name="Rectangle 27">
            <a:extLst>
              <a:ext uri="{FF2B5EF4-FFF2-40B4-BE49-F238E27FC236}">
                <a16:creationId xmlns:a16="http://schemas.microsoft.com/office/drawing/2014/main" id="{E01496C0-07A1-4081-A4A2-BCCBEF692018}"/>
              </a:ext>
            </a:extLst>
          </p:cNvPr>
          <p:cNvSpPr/>
          <p:nvPr/>
        </p:nvSpPr>
        <p:spPr>
          <a:xfrm>
            <a:off x="8091334" y="4127010"/>
            <a:ext cx="2880000" cy="359906"/>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Guest Cache/Buffers</a:t>
            </a:r>
          </a:p>
        </p:txBody>
      </p:sp>
      <p:sp>
        <p:nvSpPr>
          <p:cNvPr id="29" name="Rectangle 28">
            <a:extLst>
              <a:ext uri="{FF2B5EF4-FFF2-40B4-BE49-F238E27FC236}">
                <a16:creationId xmlns:a16="http://schemas.microsoft.com/office/drawing/2014/main" id="{FCC2587D-3259-4AF0-A926-9940544A7D48}"/>
              </a:ext>
            </a:extLst>
          </p:cNvPr>
          <p:cNvSpPr/>
          <p:nvPr/>
        </p:nvSpPr>
        <p:spPr>
          <a:xfrm>
            <a:off x="8091334" y="3407168"/>
            <a:ext cx="2880000" cy="720000"/>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Guest Free                     </a:t>
            </a:r>
          </a:p>
        </p:txBody>
      </p:sp>
      <p:sp>
        <p:nvSpPr>
          <p:cNvPr id="31" name="Rectangle 30">
            <a:extLst>
              <a:ext uri="{FF2B5EF4-FFF2-40B4-BE49-F238E27FC236}">
                <a16:creationId xmlns:a16="http://schemas.microsoft.com/office/drawing/2014/main" id="{FB9F08FA-0649-4C29-8897-784FA3E53910}"/>
              </a:ext>
            </a:extLst>
          </p:cNvPr>
          <p:cNvSpPr/>
          <p:nvPr/>
        </p:nvSpPr>
        <p:spPr>
          <a:xfrm>
            <a:off x="8277614" y="2329831"/>
            <a:ext cx="2387065" cy="720000"/>
          </a:xfrm>
          <a:prstGeom prst="rect">
            <a:avLst/>
          </a:prstGeom>
          <a:solidFill>
            <a:srgbClr val="FF0000"/>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Page File Used</a:t>
            </a: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050">
              <a:solidFill>
                <a:schemeClr val="bg1"/>
              </a:solidFill>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7FBB83E3-3CF1-4483-85FE-61CA671F7E4C}"/>
              </a:ext>
            </a:extLst>
          </p:cNvPr>
          <p:cNvSpPr/>
          <p:nvPr/>
        </p:nvSpPr>
        <p:spPr>
          <a:xfrm>
            <a:off x="8412341" y="1247597"/>
            <a:ext cx="2248274" cy="338378"/>
          </a:xfrm>
          <a:prstGeom prst="rect">
            <a:avLst/>
          </a:prstGeom>
        </p:spPr>
        <p:txBody>
          <a:bodyPr wrap="square">
            <a:spAutoFit/>
          </a:bodyPr>
          <a:lstStyle/>
          <a:p>
            <a:pPr algn="ctr"/>
            <a:r>
              <a:rPr lang="en-US" sz="1600">
                <a:solidFill>
                  <a:schemeClr val="tx2"/>
                </a:solidFill>
                <a:latin typeface="Calibri" panose="020F0502020204030204" pitchFamily="34" charset="0"/>
                <a:cs typeface="Calibri" panose="020F0502020204030204" pitchFamily="34" charset="0"/>
              </a:rPr>
              <a:t>What Guest OS sees</a:t>
            </a:r>
          </a:p>
        </p:txBody>
      </p:sp>
      <p:sp>
        <p:nvSpPr>
          <p:cNvPr id="40" name="Right Brace 39">
            <a:extLst>
              <a:ext uri="{FF2B5EF4-FFF2-40B4-BE49-F238E27FC236}">
                <a16:creationId xmlns:a16="http://schemas.microsoft.com/office/drawing/2014/main" id="{77F0059B-0662-4C22-8D1F-EE4820C4BF75}"/>
              </a:ext>
            </a:extLst>
          </p:cNvPr>
          <p:cNvSpPr/>
          <p:nvPr/>
        </p:nvSpPr>
        <p:spPr>
          <a:xfrm rot="16200000">
            <a:off x="9366619" y="312920"/>
            <a:ext cx="332792" cy="2876638"/>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796"/>
          </a:p>
        </p:txBody>
      </p:sp>
      <p:sp>
        <p:nvSpPr>
          <p:cNvPr id="43" name="Rectangle 42">
            <a:extLst>
              <a:ext uri="{FF2B5EF4-FFF2-40B4-BE49-F238E27FC236}">
                <a16:creationId xmlns:a16="http://schemas.microsoft.com/office/drawing/2014/main" id="{D434C8F6-2617-4F94-9BF2-B5090DBFE132}"/>
              </a:ext>
            </a:extLst>
          </p:cNvPr>
          <p:cNvSpPr/>
          <p:nvPr/>
        </p:nvSpPr>
        <p:spPr>
          <a:xfrm>
            <a:off x="2337486" y="4484791"/>
            <a:ext cx="3240000" cy="1799531"/>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bg1"/>
                </a:solidFill>
                <a:latin typeface="Calibri" panose="020F0502020204030204" pitchFamily="34" charset="0"/>
                <a:cs typeface="Calibri" panose="020F0502020204030204" pitchFamily="34" charset="0"/>
              </a:rPr>
              <a:t>Consumed</a:t>
            </a: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B66E3A5E-19F6-4DD6-81E3-CA25B96BDCB4}"/>
              </a:ext>
            </a:extLst>
          </p:cNvPr>
          <p:cNvSpPr/>
          <p:nvPr/>
        </p:nvSpPr>
        <p:spPr>
          <a:xfrm>
            <a:off x="2839383" y="1249143"/>
            <a:ext cx="2248274" cy="338378"/>
          </a:xfrm>
          <a:prstGeom prst="rect">
            <a:avLst/>
          </a:prstGeom>
        </p:spPr>
        <p:txBody>
          <a:bodyPr wrap="square">
            <a:spAutoFit/>
          </a:bodyPr>
          <a:lstStyle/>
          <a:p>
            <a:pPr algn="ctr"/>
            <a:r>
              <a:rPr lang="en-US" sz="1600">
                <a:solidFill>
                  <a:schemeClr val="tx2"/>
                </a:solidFill>
                <a:latin typeface="Calibri" panose="020F0502020204030204" pitchFamily="34" charset="0"/>
                <a:cs typeface="Calibri" panose="020F0502020204030204" pitchFamily="34" charset="0"/>
              </a:rPr>
              <a:t>What Hypervisor sees</a:t>
            </a:r>
          </a:p>
        </p:txBody>
      </p:sp>
      <p:sp>
        <p:nvSpPr>
          <p:cNvPr id="46" name="Right Brace 45">
            <a:extLst>
              <a:ext uri="{FF2B5EF4-FFF2-40B4-BE49-F238E27FC236}">
                <a16:creationId xmlns:a16="http://schemas.microsoft.com/office/drawing/2014/main" id="{AC622140-8CBC-4721-8250-6DBF9748992C}"/>
              </a:ext>
            </a:extLst>
          </p:cNvPr>
          <p:cNvSpPr/>
          <p:nvPr/>
        </p:nvSpPr>
        <p:spPr>
          <a:xfrm rot="16200000">
            <a:off x="3797081" y="-966215"/>
            <a:ext cx="338377" cy="5436191"/>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796"/>
          </a:p>
        </p:txBody>
      </p:sp>
      <p:sp>
        <p:nvSpPr>
          <p:cNvPr id="39" name="Rectangle 38">
            <a:extLst>
              <a:ext uri="{FF2B5EF4-FFF2-40B4-BE49-F238E27FC236}">
                <a16:creationId xmlns:a16="http://schemas.microsoft.com/office/drawing/2014/main" id="{0C55235F-795B-45B6-B299-E7C36D7BD8B5}"/>
              </a:ext>
            </a:extLst>
          </p:cNvPr>
          <p:cNvSpPr/>
          <p:nvPr/>
        </p:nvSpPr>
        <p:spPr>
          <a:xfrm>
            <a:off x="2442313" y="4831604"/>
            <a:ext cx="1079719" cy="359906"/>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Shared</a:t>
            </a:r>
          </a:p>
        </p:txBody>
      </p:sp>
      <p:sp>
        <p:nvSpPr>
          <p:cNvPr id="44" name="Rectangle 43">
            <a:extLst>
              <a:ext uri="{FF2B5EF4-FFF2-40B4-BE49-F238E27FC236}">
                <a16:creationId xmlns:a16="http://schemas.microsoft.com/office/drawing/2014/main" id="{3303743A-79E7-49E2-8AE2-47E8B3C44FD7}"/>
              </a:ext>
            </a:extLst>
          </p:cNvPr>
          <p:cNvSpPr/>
          <p:nvPr/>
        </p:nvSpPr>
        <p:spPr>
          <a:xfrm>
            <a:off x="4308508" y="4475714"/>
            <a:ext cx="1079719" cy="359906"/>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Compressed</a:t>
            </a:r>
          </a:p>
        </p:txBody>
      </p:sp>
      <p:sp>
        <p:nvSpPr>
          <p:cNvPr id="17" name="Arrow: Up 16">
            <a:extLst>
              <a:ext uri="{FF2B5EF4-FFF2-40B4-BE49-F238E27FC236}">
                <a16:creationId xmlns:a16="http://schemas.microsoft.com/office/drawing/2014/main" id="{2C4D1E4F-8B7A-4869-8F22-C53B974DE9EA}"/>
              </a:ext>
            </a:extLst>
          </p:cNvPr>
          <p:cNvSpPr/>
          <p:nvPr/>
        </p:nvSpPr>
        <p:spPr>
          <a:xfrm>
            <a:off x="8611358" y="2705336"/>
            <a:ext cx="846078" cy="323916"/>
          </a:xfrm>
          <a:prstGeom prst="up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Page Out</a:t>
            </a:r>
          </a:p>
        </p:txBody>
      </p:sp>
      <p:sp>
        <p:nvSpPr>
          <p:cNvPr id="71" name="Rectangle 70">
            <a:extLst>
              <a:ext uri="{FF2B5EF4-FFF2-40B4-BE49-F238E27FC236}">
                <a16:creationId xmlns:a16="http://schemas.microsoft.com/office/drawing/2014/main" id="{EDF49248-8E79-4EF5-A729-D9BD8124DE38}"/>
              </a:ext>
            </a:extLst>
          </p:cNvPr>
          <p:cNvSpPr/>
          <p:nvPr/>
        </p:nvSpPr>
        <p:spPr>
          <a:xfrm>
            <a:off x="1259997" y="3048768"/>
            <a:ext cx="1079719" cy="2520000"/>
          </a:xfrm>
          <a:prstGeom prst="rect">
            <a:avLst/>
          </a:prstGeom>
          <a:solidFill>
            <a:srgbClr val="FF0000">
              <a:alpha val="50000"/>
            </a:srgb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tx2"/>
                </a:solidFill>
                <a:latin typeface="Calibri" panose="020F0502020204030204" pitchFamily="34" charset="0"/>
                <a:cs typeface="Calibri" panose="020F0502020204030204" pitchFamily="34" charset="0"/>
              </a:rPr>
              <a:t>Swap File</a:t>
            </a: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endParaRPr lang="en-US" sz="1200">
              <a:solidFill>
                <a:schemeClr val="bg1"/>
              </a:solidFill>
              <a:latin typeface="Calibri" panose="020F0502020204030204" pitchFamily="34" charset="0"/>
              <a:cs typeface="Calibri" panose="020F0502020204030204" pitchFamily="34" charset="0"/>
            </a:endParaRPr>
          </a:p>
        </p:txBody>
      </p:sp>
      <p:sp>
        <p:nvSpPr>
          <p:cNvPr id="73" name="Rectangle 72">
            <a:extLst>
              <a:ext uri="{FF2B5EF4-FFF2-40B4-BE49-F238E27FC236}">
                <a16:creationId xmlns:a16="http://schemas.microsoft.com/office/drawing/2014/main" id="{9A453B6F-C38A-4390-ACE6-33E50FB87ADC}"/>
              </a:ext>
            </a:extLst>
          </p:cNvPr>
          <p:cNvSpPr/>
          <p:nvPr/>
        </p:nvSpPr>
        <p:spPr>
          <a:xfrm>
            <a:off x="1619690" y="3050203"/>
            <a:ext cx="5040000" cy="360000"/>
          </a:xfrm>
          <a:prstGeom prst="rect">
            <a:avLst/>
          </a:prstGeom>
          <a:solidFill>
            <a:srgbClr val="FF0000"/>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Swapped</a:t>
            </a:r>
            <a:endParaRPr lang="en-US" sz="1050">
              <a:solidFill>
                <a:schemeClr val="bg1"/>
              </a:solidFill>
              <a:latin typeface="Calibri" panose="020F0502020204030204" pitchFamily="34" charset="0"/>
              <a:cs typeface="Calibri" panose="020F0502020204030204" pitchFamily="34" charset="0"/>
            </a:endParaRPr>
          </a:p>
        </p:txBody>
      </p:sp>
      <p:sp>
        <p:nvSpPr>
          <p:cNvPr id="57" name="Arrow: Down 56">
            <a:extLst>
              <a:ext uri="{FF2B5EF4-FFF2-40B4-BE49-F238E27FC236}">
                <a16:creationId xmlns:a16="http://schemas.microsoft.com/office/drawing/2014/main" id="{C49CE697-6BB4-45B0-9323-341A584AA92C}"/>
              </a:ext>
            </a:extLst>
          </p:cNvPr>
          <p:cNvSpPr/>
          <p:nvPr/>
        </p:nvSpPr>
        <p:spPr>
          <a:xfrm>
            <a:off x="9455041" y="2709851"/>
            <a:ext cx="840327" cy="323916"/>
          </a:xfrm>
          <a:prstGeom prst="downArrow">
            <a:avLst>
              <a:gd name="adj1" fmla="val 50000"/>
              <a:gd name="adj2" fmla="val 5000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Page</a:t>
            </a:r>
            <a:br>
              <a:rPr lang="en-US" sz="700">
                <a:solidFill>
                  <a:schemeClr val="tx2"/>
                </a:solidFill>
              </a:rPr>
            </a:br>
            <a:r>
              <a:rPr lang="en-US" sz="700">
                <a:solidFill>
                  <a:schemeClr val="tx2"/>
                </a:solidFill>
              </a:rPr>
              <a:t>In</a:t>
            </a:r>
          </a:p>
        </p:txBody>
      </p:sp>
      <p:sp>
        <p:nvSpPr>
          <p:cNvPr id="58" name="Rectangle 57">
            <a:extLst>
              <a:ext uri="{FF2B5EF4-FFF2-40B4-BE49-F238E27FC236}">
                <a16:creationId xmlns:a16="http://schemas.microsoft.com/office/drawing/2014/main" id="{5A0C4932-BA66-45A0-8315-020D03C8E37A}"/>
              </a:ext>
            </a:extLst>
          </p:cNvPr>
          <p:cNvSpPr/>
          <p:nvPr/>
        </p:nvSpPr>
        <p:spPr>
          <a:xfrm>
            <a:off x="2337486" y="3767284"/>
            <a:ext cx="3240000" cy="359906"/>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a:cs typeface="Calibri"/>
              </a:rPr>
              <a:t>Shared Saved</a:t>
            </a:r>
            <a:endParaRPr lang="en-US" sz="1200">
              <a:solidFill>
                <a:schemeClr val="bg1"/>
              </a:solidFill>
              <a:latin typeface="Calibri" panose="020F0502020204030204" pitchFamily="34" charset="0"/>
              <a:cs typeface="Calibri" panose="020F0502020204030204" pitchFamily="34" charset="0"/>
            </a:endParaRPr>
          </a:p>
        </p:txBody>
      </p:sp>
      <p:sp>
        <p:nvSpPr>
          <p:cNvPr id="85" name="Rectangle 84">
            <a:extLst>
              <a:ext uri="{FF2B5EF4-FFF2-40B4-BE49-F238E27FC236}">
                <a16:creationId xmlns:a16="http://schemas.microsoft.com/office/drawing/2014/main" id="{F885DF3D-1707-4913-9131-6697BCB865CB}"/>
              </a:ext>
            </a:extLst>
          </p:cNvPr>
          <p:cNvSpPr/>
          <p:nvPr/>
        </p:nvSpPr>
        <p:spPr>
          <a:xfrm flipH="1">
            <a:off x="1263036" y="5565923"/>
            <a:ext cx="2159438" cy="719813"/>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Reservation</a:t>
            </a:r>
          </a:p>
        </p:txBody>
      </p:sp>
      <p:sp>
        <p:nvSpPr>
          <p:cNvPr id="86" name="Rectangle 85">
            <a:extLst>
              <a:ext uri="{FF2B5EF4-FFF2-40B4-BE49-F238E27FC236}">
                <a16:creationId xmlns:a16="http://schemas.microsoft.com/office/drawing/2014/main" id="{8417588D-EB40-439F-8BEA-C12E8FFB3A15}"/>
              </a:ext>
            </a:extLst>
          </p:cNvPr>
          <p:cNvSpPr/>
          <p:nvPr/>
        </p:nvSpPr>
        <p:spPr>
          <a:xfrm>
            <a:off x="2337486" y="3408431"/>
            <a:ext cx="4320000" cy="359906"/>
          </a:xfrm>
          <a:prstGeom prst="rect">
            <a:avLst/>
          </a:prstGeom>
          <a:solidFill>
            <a:srgbClr val="FF0000"/>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Balloon</a:t>
            </a:r>
            <a:endParaRPr lang="en-US" sz="1050">
              <a:solidFill>
                <a:schemeClr val="bg1"/>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404EA0CE-F4B1-40ED-AB36-22F0A4D1A827}"/>
              </a:ext>
            </a:extLst>
          </p:cNvPr>
          <p:cNvSpPr/>
          <p:nvPr/>
        </p:nvSpPr>
        <p:spPr>
          <a:xfrm>
            <a:off x="3425920" y="5928576"/>
            <a:ext cx="2159438" cy="359906"/>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Active</a:t>
            </a:r>
          </a:p>
        </p:txBody>
      </p:sp>
      <p:sp>
        <p:nvSpPr>
          <p:cNvPr id="89" name="Arrow: Down 88">
            <a:extLst>
              <a:ext uri="{FF2B5EF4-FFF2-40B4-BE49-F238E27FC236}">
                <a16:creationId xmlns:a16="http://schemas.microsoft.com/office/drawing/2014/main" id="{B056F4ED-91CB-494F-898E-ECC1DD0E340D}"/>
              </a:ext>
            </a:extLst>
          </p:cNvPr>
          <p:cNvSpPr/>
          <p:nvPr/>
        </p:nvSpPr>
        <p:spPr>
          <a:xfrm>
            <a:off x="1690330" y="3070452"/>
            <a:ext cx="899766" cy="323916"/>
          </a:xfrm>
          <a:prstGeom prst="downArrow">
            <a:avLst>
              <a:gd name="adj1" fmla="val 50000"/>
              <a:gd name="adj2" fmla="val 5000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Swap</a:t>
            </a:r>
            <a:br>
              <a:rPr lang="en-US" sz="700">
                <a:solidFill>
                  <a:schemeClr val="tx2"/>
                </a:solidFill>
              </a:rPr>
            </a:br>
            <a:r>
              <a:rPr lang="en-US" sz="700">
                <a:solidFill>
                  <a:schemeClr val="tx2"/>
                </a:solidFill>
              </a:rPr>
              <a:t>In</a:t>
            </a:r>
          </a:p>
        </p:txBody>
      </p:sp>
      <p:sp>
        <p:nvSpPr>
          <p:cNvPr id="90" name="Arrow: Down 89">
            <a:extLst>
              <a:ext uri="{FF2B5EF4-FFF2-40B4-BE49-F238E27FC236}">
                <a16:creationId xmlns:a16="http://schemas.microsoft.com/office/drawing/2014/main" id="{AD7356EC-6F32-4E4D-9908-5CFD22848289}"/>
              </a:ext>
            </a:extLst>
          </p:cNvPr>
          <p:cNvSpPr/>
          <p:nvPr/>
        </p:nvSpPr>
        <p:spPr>
          <a:xfrm>
            <a:off x="9780222" y="3429707"/>
            <a:ext cx="1007738" cy="323916"/>
          </a:xfrm>
          <a:prstGeom prst="downArrow">
            <a:avLst>
              <a:gd name="adj1" fmla="val 50000"/>
              <a:gd name="adj2" fmla="val 5000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Balloon Target</a:t>
            </a:r>
          </a:p>
        </p:txBody>
      </p:sp>
      <p:sp>
        <p:nvSpPr>
          <p:cNvPr id="81" name="Rectangle 80">
            <a:extLst>
              <a:ext uri="{FF2B5EF4-FFF2-40B4-BE49-F238E27FC236}">
                <a16:creationId xmlns:a16="http://schemas.microsoft.com/office/drawing/2014/main" id="{25F6EA07-34BE-473E-8042-1765E219A3EE}"/>
              </a:ext>
            </a:extLst>
          </p:cNvPr>
          <p:cNvSpPr/>
          <p:nvPr/>
        </p:nvSpPr>
        <p:spPr>
          <a:xfrm>
            <a:off x="8091334" y="3052738"/>
            <a:ext cx="2880000" cy="359906"/>
          </a:xfrm>
          <a:prstGeom prst="rect">
            <a:avLst/>
          </a:prstGeom>
          <a:solidFill>
            <a:schemeClr val="tx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Hardware Reserved</a:t>
            </a:r>
          </a:p>
        </p:txBody>
      </p:sp>
      <p:sp>
        <p:nvSpPr>
          <p:cNvPr id="84" name="Rectangle 83">
            <a:extLst>
              <a:ext uri="{FF2B5EF4-FFF2-40B4-BE49-F238E27FC236}">
                <a16:creationId xmlns:a16="http://schemas.microsoft.com/office/drawing/2014/main" id="{CC865653-FEA5-41E2-8339-03721B65F6C8}"/>
              </a:ext>
            </a:extLst>
          </p:cNvPr>
          <p:cNvSpPr/>
          <p:nvPr/>
        </p:nvSpPr>
        <p:spPr>
          <a:xfrm>
            <a:off x="2337486" y="4127654"/>
            <a:ext cx="3240000" cy="360000"/>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a:cs typeface="Calibri"/>
              </a:rPr>
              <a:t>Compressed Saved</a:t>
            </a:r>
            <a:endParaRPr lang="en-US" sz="1200">
              <a:solidFill>
                <a:schemeClr val="bg1"/>
              </a:solidFill>
              <a:latin typeface="Calibri" panose="020F0502020204030204" pitchFamily="34" charset="0"/>
              <a:cs typeface="Calibri" panose="020F0502020204030204" pitchFamily="34" charset="0"/>
            </a:endParaRPr>
          </a:p>
        </p:txBody>
      </p:sp>
      <p:sp>
        <p:nvSpPr>
          <p:cNvPr id="88" name="Arrow: Up 87">
            <a:extLst>
              <a:ext uri="{FF2B5EF4-FFF2-40B4-BE49-F238E27FC236}">
                <a16:creationId xmlns:a16="http://schemas.microsoft.com/office/drawing/2014/main" id="{235731B7-ED81-4303-B475-C436E432038E}"/>
              </a:ext>
            </a:extLst>
          </p:cNvPr>
          <p:cNvSpPr/>
          <p:nvPr/>
        </p:nvSpPr>
        <p:spPr>
          <a:xfrm>
            <a:off x="1346966" y="3287298"/>
            <a:ext cx="846078" cy="323916"/>
          </a:xfrm>
          <a:prstGeom prst="up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Swap Out</a:t>
            </a:r>
          </a:p>
        </p:txBody>
      </p:sp>
      <p:sp>
        <p:nvSpPr>
          <p:cNvPr id="87" name="Rectangle 86">
            <a:extLst>
              <a:ext uri="{FF2B5EF4-FFF2-40B4-BE49-F238E27FC236}">
                <a16:creationId xmlns:a16="http://schemas.microsoft.com/office/drawing/2014/main" id="{BEE1846A-DA52-4F29-8405-F4099C4EEF67}"/>
              </a:ext>
            </a:extLst>
          </p:cNvPr>
          <p:cNvSpPr/>
          <p:nvPr/>
        </p:nvSpPr>
        <p:spPr>
          <a:xfrm>
            <a:off x="5576980" y="3768111"/>
            <a:ext cx="1079719" cy="2520000"/>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bg1"/>
                </a:solidFill>
                <a:latin typeface="Calibri" panose="020F0502020204030204" pitchFamily="34" charset="0"/>
                <a:cs typeface="Calibri" panose="020F0502020204030204" pitchFamily="34" charset="0"/>
              </a:rPr>
              <a:t>Granted</a:t>
            </a:r>
          </a:p>
        </p:txBody>
      </p:sp>
      <p:cxnSp>
        <p:nvCxnSpPr>
          <p:cNvPr id="19" name="Straight Connector 18">
            <a:extLst>
              <a:ext uri="{FF2B5EF4-FFF2-40B4-BE49-F238E27FC236}">
                <a16:creationId xmlns:a16="http://schemas.microsoft.com/office/drawing/2014/main" id="{6DCAC2E8-55C8-4B1C-9E79-9EF783F18E7A}"/>
              </a:ext>
            </a:extLst>
          </p:cNvPr>
          <p:cNvCxnSpPr>
            <a:cxnSpLocks/>
          </p:cNvCxnSpPr>
          <p:nvPr/>
        </p:nvCxnSpPr>
        <p:spPr bwMode="gray">
          <a:xfrm>
            <a:off x="2757488" y="5927172"/>
            <a:ext cx="8082276" cy="0"/>
          </a:xfrm>
          <a:prstGeom prst="line">
            <a:avLst/>
          </a:prstGeom>
          <a:ln w="12700">
            <a:solidFill>
              <a:schemeClr val="tx2">
                <a:lumMod val="5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E01B2D0-1814-473D-92F5-D9B4A3EA9CD0}"/>
              </a:ext>
            </a:extLst>
          </p:cNvPr>
          <p:cNvCxnSpPr>
            <a:cxnSpLocks/>
          </p:cNvCxnSpPr>
          <p:nvPr/>
        </p:nvCxnSpPr>
        <p:spPr bwMode="gray">
          <a:xfrm>
            <a:off x="1191527" y="5565175"/>
            <a:ext cx="5526695" cy="0"/>
          </a:xfrm>
          <a:prstGeom prst="line">
            <a:avLst/>
          </a:prstGeom>
          <a:ln w="12700">
            <a:solidFill>
              <a:schemeClr val="bg2">
                <a:lumMod val="1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8A98F30-754B-4333-8AEA-718F4A8584A4}"/>
              </a:ext>
            </a:extLst>
          </p:cNvPr>
          <p:cNvCxnSpPr>
            <a:cxnSpLocks/>
          </p:cNvCxnSpPr>
          <p:nvPr/>
        </p:nvCxnSpPr>
        <p:spPr bwMode="gray">
          <a:xfrm>
            <a:off x="2442313" y="4835620"/>
            <a:ext cx="3063643" cy="0"/>
          </a:xfrm>
          <a:prstGeom prst="line">
            <a:avLst/>
          </a:prstGeom>
          <a:ln w="12700">
            <a:solidFill>
              <a:schemeClr val="bg2">
                <a:lumMod val="1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CA72992-EA21-4CA8-9FBD-DB2E86B6575E}"/>
              </a:ext>
            </a:extLst>
          </p:cNvPr>
          <p:cNvSpPr/>
          <p:nvPr/>
        </p:nvSpPr>
        <p:spPr>
          <a:xfrm>
            <a:off x="9531334" y="4486438"/>
            <a:ext cx="1440000" cy="1800000"/>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bg1"/>
                </a:solidFill>
                <a:latin typeface="Calibri" panose="020F0502020204030204" pitchFamily="34" charset="0"/>
                <a:cs typeface="Calibri" panose="020F0502020204030204" pitchFamily="34" charset="0"/>
              </a:rPr>
              <a:t>Linux “Used”</a:t>
            </a:r>
          </a:p>
        </p:txBody>
      </p:sp>
      <p:sp>
        <p:nvSpPr>
          <p:cNvPr id="48" name="Rectangle 47">
            <a:extLst>
              <a:ext uri="{FF2B5EF4-FFF2-40B4-BE49-F238E27FC236}">
                <a16:creationId xmlns:a16="http://schemas.microsoft.com/office/drawing/2014/main" id="{F498EB40-46BD-4D32-B456-8F0717A469BD}"/>
              </a:ext>
            </a:extLst>
          </p:cNvPr>
          <p:cNvSpPr/>
          <p:nvPr/>
        </p:nvSpPr>
        <p:spPr>
          <a:xfrm>
            <a:off x="8181332" y="4880975"/>
            <a:ext cx="1260000" cy="216000"/>
          </a:xfrm>
          <a:prstGeom prst="rect">
            <a:avLst/>
          </a:prstGeom>
          <a:solidFill>
            <a:srgbClr val="FFC000"/>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800">
                <a:solidFill>
                  <a:schemeClr val="tx1">
                    <a:lumMod val="50000"/>
                  </a:schemeClr>
                </a:solidFill>
                <a:latin typeface="Calibri" panose="020F0502020204030204" pitchFamily="34" charset="0"/>
                <a:cs typeface="Calibri" panose="020F0502020204030204" pitchFamily="34" charset="0"/>
              </a:rPr>
              <a:t>Balloon</a:t>
            </a:r>
          </a:p>
        </p:txBody>
      </p:sp>
      <p:sp>
        <p:nvSpPr>
          <p:cNvPr id="92" name="Rectangle 91">
            <a:extLst>
              <a:ext uri="{FF2B5EF4-FFF2-40B4-BE49-F238E27FC236}">
                <a16:creationId xmlns:a16="http://schemas.microsoft.com/office/drawing/2014/main" id="{7476B314-2A89-497E-8AE5-66C004F41A98}"/>
              </a:ext>
            </a:extLst>
          </p:cNvPr>
          <p:cNvSpPr/>
          <p:nvPr/>
        </p:nvSpPr>
        <p:spPr>
          <a:xfrm>
            <a:off x="8181337" y="5098191"/>
            <a:ext cx="1260000" cy="216000"/>
          </a:xfrm>
          <a:prstGeom prst="rect">
            <a:avLst/>
          </a:prstGeom>
          <a:solidFill>
            <a:schemeClr val="accent5"/>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800">
                <a:solidFill>
                  <a:schemeClr val="tx1">
                    <a:lumMod val="50000"/>
                  </a:schemeClr>
                </a:solidFill>
                <a:latin typeface="Calibri" panose="020F0502020204030204" pitchFamily="34" charset="0"/>
                <a:cs typeface="Calibri" panose="020F0502020204030204" pitchFamily="34" charset="0"/>
              </a:rPr>
              <a:t>Windows “Compressed”</a:t>
            </a:r>
          </a:p>
        </p:txBody>
      </p:sp>
      <p:sp>
        <p:nvSpPr>
          <p:cNvPr id="52" name="Rectangle 51">
            <a:extLst>
              <a:ext uri="{FF2B5EF4-FFF2-40B4-BE49-F238E27FC236}">
                <a16:creationId xmlns:a16="http://schemas.microsoft.com/office/drawing/2014/main" id="{DDD76FB5-61E1-4153-AD30-DF68E725E464}"/>
              </a:ext>
            </a:extLst>
          </p:cNvPr>
          <p:cNvSpPr/>
          <p:nvPr/>
        </p:nvSpPr>
        <p:spPr>
          <a:xfrm>
            <a:off x="9621334" y="4511005"/>
            <a:ext cx="1260000" cy="216000"/>
          </a:xfrm>
          <a:prstGeom prst="rect">
            <a:avLst/>
          </a:prstGeom>
          <a:solidFill>
            <a:srgbClr val="FFC000"/>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800">
                <a:solidFill>
                  <a:schemeClr val="tx1">
                    <a:lumMod val="50000"/>
                  </a:schemeClr>
                </a:solidFill>
                <a:latin typeface="Calibri" panose="020F0502020204030204" pitchFamily="34" charset="0"/>
                <a:cs typeface="Calibri" panose="020F0502020204030204" pitchFamily="34" charset="0"/>
              </a:rPr>
              <a:t>Balloon</a:t>
            </a:r>
          </a:p>
        </p:txBody>
      </p:sp>
      <p:sp>
        <p:nvSpPr>
          <p:cNvPr id="2" name="Title 1">
            <a:extLst>
              <a:ext uri="{FF2B5EF4-FFF2-40B4-BE49-F238E27FC236}">
                <a16:creationId xmlns:a16="http://schemas.microsoft.com/office/drawing/2014/main" id="{2E96BDB5-A51A-4B55-A207-CF5DAA81158C}"/>
              </a:ext>
            </a:extLst>
          </p:cNvPr>
          <p:cNvSpPr>
            <a:spLocks noGrp="1"/>
          </p:cNvSpPr>
          <p:nvPr>
            <p:ph type="title"/>
          </p:nvPr>
        </p:nvSpPr>
        <p:spPr/>
        <p:txBody>
          <a:bodyPr/>
          <a:lstStyle/>
          <a:p>
            <a:r>
              <a:rPr lang="en-SG"/>
              <a:t>VM RAM Counters</a:t>
            </a:r>
          </a:p>
        </p:txBody>
      </p:sp>
      <p:sp>
        <p:nvSpPr>
          <p:cNvPr id="4" name="Subtitle 3">
            <a:extLst>
              <a:ext uri="{FF2B5EF4-FFF2-40B4-BE49-F238E27FC236}">
                <a16:creationId xmlns:a16="http://schemas.microsoft.com/office/drawing/2014/main" id="{C88E2281-1DAC-405B-88B6-F016F61185E6}"/>
              </a:ext>
            </a:extLst>
          </p:cNvPr>
          <p:cNvSpPr>
            <a:spLocks noGrp="1"/>
          </p:cNvSpPr>
          <p:nvPr>
            <p:ph type="subTitle" idx="10"/>
          </p:nvPr>
        </p:nvSpPr>
        <p:spPr/>
        <p:txBody>
          <a:bodyPr/>
          <a:lstStyle/>
          <a:p>
            <a:r>
              <a:rPr lang="en-SG" dirty="0"/>
              <a:t>Don’t confuse space vs speed</a:t>
            </a:r>
          </a:p>
        </p:txBody>
      </p:sp>
      <p:sp>
        <p:nvSpPr>
          <p:cNvPr id="91" name="Arrow: Down 90">
            <a:extLst>
              <a:ext uri="{FF2B5EF4-FFF2-40B4-BE49-F238E27FC236}">
                <a16:creationId xmlns:a16="http://schemas.microsoft.com/office/drawing/2014/main" id="{01E9E23C-2E3F-42B5-9C9F-80A86AA0ED38}"/>
              </a:ext>
            </a:extLst>
          </p:cNvPr>
          <p:cNvSpPr/>
          <p:nvPr/>
        </p:nvSpPr>
        <p:spPr>
          <a:xfrm>
            <a:off x="4733222" y="4792965"/>
            <a:ext cx="899766" cy="323916"/>
          </a:xfrm>
          <a:prstGeom prst="downArrow">
            <a:avLst>
              <a:gd name="adj1" fmla="val 50000"/>
              <a:gd name="adj2" fmla="val 50000"/>
            </a:avLst>
          </a:prstGeom>
          <a:solidFill>
            <a:srgbClr val="FFC00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Unzip</a:t>
            </a:r>
          </a:p>
        </p:txBody>
      </p:sp>
      <p:sp>
        <p:nvSpPr>
          <p:cNvPr id="94" name="Arrow: Up 93">
            <a:extLst>
              <a:ext uri="{FF2B5EF4-FFF2-40B4-BE49-F238E27FC236}">
                <a16:creationId xmlns:a16="http://schemas.microsoft.com/office/drawing/2014/main" id="{D1A1C4C6-2559-4BE7-A2E9-B62BF9092735}"/>
              </a:ext>
            </a:extLst>
          </p:cNvPr>
          <p:cNvSpPr/>
          <p:nvPr/>
        </p:nvSpPr>
        <p:spPr>
          <a:xfrm>
            <a:off x="4045242" y="4793022"/>
            <a:ext cx="899766" cy="323916"/>
          </a:xfrm>
          <a:prstGeom prst="upArrow">
            <a:avLst/>
          </a:prstGeom>
          <a:solidFill>
            <a:srgbClr val="FFC00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Zip</a:t>
            </a:r>
          </a:p>
        </p:txBody>
      </p:sp>
      <p:cxnSp>
        <p:nvCxnSpPr>
          <p:cNvPr id="30" name="Straight Connector 29">
            <a:extLst>
              <a:ext uri="{FF2B5EF4-FFF2-40B4-BE49-F238E27FC236}">
                <a16:creationId xmlns:a16="http://schemas.microsoft.com/office/drawing/2014/main" id="{0EB572B3-CFFA-401D-BCC1-546D1DF8C67D}"/>
              </a:ext>
            </a:extLst>
          </p:cNvPr>
          <p:cNvCxnSpPr>
            <a:cxnSpLocks/>
          </p:cNvCxnSpPr>
          <p:nvPr/>
        </p:nvCxnSpPr>
        <p:spPr bwMode="gray">
          <a:xfrm>
            <a:off x="1067960" y="6288040"/>
            <a:ext cx="10071095" cy="0"/>
          </a:xfrm>
          <a:prstGeom prst="line">
            <a:avLst/>
          </a:prstGeom>
          <a:ln w="25400">
            <a:solidFill>
              <a:schemeClr val="accent1">
                <a:lumMod val="60000"/>
                <a:lumOff val="4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A9456-BFE3-48BE-BC2B-349D1A6A679F}"/>
              </a:ext>
            </a:extLst>
          </p:cNvPr>
          <p:cNvCxnSpPr>
            <a:cxnSpLocks/>
          </p:cNvCxnSpPr>
          <p:nvPr/>
        </p:nvCxnSpPr>
        <p:spPr>
          <a:xfrm>
            <a:off x="1067960" y="3032339"/>
            <a:ext cx="10071095" cy="21915"/>
          </a:xfrm>
          <a:prstGeom prst="line">
            <a:avLst/>
          </a:prstGeom>
          <a:solidFill>
            <a:schemeClr val="tx1"/>
          </a:solidFill>
          <a:ln w="25400"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spTree>
    <p:extLst>
      <p:ext uri="{BB962C8B-B14F-4D97-AF65-F5344CB8AC3E}">
        <p14:creationId xmlns:p14="http://schemas.microsoft.com/office/powerpoint/2010/main" val="8349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11" y="-565778"/>
            <a:ext cx="12444153" cy="7934498"/>
          </a:xfrm>
          <a:prstGeom prst="rect">
            <a:avLst/>
          </a:prstGeom>
        </p:spPr>
      </p:pic>
      <p:sp>
        <p:nvSpPr>
          <p:cNvPr id="28" name="Rectangle 27"/>
          <p:cNvSpPr/>
          <p:nvPr/>
        </p:nvSpPr>
        <p:spPr>
          <a:xfrm>
            <a:off x="-126463" y="-190500"/>
            <a:ext cx="12491305" cy="7430003"/>
          </a:xfrm>
          <a:prstGeom prst="rect">
            <a:avLst/>
          </a:prstGeom>
          <a:solidFill>
            <a:schemeClr val="tx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3200" strike="sngStrike" dirty="0">
              <a:effectLst>
                <a:outerShdw blurRad="38100" dist="38100" dir="2700000" algn="tl">
                  <a:srgbClr val="000000">
                    <a:alpha val="43137"/>
                  </a:srgbClr>
                </a:outerShdw>
              </a:effectLst>
            </a:endParaRPr>
          </a:p>
        </p:txBody>
      </p:sp>
      <p:sp>
        <p:nvSpPr>
          <p:cNvPr id="2" name="TextBox 1"/>
          <p:cNvSpPr txBox="1"/>
          <p:nvPr/>
        </p:nvSpPr>
        <p:spPr>
          <a:xfrm>
            <a:off x="621804" y="1006416"/>
            <a:ext cx="7416824" cy="914400"/>
          </a:xfrm>
          <a:prstGeom prst="rect">
            <a:avLst/>
          </a:prstGeom>
          <a:noFill/>
        </p:spPr>
        <p:txBody>
          <a:bodyPr wrap="none" lIns="0" tIns="0" rIns="0" bIns="0" rtlCol="0">
            <a:noAutofit/>
          </a:bodyPr>
          <a:lstStyle/>
          <a:p>
            <a:pPr>
              <a:lnSpc>
                <a:spcPct val="90000"/>
              </a:lnSpc>
            </a:pPr>
            <a:r>
              <a:rPr lang="en-US" sz="2000" b="1" dirty="0">
                <a:solidFill>
                  <a:schemeClr val="bg1"/>
                </a:solidFill>
              </a:rPr>
              <a:t>Prove that your IaaS is serving all the VMs well.</a:t>
            </a:r>
            <a:endParaRPr lang="en-SG" sz="2000" b="1" dirty="0">
              <a:solidFill>
                <a:schemeClr val="bg1"/>
              </a:solidFill>
            </a:endParaRPr>
          </a:p>
        </p:txBody>
      </p:sp>
      <p:sp>
        <p:nvSpPr>
          <p:cNvPr id="13" name="Slide Number Placeholder 12"/>
          <p:cNvSpPr>
            <a:spLocks noGrp="1"/>
          </p:cNvSpPr>
          <p:nvPr>
            <p:ph type="sldNum" sz="quarter" idx="4294967295"/>
          </p:nvPr>
        </p:nvSpPr>
        <p:spPr>
          <a:xfrm>
            <a:off x="11737975" y="6464300"/>
            <a:ext cx="450850" cy="149225"/>
          </a:xfrm>
        </p:spPr>
        <p:txBody>
          <a:bodyPr/>
          <a:lstStyle/>
          <a:p>
            <a:fld id="{6EA6D8CF-3CDE-4807-BCD2-C9F2B831AAA5}" type="slidenum">
              <a:rPr lang="en-US" smtClean="0"/>
              <a:t>18</a:t>
            </a:fld>
            <a:endParaRPr lang="en-US"/>
          </a:p>
        </p:txBody>
      </p:sp>
      <p:sp>
        <p:nvSpPr>
          <p:cNvPr id="14" name="Title 1"/>
          <p:cNvSpPr txBox="1">
            <a:spLocks/>
          </p:cNvSpPr>
          <p:nvPr/>
        </p:nvSpPr>
        <p:spPr>
          <a:xfrm>
            <a:off x="538249"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rPr>
              <a:t>The Ask from Your Manager</a:t>
            </a:r>
          </a:p>
        </p:txBody>
      </p:sp>
      <p:grpSp>
        <p:nvGrpSpPr>
          <p:cNvPr id="18" name="Group 17"/>
          <p:cNvGrpSpPr/>
          <p:nvPr/>
        </p:nvGrpSpPr>
        <p:grpSpPr>
          <a:xfrm>
            <a:off x="7887506" y="1815426"/>
            <a:ext cx="2734565" cy="3172092"/>
            <a:chOff x="8079363" y="2049409"/>
            <a:chExt cx="2054519" cy="2383240"/>
          </a:xfrm>
        </p:grpSpPr>
        <p:sp>
          <p:nvSpPr>
            <p:cNvPr id="17" name="Hexagon 16"/>
            <p:cNvSpPr/>
            <p:nvPr/>
          </p:nvSpPr>
          <p:spPr>
            <a:xfrm rot="16200000">
              <a:off x="7915003" y="2213769"/>
              <a:ext cx="2383240" cy="2054519"/>
            </a:xfrm>
            <a:prstGeom prst="hexagon">
              <a:avLst/>
            </a:prstGeom>
            <a:solidFill>
              <a:schemeClr val="bg1">
                <a:alpha val="1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ffectLst>
                  <a:outerShdw blurRad="38100" dist="38100" dir="2700000" algn="tl">
                    <a:srgbClr val="000000">
                      <a:alpha val="43137"/>
                    </a:srgbClr>
                  </a:outerShdw>
                </a:effectLst>
              </a:endParaRPr>
            </a:p>
          </p:txBody>
        </p:sp>
        <p:sp>
          <p:nvSpPr>
            <p:cNvPr id="4" name="Rectangle 3"/>
            <p:cNvSpPr/>
            <p:nvPr/>
          </p:nvSpPr>
          <p:spPr>
            <a:xfrm>
              <a:off x="8273162" y="2724835"/>
              <a:ext cx="1653574" cy="901824"/>
            </a:xfrm>
            <a:prstGeom prst="rect">
              <a:avLst/>
            </a:prstGeom>
          </p:spPr>
          <p:txBody>
            <a:bodyPr wrap="square">
              <a:spAutoFit/>
            </a:bodyPr>
            <a:lstStyle/>
            <a:p>
              <a:pPr algn="ctr"/>
              <a:r>
                <a:rPr lang="en-US" sz="2400" b="1" dirty="0">
                  <a:solidFill>
                    <a:schemeClr val="bg1"/>
                  </a:solidFill>
                  <a:effectLst>
                    <a:outerShdw blurRad="38100" dist="38100" dir="2700000" algn="tl">
                      <a:srgbClr val="000000">
                        <a:alpha val="43137"/>
                      </a:srgbClr>
                    </a:outerShdw>
                  </a:effectLst>
                </a:rPr>
                <a:t>Every                  5 minutes.</a:t>
              </a:r>
              <a:br>
                <a:rPr lang="en-US" sz="2400" b="1" dirty="0">
                  <a:solidFill>
                    <a:schemeClr val="bg1"/>
                  </a:solidFill>
                  <a:effectLst>
                    <a:outerShdw blurRad="38100" dist="38100" dir="2700000" algn="tl">
                      <a:srgbClr val="000000">
                        <a:alpha val="43137"/>
                      </a:srgbClr>
                    </a:outerShdw>
                  </a:effectLst>
                </a:rPr>
              </a:br>
              <a:r>
                <a:rPr lang="en-US" sz="2400" b="1" dirty="0">
                  <a:solidFill>
                    <a:schemeClr val="bg1"/>
                  </a:solidFill>
                  <a:effectLst>
                    <a:outerShdw blurRad="38100" dist="38100" dir="2700000" algn="tl">
                      <a:srgbClr val="000000">
                        <a:alpha val="43137"/>
                      </a:srgbClr>
                    </a:outerShdw>
                  </a:effectLst>
                </a:rPr>
                <a:t>Without fail</a:t>
              </a:r>
            </a:p>
          </p:txBody>
        </p:sp>
      </p:grpSp>
      <p:grpSp>
        <p:nvGrpSpPr>
          <p:cNvPr id="20" name="Group 19"/>
          <p:cNvGrpSpPr/>
          <p:nvPr/>
        </p:nvGrpSpPr>
        <p:grpSpPr>
          <a:xfrm>
            <a:off x="1491195" y="1815426"/>
            <a:ext cx="2734877" cy="3172092"/>
            <a:chOff x="1052334" y="2049409"/>
            <a:chExt cx="2054753" cy="2383240"/>
          </a:xfrm>
        </p:grpSpPr>
        <p:sp>
          <p:nvSpPr>
            <p:cNvPr id="15" name="Hexagon 14"/>
            <p:cNvSpPr/>
            <p:nvPr/>
          </p:nvSpPr>
          <p:spPr>
            <a:xfrm rot="16200000">
              <a:off x="887974" y="2213769"/>
              <a:ext cx="2383240" cy="2054519"/>
            </a:xfrm>
            <a:prstGeom prst="hexagon">
              <a:avLst/>
            </a:prstGeom>
            <a:solidFill>
              <a:schemeClr val="bg1">
                <a:alpha val="1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ffectLst>
                  <a:outerShdw blurRad="38100" dist="38100" dir="2700000" algn="tl">
                    <a:srgbClr val="000000">
                      <a:alpha val="43137"/>
                    </a:srgbClr>
                  </a:outerShdw>
                </a:effectLst>
              </a:endParaRPr>
            </a:p>
          </p:txBody>
        </p:sp>
        <p:sp>
          <p:nvSpPr>
            <p:cNvPr id="19" name="Rectangle 18"/>
            <p:cNvSpPr/>
            <p:nvPr/>
          </p:nvSpPr>
          <p:spPr>
            <a:xfrm>
              <a:off x="1054142" y="2873001"/>
              <a:ext cx="2052945" cy="624340"/>
            </a:xfrm>
            <a:prstGeom prst="rect">
              <a:avLst/>
            </a:prstGeom>
          </p:spPr>
          <p:txBody>
            <a:bodyPr wrap="square">
              <a:spAutoFit/>
            </a:bodyPr>
            <a:lstStyle/>
            <a:p>
              <a:pPr algn="ctr"/>
              <a:r>
                <a:rPr lang="en-US" sz="2400" b="1" dirty="0">
                  <a:solidFill>
                    <a:schemeClr val="accent1"/>
                  </a:solidFill>
                  <a:effectLst>
                    <a:outerShdw blurRad="38100" dist="38100" dir="2700000" algn="tl">
                      <a:srgbClr val="000000">
                        <a:alpha val="43137"/>
                      </a:srgbClr>
                    </a:outerShdw>
                  </a:effectLst>
                </a:rPr>
                <a:t>CPU. RAM. </a:t>
              </a:r>
              <a:br>
                <a:rPr lang="en-US" sz="2400" b="1" dirty="0">
                  <a:solidFill>
                    <a:schemeClr val="accent1"/>
                  </a:solidFill>
                  <a:effectLst>
                    <a:outerShdw blurRad="38100" dist="38100" dir="2700000" algn="tl">
                      <a:srgbClr val="000000">
                        <a:alpha val="43137"/>
                      </a:srgbClr>
                    </a:outerShdw>
                  </a:effectLst>
                </a:rPr>
              </a:br>
              <a:r>
                <a:rPr lang="en-US" sz="2400" b="1" dirty="0">
                  <a:solidFill>
                    <a:schemeClr val="accent1"/>
                  </a:solidFill>
                  <a:effectLst>
                    <a:outerShdw blurRad="38100" dist="38100" dir="2700000" algn="tl">
                      <a:srgbClr val="000000">
                        <a:alpha val="43137"/>
                      </a:srgbClr>
                    </a:outerShdw>
                  </a:effectLst>
                </a:rPr>
                <a:t>Network. Disk</a:t>
              </a:r>
            </a:p>
          </p:txBody>
        </p:sp>
      </p:grpSp>
      <p:grpSp>
        <p:nvGrpSpPr>
          <p:cNvPr id="22" name="Group 21"/>
          <p:cNvGrpSpPr/>
          <p:nvPr/>
        </p:nvGrpSpPr>
        <p:grpSpPr>
          <a:xfrm>
            <a:off x="4690661" y="1815426"/>
            <a:ext cx="2788990" cy="3172092"/>
            <a:chOff x="4677630" y="2049409"/>
            <a:chExt cx="2095409" cy="2383240"/>
          </a:xfrm>
        </p:grpSpPr>
        <p:sp>
          <p:nvSpPr>
            <p:cNvPr id="16" name="Hexagon 15"/>
            <p:cNvSpPr/>
            <p:nvPr/>
          </p:nvSpPr>
          <p:spPr>
            <a:xfrm rot="16200000">
              <a:off x="4528483" y="2213769"/>
              <a:ext cx="2383240" cy="2054519"/>
            </a:xfrm>
            <a:prstGeom prst="hexagon">
              <a:avLst/>
            </a:prstGeom>
            <a:solidFill>
              <a:schemeClr val="bg1">
                <a:alpha val="10000"/>
              </a:schemeClr>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ffectLst>
                  <a:outerShdw blurRad="38100" dist="38100" dir="2700000" algn="tl">
                    <a:srgbClr val="000000">
                      <a:alpha val="43137"/>
                    </a:srgbClr>
                  </a:outerShdw>
                </a:effectLst>
              </a:endParaRPr>
            </a:p>
          </p:txBody>
        </p:sp>
        <p:sp>
          <p:nvSpPr>
            <p:cNvPr id="21" name="Rectangle 20"/>
            <p:cNvSpPr/>
            <p:nvPr/>
          </p:nvSpPr>
          <p:spPr>
            <a:xfrm>
              <a:off x="4677630" y="2894169"/>
              <a:ext cx="2095409" cy="624340"/>
            </a:xfrm>
            <a:prstGeom prst="rect">
              <a:avLst/>
            </a:prstGeom>
          </p:spPr>
          <p:txBody>
            <a:bodyPr wrap="square">
              <a:spAutoFit/>
            </a:bodyPr>
            <a:lstStyle/>
            <a:p>
              <a:pPr algn="ctr"/>
              <a:r>
                <a:rPr lang="en-US" sz="2400" b="1" dirty="0">
                  <a:solidFill>
                    <a:schemeClr val="accent4"/>
                  </a:solidFill>
                  <a:effectLst>
                    <a:outerShdw blurRad="38100" dist="38100" dir="2700000" algn="tl">
                      <a:srgbClr val="000000">
                        <a:alpha val="43137"/>
                      </a:srgbClr>
                    </a:outerShdw>
                  </a:effectLst>
                </a:rPr>
                <a:t>Every single VM.</a:t>
              </a:r>
              <a:br>
                <a:rPr lang="en-US" sz="2400" b="1" dirty="0">
                  <a:solidFill>
                    <a:schemeClr val="accent4"/>
                  </a:solidFill>
                  <a:effectLst>
                    <a:outerShdw blurRad="38100" dist="38100" dir="2700000" algn="tl">
                      <a:srgbClr val="000000">
                        <a:alpha val="43137"/>
                      </a:srgbClr>
                    </a:outerShdw>
                  </a:effectLst>
                </a:rPr>
              </a:br>
              <a:r>
                <a:rPr lang="en-US" sz="2400" b="1" dirty="0">
                  <a:solidFill>
                    <a:schemeClr val="accent4"/>
                  </a:solidFill>
                  <a:effectLst>
                    <a:outerShdw blurRad="38100" dist="38100" dir="2700000" algn="tl">
                      <a:srgbClr val="000000">
                        <a:alpha val="43137"/>
                      </a:srgbClr>
                    </a:outerShdw>
                  </a:effectLst>
                </a:rPr>
                <a:t>No one left out.</a:t>
              </a:r>
            </a:p>
          </p:txBody>
        </p:sp>
      </p:grpSp>
      <p:sp>
        <p:nvSpPr>
          <p:cNvPr id="24" name="Rectangle 23"/>
          <p:cNvSpPr/>
          <p:nvPr/>
        </p:nvSpPr>
        <p:spPr>
          <a:xfrm>
            <a:off x="0" y="5529067"/>
            <a:ext cx="12188825" cy="553998"/>
          </a:xfrm>
          <a:prstGeom prst="rect">
            <a:avLst/>
          </a:prstGeom>
          <a:solidFill>
            <a:schemeClr val="bg1">
              <a:alpha val="30000"/>
            </a:schemeClr>
          </a:solidFill>
        </p:spPr>
        <p:txBody>
          <a:bodyPr wrap="square">
            <a:spAutoFit/>
          </a:bodyPr>
          <a:lstStyle/>
          <a:p>
            <a:pPr algn="ctr"/>
            <a:r>
              <a:rPr lang="en-US" sz="3000" b="1" dirty="0">
                <a:solidFill>
                  <a:schemeClr val="accent4"/>
                </a:solidFill>
                <a:effectLst>
                  <a:outerShdw blurRad="38100" dist="38100" dir="2700000" algn="tl">
                    <a:srgbClr val="000000">
                      <a:alpha val="43137"/>
                    </a:srgbClr>
                  </a:outerShdw>
                </a:effectLst>
              </a:rPr>
              <a:t>You have 10K VMs. How to prove?</a:t>
            </a:r>
            <a:endParaRPr lang="en-SG" sz="3000" b="1" dirty="0" err="1">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0011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900" decel="100000" fill="hold"/>
                                        <p:tgtEl>
                                          <p:spTgt spid="22"/>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900" decel="100000" fill="hold"/>
                                        <p:tgtEl>
                                          <p:spTgt spid="18"/>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D9B82B-3B5F-4AD2-B0F7-7FA3E9598496}"/>
              </a:ext>
            </a:extLst>
          </p:cNvPr>
          <p:cNvSpPr>
            <a:spLocks noGrp="1"/>
          </p:cNvSpPr>
          <p:nvPr>
            <p:ph sz="quarter" idx="14"/>
          </p:nvPr>
        </p:nvSpPr>
        <p:spPr>
          <a:xfrm>
            <a:off x="616505" y="1600201"/>
            <a:ext cx="3282497" cy="4572000"/>
          </a:xfrm>
        </p:spPr>
        <p:txBody>
          <a:bodyPr/>
          <a:lstStyle/>
          <a:p>
            <a:r>
              <a:rPr lang="en-US" sz="1800" dirty="0"/>
              <a:t>IaaS Performance</a:t>
            </a:r>
          </a:p>
          <a:p>
            <a:pPr lvl="1"/>
            <a:r>
              <a:rPr lang="en-US" sz="1600" dirty="0"/>
              <a:t>Not VM performance</a:t>
            </a:r>
          </a:p>
          <a:p>
            <a:pPr lvl="1"/>
            <a:r>
              <a:rPr lang="en-US" sz="1600" dirty="0"/>
              <a:t>0 – 4 maps to the 4 elements provided by IaaS</a:t>
            </a:r>
          </a:p>
          <a:p>
            <a:r>
              <a:rPr lang="en-US" sz="1800" dirty="0"/>
              <a:t>4 SLA per VM</a:t>
            </a:r>
          </a:p>
          <a:p>
            <a:pPr lvl="1"/>
            <a:r>
              <a:rPr lang="en-US" sz="1600" dirty="0"/>
              <a:t>CPU Ready</a:t>
            </a:r>
          </a:p>
          <a:p>
            <a:pPr lvl="1"/>
            <a:r>
              <a:rPr lang="en-US" sz="1600" dirty="0"/>
              <a:t>RAM Contention</a:t>
            </a:r>
          </a:p>
          <a:p>
            <a:pPr lvl="1"/>
            <a:r>
              <a:rPr lang="en-US" sz="1600" dirty="0"/>
              <a:t>Disk Latency</a:t>
            </a:r>
          </a:p>
          <a:p>
            <a:pPr lvl="1"/>
            <a:r>
              <a:rPr lang="en-US" sz="1600" dirty="0"/>
              <a:t>Network Dropped Packets</a:t>
            </a:r>
          </a:p>
          <a:p>
            <a:r>
              <a:rPr lang="en-US" sz="1800" dirty="0"/>
              <a:t>Each box is a VM</a:t>
            </a:r>
          </a:p>
          <a:p>
            <a:pPr lvl="1"/>
            <a:r>
              <a:rPr lang="en-US" sz="1600" dirty="0"/>
              <a:t>Grouped by Cluster</a:t>
            </a:r>
          </a:p>
          <a:p>
            <a:r>
              <a:rPr lang="en-US" sz="1800"/>
              <a:t>Customization idea:</a:t>
            </a:r>
            <a:endParaRPr lang="en-US" sz="1800" dirty="0"/>
          </a:p>
          <a:p>
            <a:pPr lvl="1"/>
            <a:r>
              <a:rPr lang="en-US" sz="1600"/>
              <a:t>Group </a:t>
            </a:r>
            <a:r>
              <a:rPr lang="en-US" sz="1600" dirty="0"/>
              <a:t>by Class </a:t>
            </a:r>
            <a:r>
              <a:rPr lang="en-US" sz="1600"/>
              <a:t>of Service</a:t>
            </a:r>
          </a:p>
          <a:p>
            <a:pPr lvl="1"/>
            <a:r>
              <a:rPr lang="en-US" sz="1600"/>
              <a:t>1 dashboard per class of service</a:t>
            </a:r>
            <a:endParaRPr lang="en-US" sz="1600" dirty="0"/>
          </a:p>
        </p:txBody>
      </p:sp>
      <p:sp>
        <p:nvSpPr>
          <p:cNvPr id="3" name="Title 2">
            <a:extLst>
              <a:ext uri="{FF2B5EF4-FFF2-40B4-BE49-F238E27FC236}">
                <a16:creationId xmlns:a16="http://schemas.microsoft.com/office/drawing/2014/main" id="{FB3FF784-4077-4216-A470-E474B3BE85DE}"/>
              </a:ext>
            </a:extLst>
          </p:cNvPr>
          <p:cNvSpPr>
            <a:spLocks noGrp="1"/>
          </p:cNvSpPr>
          <p:nvPr>
            <p:ph type="title"/>
          </p:nvPr>
        </p:nvSpPr>
        <p:spPr/>
        <p:txBody>
          <a:bodyPr/>
          <a:lstStyle/>
          <a:p>
            <a:r>
              <a:rPr lang="en-US" dirty="0"/>
              <a:t>Live Performance</a:t>
            </a:r>
          </a:p>
        </p:txBody>
      </p:sp>
      <p:sp>
        <p:nvSpPr>
          <p:cNvPr id="4" name="Subtitle 3">
            <a:extLst>
              <a:ext uri="{FF2B5EF4-FFF2-40B4-BE49-F238E27FC236}">
                <a16:creationId xmlns:a16="http://schemas.microsoft.com/office/drawing/2014/main" id="{4A60204E-31AB-45E8-89FB-D5218D6D7CB3}"/>
              </a:ext>
            </a:extLst>
          </p:cNvPr>
          <p:cNvSpPr>
            <a:spLocks noGrp="1"/>
          </p:cNvSpPr>
          <p:nvPr>
            <p:ph type="subTitle" idx="10"/>
          </p:nvPr>
        </p:nvSpPr>
        <p:spPr/>
        <p:txBody>
          <a:bodyPr/>
          <a:lstStyle/>
          <a:p>
            <a:endParaRPr lang="en-US" dirty="0"/>
          </a:p>
        </p:txBody>
      </p:sp>
      <p:pic>
        <p:nvPicPr>
          <p:cNvPr id="5" name="Picture 4">
            <a:extLst>
              <a:ext uri="{FF2B5EF4-FFF2-40B4-BE49-F238E27FC236}">
                <a16:creationId xmlns:a16="http://schemas.microsoft.com/office/drawing/2014/main" id="{377545B7-2681-4E6E-B17A-2FE7F8B69E16}"/>
              </a:ext>
            </a:extLst>
          </p:cNvPr>
          <p:cNvPicPr>
            <a:picLocks noChangeAspect="1"/>
          </p:cNvPicPr>
          <p:nvPr/>
        </p:nvPicPr>
        <p:blipFill>
          <a:blip r:embed="rId3"/>
          <a:stretch>
            <a:fillRect/>
          </a:stretch>
        </p:blipFill>
        <p:spPr>
          <a:xfrm>
            <a:off x="5119544" y="1074606"/>
            <a:ext cx="6601082" cy="5508325"/>
          </a:xfrm>
          <a:prstGeom prst="rect">
            <a:avLst/>
          </a:prstGeom>
        </p:spPr>
      </p:pic>
    </p:spTree>
    <p:extLst>
      <p:ext uri="{BB962C8B-B14F-4D97-AF65-F5344CB8AC3E}">
        <p14:creationId xmlns:p14="http://schemas.microsoft.com/office/powerpoint/2010/main" val="162605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4AB9F1-FCD0-4BEB-9B39-78F791EE2AC0}"/>
              </a:ext>
            </a:extLst>
          </p:cNvPr>
          <p:cNvPicPr>
            <a:picLocks noChangeAspect="1"/>
          </p:cNvPicPr>
          <p:nvPr/>
        </p:nvPicPr>
        <p:blipFill>
          <a:blip r:embed="rId3"/>
          <a:stretch>
            <a:fillRect/>
          </a:stretch>
        </p:blipFill>
        <p:spPr>
          <a:xfrm>
            <a:off x="7062735" y="958659"/>
            <a:ext cx="4574856" cy="5292817"/>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94B76F67-F0A1-4107-BDD8-162619761994}"/>
              </a:ext>
            </a:extLst>
          </p:cNvPr>
          <p:cNvSpPr/>
          <p:nvPr/>
        </p:nvSpPr>
        <p:spPr>
          <a:xfrm>
            <a:off x="3193373" y="1518574"/>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Focus on the Architect, the individual.</a:t>
            </a:r>
            <a:endParaRPr lang="en-SG" sz="1200" dirty="0">
              <a:solidFill>
                <a:schemeClr val="bg2">
                  <a:lumMod val="10000"/>
                </a:schemeClr>
              </a:solidFill>
            </a:endParaRPr>
          </a:p>
        </p:txBody>
      </p:sp>
      <p:sp>
        <p:nvSpPr>
          <p:cNvPr id="7" name="Rectangle 6">
            <a:extLst>
              <a:ext uri="{FF2B5EF4-FFF2-40B4-BE49-F238E27FC236}">
                <a16:creationId xmlns:a16="http://schemas.microsoft.com/office/drawing/2014/main" id="{04A08C03-5F0C-4C61-A925-0A84B84631D0}"/>
              </a:ext>
            </a:extLst>
          </p:cNvPr>
          <p:cNvSpPr/>
          <p:nvPr/>
        </p:nvSpPr>
        <p:spPr>
          <a:xfrm>
            <a:off x="623494" y="1518574"/>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Focus on the Operations, the process.</a:t>
            </a:r>
            <a:endParaRPr lang="en-SG" sz="1200" dirty="0">
              <a:solidFill>
                <a:schemeClr val="bg2">
                  <a:lumMod val="10000"/>
                </a:schemeClr>
              </a:solidFill>
            </a:endParaRPr>
          </a:p>
        </p:txBody>
      </p:sp>
      <p:sp>
        <p:nvSpPr>
          <p:cNvPr id="9" name="Rectangle 8">
            <a:extLst>
              <a:ext uri="{FF2B5EF4-FFF2-40B4-BE49-F238E27FC236}">
                <a16:creationId xmlns:a16="http://schemas.microsoft.com/office/drawing/2014/main" id="{2786052F-3811-444D-98A9-A5581B2CA791}"/>
              </a:ext>
            </a:extLst>
          </p:cNvPr>
          <p:cNvSpPr/>
          <p:nvPr/>
        </p:nvSpPr>
        <p:spPr>
          <a:xfrm>
            <a:off x="3193373" y="1197614"/>
            <a:ext cx="2516101" cy="289784"/>
          </a:xfrm>
          <a:prstGeom prst="rect">
            <a:avLst/>
          </a:prstGeom>
          <a:gradFill flip="none" rotWithShape="1">
            <a:gsLst>
              <a:gs pos="0">
                <a:schemeClr val="accent3">
                  <a:lumMod val="20000"/>
                  <a:lumOff val="80000"/>
                </a:schemeClr>
              </a:gs>
              <a:gs pos="35000">
                <a:schemeClr val="accent6">
                  <a:lumMod val="20000"/>
                  <a:lumOff val="80000"/>
                </a:schemeClr>
              </a:gs>
              <a:gs pos="100000">
                <a:schemeClr val="accent1">
                  <a:lumMod val="10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SG" sz="1400" b="1">
                <a:solidFill>
                  <a:schemeClr val="bg2">
                    <a:lumMod val="10000"/>
                  </a:schemeClr>
                </a:solidFill>
              </a:rPr>
              <a:t>The Workshop</a:t>
            </a:r>
            <a:endParaRPr lang="en-SG" sz="1400" b="1" dirty="0">
              <a:solidFill>
                <a:schemeClr val="bg2">
                  <a:lumMod val="10000"/>
                </a:schemeClr>
              </a:solidFill>
            </a:endParaRPr>
          </a:p>
        </p:txBody>
      </p:sp>
      <p:sp>
        <p:nvSpPr>
          <p:cNvPr id="10" name="Rectangle 9">
            <a:extLst>
              <a:ext uri="{FF2B5EF4-FFF2-40B4-BE49-F238E27FC236}">
                <a16:creationId xmlns:a16="http://schemas.microsoft.com/office/drawing/2014/main" id="{663F394B-4823-4821-BC53-6A7DC988B0EF}"/>
              </a:ext>
            </a:extLst>
          </p:cNvPr>
          <p:cNvSpPr/>
          <p:nvPr/>
        </p:nvSpPr>
        <p:spPr>
          <a:xfrm>
            <a:off x="623492" y="1197614"/>
            <a:ext cx="2516101" cy="289784"/>
          </a:xfrm>
          <a:prstGeom prst="rect">
            <a:avLst/>
          </a:prstGeom>
          <a:gradFill flip="none" rotWithShape="1">
            <a:gsLst>
              <a:gs pos="0">
                <a:schemeClr val="accent3">
                  <a:lumMod val="20000"/>
                  <a:lumOff val="80000"/>
                </a:schemeClr>
              </a:gs>
              <a:gs pos="35000">
                <a:schemeClr val="accent6">
                  <a:lumMod val="20000"/>
                  <a:lumOff val="80000"/>
                </a:schemeClr>
              </a:gs>
              <a:gs pos="100000">
                <a:schemeClr val="accent1">
                  <a:lumMod val="10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SG" sz="1400" b="1">
                <a:solidFill>
                  <a:schemeClr val="bg2">
                    <a:lumMod val="10000"/>
                  </a:schemeClr>
                </a:solidFill>
              </a:rPr>
              <a:t>The Book</a:t>
            </a:r>
            <a:endParaRPr lang="en-SG" sz="1400" b="1" dirty="0">
              <a:solidFill>
                <a:schemeClr val="bg2">
                  <a:lumMod val="10000"/>
                </a:schemeClr>
              </a:solidFill>
            </a:endParaRPr>
          </a:p>
        </p:txBody>
      </p:sp>
      <p:sp>
        <p:nvSpPr>
          <p:cNvPr id="12" name="Rectangle 11">
            <a:extLst>
              <a:ext uri="{FF2B5EF4-FFF2-40B4-BE49-F238E27FC236}">
                <a16:creationId xmlns:a16="http://schemas.microsoft.com/office/drawing/2014/main" id="{9A56972A-DE64-4818-B675-D39616DBE1AF}"/>
              </a:ext>
            </a:extLst>
          </p:cNvPr>
          <p:cNvSpPr/>
          <p:nvPr/>
        </p:nvSpPr>
        <p:spPr>
          <a:xfrm>
            <a:off x="3193371" y="2186181"/>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Peer Sharing and small group discussion.</a:t>
            </a:r>
            <a:endParaRPr lang="en-SG" sz="1200" dirty="0">
              <a:solidFill>
                <a:schemeClr val="bg2">
                  <a:lumMod val="10000"/>
                </a:schemeClr>
              </a:solidFill>
            </a:endParaRPr>
          </a:p>
        </p:txBody>
      </p:sp>
      <p:sp>
        <p:nvSpPr>
          <p:cNvPr id="13" name="Rectangle 12">
            <a:extLst>
              <a:ext uri="{FF2B5EF4-FFF2-40B4-BE49-F238E27FC236}">
                <a16:creationId xmlns:a16="http://schemas.microsoft.com/office/drawing/2014/main" id="{72797CF4-563D-4D10-9F07-B872B7BE1929}"/>
              </a:ext>
            </a:extLst>
          </p:cNvPr>
          <p:cNvSpPr/>
          <p:nvPr/>
        </p:nvSpPr>
        <p:spPr>
          <a:xfrm>
            <a:off x="623492" y="2186181"/>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In-depth Reading</a:t>
            </a:r>
            <a:endParaRPr lang="en-SG" sz="1200" dirty="0">
              <a:solidFill>
                <a:schemeClr val="bg2">
                  <a:lumMod val="10000"/>
                </a:schemeClr>
              </a:solidFill>
            </a:endParaRPr>
          </a:p>
        </p:txBody>
      </p:sp>
      <p:sp>
        <p:nvSpPr>
          <p:cNvPr id="14" name="Rectangle 13">
            <a:extLst>
              <a:ext uri="{FF2B5EF4-FFF2-40B4-BE49-F238E27FC236}">
                <a16:creationId xmlns:a16="http://schemas.microsoft.com/office/drawing/2014/main" id="{157CBCDC-9ABF-4D9C-8759-18C8E3DEC64A}"/>
              </a:ext>
            </a:extLst>
          </p:cNvPr>
          <p:cNvSpPr/>
          <p:nvPr/>
        </p:nvSpPr>
        <p:spPr>
          <a:xfrm>
            <a:off x="3193371" y="2853788"/>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Not a hands-on session. Live demo by Facilitator, and sharing by attendee.</a:t>
            </a:r>
            <a:endParaRPr lang="en-SG" sz="1200" dirty="0">
              <a:solidFill>
                <a:schemeClr val="bg2">
                  <a:lumMod val="10000"/>
                </a:schemeClr>
              </a:solidFill>
            </a:endParaRPr>
          </a:p>
        </p:txBody>
      </p:sp>
      <p:sp>
        <p:nvSpPr>
          <p:cNvPr id="15" name="Rectangle 14">
            <a:extLst>
              <a:ext uri="{FF2B5EF4-FFF2-40B4-BE49-F238E27FC236}">
                <a16:creationId xmlns:a16="http://schemas.microsoft.com/office/drawing/2014/main" id="{A44DAD99-1CB6-447B-B23B-745F901597A9}"/>
              </a:ext>
            </a:extLst>
          </p:cNvPr>
          <p:cNvSpPr/>
          <p:nvPr/>
        </p:nvSpPr>
        <p:spPr>
          <a:xfrm>
            <a:off x="623492" y="2853788"/>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Hands-on. Access your vR Ops and Log Insight as you read along</a:t>
            </a:r>
            <a:endParaRPr lang="en-SG" sz="1200" dirty="0">
              <a:solidFill>
                <a:schemeClr val="bg2">
                  <a:lumMod val="10000"/>
                </a:schemeClr>
              </a:solidFill>
            </a:endParaRPr>
          </a:p>
        </p:txBody>
      </p:sp>
      <p:sp>
        <p:nvSpPr>
          <p:cNvPr id="16" name="Rectangle 15">
            <a:extLst>
              <a:ext uri="{FF2B5EF4-FFF2-40B4-BE49-F238E27FC236}">
                <a16:creationId xmlns:a16="http://schemas.microsoft.com/office/drawing/2014/main" id="{A36CF0AC-E6C3-4E6E-B2EA-2F806E2336BC}"/>
              </a:ext>
            </a:extLst>
          </p:cNvPr>
          <p:cNvSpPr/>
          <p:nvPr/>
        </p:nvSpPr>
        <p:spPr>
          <a:xfrm>
            <a:off x="3193371" y="3521394"/>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Only performance and capacity management, and focus on more pressing components</a:t>
            </a:r>
            <a:endParaRPr lang="en-SG" sz="1200" dirty="0">
              <a:solidFill>
                <a:schemeClr val="bg2">
                  <a:lumMod val="10000"/>
                </a:schemeClr>
              </a:solidFill>
            </a:endParaRPr>
          </a:p>
        </p:txBody>
      </p:sp>
      <p:sp>
        <p:nvSpPr>
          <p:cNvPr id="17" name="Rectangle 16">
            <a:extLst>
              <a:ext uri="{FF2B5EF4-FFF2-40B4-BE49-F238E27FC236}">
                <a16:creationId xmlns:a16="http://schemas.microsoft.com/office/drawing/2014/main" id="{0335CB7D-275A-46B3-9EC7-1565DBD8666E}"/>
              </a:ext>
            </a:extLst>
          </p:cNvPr>
          <p:cNvSpPr/>
          <p:nvPr/>
        </p:nvSpPr>
        <p:spPr>
          <a:xfrm>
            <a:off x="623492" y="3521394"/>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Complete coverage of operations</a:t>
            </a:r>
            <a:endParaRPr lang="en-SG" sz="1200" dirty="0">
              <a:solidFill>
                <a:schemeClr val="bg2">
                  <a:lumMod val="10000"/>
                </a:schemeClr>
              </a:solidFill>
            </a:endParaRPr>
          </a:p>
        </p:txBody>
      </p:sp>
      <p:sp>
        <p:nvSpPr>
          <p:cNvPr id="2" name="Title 1">
            <a:extLst>
              <a:ext uri="{FF2B5EF4-FFF2-40B4-BE49-F238E27FC236}">
                <a16:creationId xmlns:a16="http://schemas.microsoft.com/office/drawing/2014/main" id="{4275CC2C-EB97-4BF0-ACEE-3A8EB60DD411}"/>
              </a:ext>
            </a:extLst>
          </p:cNvPr>
          <p:cNvSpPr>
            <a:spLocks noGrp="1"/>
          </p:cNvSpPr>
          <p:nvPr>
            <p:ph type="title"/>
          </p:nvPr>
        </p:nvSpPr>
        <p:spPr/>
        <p:txBody>
          <a:bodyPr/>
          <a:lstStyle/>
          <a:p>
            <a:r>
              <a:rPr lang="en-SG"/>
              <a:t>Book vs Workshop</a:t>
            </a:r>
          </a:p>
        </p:txBody>
      </p:sp>
      <p:sp>
        <p:nvSpPr>
          <p:cNvPr id="18" name="Rectangle 17">
            <a:extLst>
              <a:ext uri="{FF2B5EF4-FFF2-40B4-BE49-F238E27FC236}">
                <a16:creationId xmlns:a16="http://schemas.microsoft.com/office/drawing/2014/main" id="{661206E5-66A4-4605-B88A-D8648D667E6D}"/>
              </a:ext>
            </a:extLst>
          </p:cNvPr>
          <p:cNvSpPr/>
          <p:nvPr/>
        </p:nvSpPr>
        <p:spPr>
          <a:xfrm>
            <a:off x="579809" y="4702996"/>
            <a:ext cx="5311301" cy="1962079"/>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SG" sz="1200">
                <a:solidFill>
                  <a:schemeClr val="bg2">
                    <a:lumMod val="10000"/>
                  </a:schemeClr>
                </a:solidFill>
              </a:rPr>
              <a:t>The Workshop is based on the book. To keep it within 2 hours, it takes a </a:t>
            </a:r>
            <a:r>
              <a:rPr lang="en-SG" sz="1200">
                <a:solidFill>
                  <a:srgbClr val="FF0000"/>
                </a:solidFill>
              </a:rPr>
              <a:t>small</a:t>
            </a:r>
            <a:r>
              <a:rPr lang="en-SG" sz="1200">
                <a:solidFill>
                  <a:schemeClr val="bg2">
                    <a:lumMod val="10000"/>
                  </a:schemeClr>
                </a:solidFill>
              </a:rPr>
              <a:t> subset of the book. The original workshop ran for 2 days.</a:t>
            </a:r>
          </a:p>
          <a:p>
            <a:pPr>
              <a:spcBef>
                <a:spcPts val="600"/>
              </a:spcBef>
            </a:pPr>
            <a:r>
              <a:rPr lang="en-SG" sz="1200">
                <a:solidFill>
                  <a:schemeClr val="bg2">
                    <a:lumMod val="10000"/>
                  </a:schemeClr>
                </a:solidFill>
              </a:rPr>
              <a:t>It’s designed for workshop-style delivery with active discussion. Not designed for large scale, one way lecture.</a:t>
            </a:r>
          </a:p>
          <a:p>
            <a:pPr>
              <a:spcBef>
                <a:spcPts val="600"/>
              </a:spcBef>
            </a:pPr>
            <a:r>
              <a:rPr lang="en-SG" sz="1200">
                <a:solidFill>
                  <a:schemeClr val="bg2">
                    <a:lumMod val="10000"/>
                  </a:schemeClr>
                </a:solidFill>
              </a:rPr>
              <a:t>Designed for Infrastructure Architect, not other roles. The book covers all roles.</a:t>
            </a:r>
            <a:endParaRPr lang="en-SG" sz="1200" dirty="0">
              <a:solidFill>
                <a:schemeClr val="bg2">
                  <a:lumMod val="10000"/>
                </a:schemeClr>
              </a:solidFill>
            </a:endParaRPr>
          </a:p>
        </p:txBody>
      </p:sp>
      <p:sp>
        <p:nvSpPr>
          <p:cNvPr id="19" name="Rectangle 18">
            <a:extLst>
              <a:ext uri="{FF2B5EF4-FFF2-40B4-BE49-F238E27FC236}">
                <a16:creationId xmlns:a16="http://schemas.microsoft.com/office/drawing/2014/main" id="{269FF17F-8EC1-4115-B228-CB7572A8D470}"/>
              </a:ext>
            </a:extLst>
          </p:cNvPr>
          <p:cNvSpPr/>
          <p:nvPr/>
        </p:nvSpPr>
        <p:spPr>
          <a:xfrm>
            <a:off x="3193371" y="4189000"/>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3 hours in 1 session</a:t>
            </a:r>
            <a:endParaRPr lang="en-SG" sz="1200" dirty="0">
              <a:solidFill>
                <a:schemeClr val="bg2">
                  <a:lumMod val="10000"/>
                </a:schemeClr>
              </a:solidFill>
            </a:endParaRPr>
          </a:p>
        </p:txBody>
      </p:sp>
      <p:sp>
        <p:nvSpPr>
          <p:cNvPr id="20" name="Rectangle 19">
            <a:extLst>
              <a:ext uri="{FF2B5EF4-FFF2-40B4-BE49-F238E27FC236}">
                <a16:creationId xmlns:a16="http://schemas.microsoft.com/office/drawing/2014/main" id="{42FFE422-2B64-404D-963A-061597EA9451}"/>
              </a:ext>
            </a:extLst>
          </p:cNvPr>
          <p:cNvSpPr/>
          <p:nvPr/>
        </p:nvSpPr>
        <p:spPr>
          <a:xfrm>
            <a:off x="623492" y="4189000"/>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~1 week period in multiple reads &amp; apply</a:t>
            </a:r>
            <a:endParaRPr lang="en-SG" sz="1200" dirty="0">
              <a:solidFill>
                <a:schemeClr val="bg2">
                  <a:lumMod val="10000"/>
                </a:schemeClr>
              </a:solidFill>
            </a:endParaRPr>
          </a:p>
        </p:txBody>
      </p:sp>
    </p:spTree>
    <p:extLst>
      <p:ext uri="{BB962C8B-B14F-4D97-AF65-F5344CB8AC3E}">
        <p14:creationId xmlns:p14="http://schemas.microsoft.com/office/powerpoint/2010/main" val="216441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63D8D73-FFC2-482C-97CA-1716C30CC9C3}"/>
              </a:ext>
            </a:extLst>
          </p:cNvPr>
          <p:cNvSpPr>
            <a:spLocks noGrp="1"/>
          </p:cNvSpPr>
          <p:nvPr>
            <p:ph sz="quarter" idx="14"/>
          </p:nvPr>
        </p:nvSpPr>
        <p:spPr>
          <a:xfrm>
            <a:off x="616505" y="1600201"/>
            <a:ext cx="6064850" cy="4572000"/>
          </a:xfrm>
        </p:spPr>
        <p:txBody>
          <a:bodyPr/>
          <a:lstStyle/>
          <a:p>
            <a:pPr lvl="0"/>
            <a:r>
              <a:rPr lang="en-US" dirty="0"/>
              <a:t>KPI should help you toward Insight-based Operations, not </a:t>
            </a:r>
            <a:r>
              <a:rPr lang="en-US"/>
              <a:t>Alert-based. Less hectic.</a:t>
            </a:r>
            <a:endParaRPr lang="en-US" dirty="0"/>
          </a:p>
          <a:p>
            <a:r>
              <a:rPr lang="en-US" dirty="0">
                <a:solidFill>
                  <a:srgbClr val="FF0000"/>
                </a:solidFill>
              </a:rPr>
              <a:t>Red</a:t>
            </a:r>
            <a:r>
              <a:rPr lang="en-US" dirty="0"/>
              <a:t> does not mean emergency and you drop everything.</a:t>
            </a:r>
          </a:p>
        </p:txBody>
      </p:sp>
      <p:sp>
        <p:nvSpPr>
          <p:cNvPr id="2" name="Title 1">
            <a:extLst>
              <a:ext uri="{FF2B5EF4-FFF2-40B4-BE49-F238E27FC236}">
                <a16:creationId xmlns:a16="http://schemas.microsoft.com/office/drawing/2014/main" id="{2D85810F-6A52-4B2B-8CED-89EB592F58A1}"/>
              </a:ext>
            </a:extLst>
          </p:cNvPr>
          <p:cNvSpPr>
            <a:spLocks noGrp="1"/>
          </p:cNvSpPr>
          <p:nvPr>
            <p:ph type="title"/>
          </p:nvPr>
        </p:nvSpPr>
        <p:spPr/>
        <p:txBody>
          <a:bodyPr/>
          <a:lstStyle/>
          <a:p>
            <a:r>
              <a:rPr lang="en-US" dirty="0"/>
              <a:t>Proactive Operations</a:t>
            </a:r>
          </a:p>
        </p:txBody>
      </p:sp>
      <p:sp>
        <p:nvSpPr>
          <p:cNvPr id="4" name="Subtitle 3">
            <a:extLst>
              <a:ext uri="{FF2B5EF4-FFF2-40B4-BE49-F238E27FC236}">
                <a16:creationId xmlns:a16="http://schemas.microsoft.com/office/drawing/2014/main" id="{F72B8B59-643C-4ECC-8901-AF3F7018C19B}"/>
              </a:ext>
            </a:extLst>
          </p:cNvPr>
          <p:cNvSpPr>
            <a:spLocks noGrp="1"/>
          </p:cNvSpPr>
          <p:nvPr>
            <p:ph type="subTitle" idx="10"/>
          </p:nvPr>
        </p:nvSpPr>
        <p:spPr/>
        <p:txBody>
          <a:bodyPr/>
          <a:lstStyle/>
          <a:p>
            <a:r>
              <a:rPr lang="en-SG" dirty="0"/>
              <a:t>Away from Complaint-based Operations</a:t>
            </a:r>
          </a:p>
        </p:txBody>
      </p:sp>
      <p:sp>
        <p:nvSpPr>
          <p:cNvPr id="3" name="Slide Number Placeholder 2">
            <a:extLst>
              <a:ext uri="{FF2B5EF4-FFF2-40B4-BE49-F238E27FC236}">
                <a16:creationId xmlns:a16="http://schemas.microsoft.com/office/drawing/2014/main" id="{BE45F33C-6422-4B13-B489-0ECA9C0C1D7D}"/>
              </a:ext>
            </a:extLst>
          </p:cNvPr>
          <p:cNvSpPr>
            <a:spLocks noGrp="1"/>
          </p:cNvSpPr>
          <p:nvPr>
            <p:ph type="sldNum" sz="quarter" idx="4294967295"/>
          </p:nvPr>
        </p:nvSpPr>
        <p:spPr>
          <a:xfrm>
            <a:off x="9447213" y="7351713"/>
            <a:ext cx="2741612" cy="365125"/>
          </a:xfrm>
        </p:spPr>
        <p:txBody>
          <a:bodyPr/>
          <a:lstStyle/>
          <a:p>
            <a:fld id="{6EA6D8CF-3CDE-4807-BCD2-C9F2B831AAA5}" type="slidenum">
              <a:rPr lang="en-US" smtClean="0"/>
              <a:pPr/>
              <a:t>20</a:t>
            </a:fld>
            <a:endParaRPr lang="en-US"/>
          </a:p>
        </p:txBody>
      </p:sp>
      <p:grpSp>
        <p:nvGrpSpPr>
          <p:cNvPr id="48" name="Group 47">
            <a:extLst>
              <a:ext uri="{FF2B5EF4-FFF2-40B4-BE49-F238E27FC236}">
                <a16:creationId xmlns:a16="http://schemas.microsoft.com/office/drawing/2014/main" id="{0C588D5A-5DCD-4C9C-A613-AADE5255669E}"/>
              </a:ext>
            </a:extLst>
          </p:cNvPr>
          <p:cNvGrpSpPr/>
          <p:nvPr/>
        </p:nvGrpSpPr>
        <p:grpSpPr>
          <a:xfrm>
            <a:off x="616505" y="3352494"/>
            <a:ext cx="4915011" cy="1450959"/>
            <a:chOff x="616505" y="3035405"/>
            <a:chExt cx="4915011" cy="1450959"/>
          </a:xfrm>
        </p:grpSpPr>
        <p:sp>
          <p:nvSpPr>
            <p:cNvPr id="9" name="Rectangle 8">
              <a:extLst>
                <a:ext uri="{FF2B5EF4-FFF2-40B4-BE49-F238E27FC236}">
                  <a16:creationId xmlns:a16="http://schemas.microsoft.com/office/drawing/2014/main" id="{5A82241C-3981-409F-B156-A4C015279E8D}"/>
                </a:ext>
              </a:extLst>
            </p:cNvPr>
            <p:cNvSpPr/>
            <p:nvPr/>
          </p:nvSpPr>
          <p:spPr>
            <a:xfrm>
              <a:off x="616505" y="4121746"/>
              <a:ext cx="414929" cy="364618"/>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10" name="Rectangle 9">
              <a:extLst>
                <a:ext uri="{FF2B5EF4-FFF2-40B4-BE49-F238E27FC236}">
                  <a16:creationId xmlns:a16="http://schemas.microsoft.com/office/drawing/2014/main" id="{4ED8FE59-6FC2-41FB-96BD-1F96AE7A8CCD}"/>
                </a:ext>
              </a:extLst>
            </p:cNvPr>
            <p:cNvSpPr/>
            <p:nvPr/>
          </p:nvSpPr>
          <p:spPr>
            <a:xfrm>
              <a:off x="616509" y="3760110"/>
              <a:ext cx="414929" cy="364618"/>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dirty="0">
                <a:solidFill>
                  <a:schemeClr val="tx2"/>
                </a:solidFill>
              </a:endParaRPr>
            </a:p>
          </p:txBody>
        </p:sp>
        <p:sp>
          <p:nvSpPr>
            <p:cNvPr id="11" name="Rectangle 10">
              <a:extLst>
                <a:ext uri="{FF2B5EF4-FFF2-40B4-BE49-F238E27FC236}">
                  <a16:creationId xmlns:a16="http://schemas.microsoft.com/office/drawing/2014/main" id="{3148AEE7-EDC1-4387-A8B8-89C04B7A988D}"/>
                </a:ext>
              </a:extLst>
            </p:cNvPr>
            <p:cNvSpPr/>
            <p:nvPr/>
          </p:nvSpPr>
          <p:spPr>
            <a:xfrm>
              <a:off x="616512" y="3399373"/>
              <a:ext cx="414929" cy="364618"/>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dirty="0">
                <a:solidFill>
                  <a:schemeClr val="tx2"/>
                </a:solidFill>
              </a:endParaRPr>
            </a:p>
          </p:txBody>
        </p:sp>
        <p:sp>
          <p:nvSpPr>
            <p:cNvPr id="12" name="Rectangle 11">
              <a:extLst>
                <a:ext uri="{FF2B5EF4-FFF2-40B4-BE49-F238E27FC236}">
                  <a16:creationId xmlns:a16="http://schemas.microsoft.com/office/drawing/2014/main" id="{7041E2AC-E23A-4C2F-BD19-168E2DA99181}"/>
                </a:ext>
              </a:extLst>
            </p:cNvPr>
            <p:cNvSpPr/>
            <p:nvPr/>
          </p:nvSpPr>
          <p:spPr>
            <a:xfrm>
              <a:off x="616513" y="3035405"/>
              <a:ext cx="414928" cy="36461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13" name="Rectangle 12">
              <a:extLst>
                <a:ext uri="{FF2B5EF4-FFF2-40B4-BE49-F238E27FC236}">
                  <a16:creationId xmlns:a16="http://schemas.microsoft.com/office/drawing/2014/main" id="{B49A3E30-9062-4808-9A9C-586D90E2BACE}"/>
                </a:ext>
              </a:extLst>
            </p:cNvPr>
            <p:cNvSpPr/>
            <p:nvPr/>
          </p:nvSpPr>
          <p:spPr>
            <a:xfrm>
              <a:off x="1034165" y="3035405"/>
              <a:ext cx="4497351" cy="36396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1799" dirty="0">
                  <a:solidFill>
                    <a:schemeClr val="tx2"/>
                  </a:solidFill>
                </a:rPr>
                <a:t>Take a </a:t>
              </a:r>
              <a:r>
                <a:rPr lang="en-US" sz="1799">
                  <a:solidFill>
                    <a:schemeClr val="tx2"/>
                  </a:solidFill>
                </a:rPr>
                <a:t>look today, not immediately.</a:t>
              </a:r>
              <a:endParaRPr lang="en-US" sz="1799" dirty="0">
                <a:solidFill>
                  <a:schemeClr val="tx2"/>
                </a:solidFill>
              </a:endParaRPr>
            </a:p>
          </p:txBody>
        </p:sp>
        <p:sp>
          <p:nvSpPr>
            <p:cNvPr id="14" name="Rectangle 13">
              <a:extLst>
                <a:ext uri="{FF2B5EF4-FFF2-40B4-BE49-F238E27FC236}">
                  <a16:creationId xmlns:a16="http://schemas.microsoft.com/office/drawing/2014/main" id="{A01E2072-CC15-4E5F-AA17-B9A3B2FC5F4A}"/>
                </a:ext>
              </a:extLst>
            </p:cNvPr>
            <p:cNvSpPr/>
            <p:nvPr/>
          </p:nvSpPr>
          <p:spPr>
            <a:xfrm>
              <a:off x="1034165" y="3393161"/>
              <a:ext cx="4497351" cy="36396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1799" dirty="0">
                  <a:solidFill>
                    <a:schemeClr val="tx2"/>
                  </a:solidFill>
                </a:rPr>
                <a:t>Take a look this week</a:t>
              </a:r>
            </a:p>
          </p:txBody>
        </p:sp>
        <p:sp>
          <p:nvSpPr>
            <p:cNvPr id="15" name="Rectangle 14">
              <a:extLst>
                <a:ext uri="{FF2B5EF4-FFF2-40B4-BE49-F238E27FC236}">
                  <a16:creationId xmlns:a16="http://schemas.microsoft.com/office/drawing/2014/main" id="{A4D3B14A-143B-4BDE-8375-6A9DF0522611}"/>
                </a:ext>
              </a:extLst>
            </p:cNvPr>
            <p:cNvSpPr/>
            <p:nvPr/>
          </p:nvSpPr>
          <p:spPr>
            <a:xfrm>
              <a:off x="1034165" y="3763990"/>
              <a:ext cx="4497351" cy="36396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1799" dirty="0">
                  <a:solidFill>
                    <a:schemeClr val="tx2"/>
                  </a:solidFill>
                </a:rPr>
                <a:t>Early Warning</a:t>
              </a:r>
              <a:r>
                <a:rPr lang="en-US" sz="1799">
                  <a:solidFill>
                    <a:schemeClr val="tx2"/>
                  </a:solidFill>
                </a:rPr>
                <a:t>. Could be false positive</a:t>
              </a:r>
              <a:endParaRPr lang="en-US" sz="1799" dirty="0">
                <a:solidFill>
                  <a:schemeClr val="tx2"/>
                </a:solidFill>
              </a:endParaRPr>
            </a:p>
          </p:txBody>
        </p:sp>
        <p:sp>
          <p:nvSpPr>
            <p:cNvPr id="16" name="Rectangle 15">
              <a:extLst>
                <a:ext uri="{FF2B5EF4-FFF2-40B4-BE49-F238E27FC236}">
                  <a16:creationId xmlns:a16="http://schemas.microsoft.com/office/drawing/2014/main" id="{1AB6F453-05C9-47D9-891A-E2DE2BCCABB1}"/>
                </a:ext>
              </a:extLst>
            </p:cNvPr>
            <p:cNvSpPr/>
            <p:nvPr/>
          </p:nvSpPr>
          <p:spPr>
            <a:xfrm>
              <a:off x="1034165" y="4121746"/>
              <a:ext cx="4497351" cy="36396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1799" dirty="0">
                  <a:solidFill>
                    <a:schemeClr val="tx2"/>
                  </a:solidFill>
                </a:rPr>
                <a:t>Great!</a:t>
              </a:r>
            </a:p>
          </p:txBody>
        </p:sp>
      </p:grpSp>
      <p:cxnSp>
        <p:nvCxnSpPr>
          <p:cNvPr id="8" name="Straight Connector 7">
            <a:extLst>
              <a:ext uri="{FF2B5EF4-FFF2-40B4-BE49-F238E27FC236}">
                <a16:creationId xmlns:a16="http://schemas.microsoft.com/office/drawing/2014/main" id="{E54D19A6-F9F8-4EEA-BFF5-9E9F37D04A4F}"/>
              </a:ext>
            </a:extLst>
          </p:cNvPr>
          <p:cNvCxnSpPr/>
          <p:nvPr/>
        </p:nvCxnSpPr>
        <p:spPr bwMode="gray">
          <a:xfrm>
            <a:off x="6916721" y="1463815"/>
            <a:ext cx="0" cy="4372706"/>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18C02F59-9B2F-473C-8A09-433F73F12048}"/>
              </a:ext>
            </a:extLst>
          </p:cNvPr>
          <p:cNvGrpSpPr/>
          <p:nvPr/>
        </p:nvGrpSpPr>
        <p:grpSpPr>
          <a:xfrm>
            <a:off x="7608753" y="2213232"/>
            <a:ext cx="4352189" cy="3576295"/>
            <a:chOff x="7608753" y="2213232"/>
            <a:chExt cx="4352189" cy="3576295"/>
          </a:xfrm>
        </p:grpSpPr>
        <p:sp>
          <p:nvSpPr>
            <p:cNvPr id="17" name="Rectangle 16">
              <a:extLst>
                <a:ext uri="{FF2B5EF4-FFF2-40B4-BE49-F238E27FC236}">
                  <a16:creationId xmlns:a16="http://schemas.microsoft.com/office/drawing/2014/main" id="{7C0C83F5-8204-460A-A8E3-4878D6B0D35E}"/>
                </a:ext>
              </a:extLst>
            </p:cNvPr>
            <p:cNvSpPr/>
            <p:nvPr/>
          </p:nvSpPr>
          <p:spPr>
            <a:xfrm>
              <a:off x="7695803" y="2213233"/>
              <a:ext cx="245932" cy="2477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18" name="Rectangle 17">
              <a:extLst>
                <a:ext uri="{FF2B5EF4-FFF2-40B4-BE49-F238E27FC236}">
                  <a16:creationId xmlns:a16="http://schemas.microsoft.com/office/drawing/2014/main" id="{ADD2E442-2E6F-42FF-9136-1A9021802E1A}"/>
                </a:ext>
              </a:extLst>
            </p:cNvPr>
            <p:cNvSpPr/>
            <p:nvPr/>
          </p:nvSpPr>
          <p:spPr>
            <a:xfrm>
              <a:off x="7695803" y="2460976"/>
              <a:ext cx="245932" cy="247743"/>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19" name="Rectangle 18">
              <a:extLst>
                <a:ext uri="{FF2B5EF4-FFF2-40B4-BE49-F238E27FC236}">
                  <a16:creationId xmlns:a16="http://schemas.microsoft.com/office/drawing/2014/main" id="{8E1EC5C0-656A-4756-A623-EB8E27B58699}"/>
                </a:ext>
              </a:extLst>
            </p:cNvPr>
            <p:cNvSpPr/>
            <p:nvPr/>
          </p:nvSpPr>
          <p:spPr>
            <a:xfrm>
              <a:off x="7941735" y="2460976"/>
              <a:ext cx="245932" cy="2477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20" name="Rectangle 19">
              <a:extLst>
                <a:ext uri="{FF2B5EF4-FFF2-40B4-BE49-F238E27FC236}">
                  <a16:creationId xmlns:a16="http://schemas.microsoft.com/office/drawing/2014/main" id="{76CAB303-BBD4-4737-A9DC-2DBC17229C94}"/>
                </a:ext>
              </a:extLst>
            </p:cNvPr>
            <p:cNvSpPr/>
            <p:nvPr/>
          </p:nvSpPr>
          <p:spPr>
            <a:xfrm>
              <a:off x="7941735" y="2213233"/>
              <a:ext cx="245932" cy="247743"/>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21" name="Rectangle 20">
              <a:extLst>
                <a:ext uri="{FF2B5EF4-FFF2-40B4-BE49-F238E27FC236}">
                  <a16:creationId xmlns:a16="http://schemas.microsoft.com/office/drawing/2014/main" id="{91A52CA3-1F56-4904-8DA8-0DD9F6CCDBE1}"/>
                </a:ext>
              </a:extLst>
            </p:cNvPr>
            <p:cNvSpPr/>
            <p:nvPr/>
          </p:nvSpPr>
          <p:spPr>
            <a:xfrm>
              <a:off x="7695803" y="2708719"/>
              <a:ext cx="245932" cy="2477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22" name="Rectangle 21">
              <a:extLst>
                <a:ext uri="{FF2B5EF4-FFF2-40B4-BE49-F238E27FC236}">
                  <a16:creationId xmlns:a16="http://schemas.microsoft.com/office/drawing/2014/main" id="{623A4210-8D0B-4B55-A303-346601F44268}"/>
                </a:ext>
              </a:extLst>
            </p:cNvPr>
            <p:cNvSpPr/>
            <p:nvPr/>
          </p:nvSpPr>
          <p:spPr>
            <a:xfrm>
              <a:off x="7941735" y="2708719"/>
              <a:ext cx="245932" cy="247743"/>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23" name="Rectangle 22">
              <a:extLst>
                <a:ext uri="{FF2B5EF4-FFF2-40B4-BE49-F238E27FC236}">
                  <a16:creationId xmlns:a16="http://schemas.microsoft.com/office/drawing/2014/main" id="{9BA9CBA4-CC1E-4AE2-8CB0-9B80B8187AA5}"/>
                </a:ext>
              </a:extLst>
            </p:cNvPr>
            <p:cNvSpPr/>
            <p:nvPr/>
          </p:nvSpPr>
          <p:spPr>
            <a:xfrm>
              <a:off x="8187667" y="2213233"/>
              <a:ext cx="245932" cy="247743"/>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24" name="Rectangle 23">
              <a:extLst>
                <a:ext uri="{FF2B5EF4-FFF2-40B4-BE49-F238E27FC236}">
                  <a16:creationId xmlns:a16="http://schemas.microsoft.com/office/drawing/2014/main" id="{784A53A6-AB22-4023-8DB4-99D31C85D75F}"/>
                </a:ext>
              </a:extLst>
            </p:cNvPr>
            <p:cNvSpPr/>
            <p:nvPr/>
          </p:nvSpPr>
          <p:spPr>
            <a:xfrm>
              <a:off x="8187667" y="2460976"/>
              <a:ext cx="245932" cy="247743"/>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25" name="Rectangle 24">
              <a:extLst>
                <a:ext uri="{FF2B5EF4-FFF2-40B4-BE49-F238E27FC236}">
                  <a16:creationId xmlns:a16="http://schemas.microsoft.com/office/drawing/2014/main" id="{5EC318E7-27C7-4956-A65A-6756301BFFD2}"/>
                </a:ext>
              </a:extLst>
            </p:cNvPr>
            <p:cNvSpPr/>
            <p:nvPr/>
          </p:nvSpPr>
          <p:spPr>
            <a:xfrm>
              <a:off x="8187667" y="2708719"/>
              <a:ext cx="245932" cy="247743"/>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26" name="Rectangle 25">
              <a:extLst>
                <a:ext uri="{FF2B5EF4-FFF2-40B4-BE49-F238E27FC236}">
                  <a16:creationId xmlns:a16="http://schemas.microsoft.com/office/drawing/2014/main" id="{19CAD480-4D70-4A64-8EA5-B55F50A46F13}"/>
                </a:ext>
              </a:extLst>
            </p:cNvPr>
            <p:cNvSpPr/>
            <p:nvPr/>
          </p:nvSpPr>
          <p:spPr>
            <a:xfrm>
              <a:off x="8433599" y="2213233"/>
              <a:ext cx="245932" cy="2477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27" name="Rectangle 26">
              <a:extLst>
                <a:ext uri="{FF2B5EF4-FFF2-40B4-BE49-F238E27FC236}">
                  <a16:creationId xmlns:a16="http://schemas.microsoft.com/office/drawing/2014/main" id="{1593DCF6-029F-4E5D-8D88-EC75022AB388}"/>
                </a:ext>
              </a:extLst>
            </p:cNvPr>
            <p:cNvSpPr/>
            <p:nvPr/>
          </p:nvSpPr>
          <p:spPr>
            <a:xfrm>
              <a:off x="8433599" y="2460976"/>
              <a:ext cx="245932" cy="247743"/>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28" name="Rectangle 27">
              <a:extLst>
                <a:ext uri="{FF2B5EF4-FFF2-40B4-BE49-F238E27FC236}">
                  <a16:creationId xmlns:a16="http://schemas.microsoft.com/office/drawing/2014/main" id="{188E36F4-8C97-4CD4-B7D1-67FD84893C0A}"/>
                </a:ext>
              </a:extLst>
            </p:cNvPr>
            <p:cNvSpPr/>
            <p:nvPr/>
          </p:nvSpPr>
          <p:spPr>
            <a:xfrm>
              <a:off x="8679531" y="2460976"/>
              <a:ext cx="245932" cy="2477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29" name="Rectangle 28">
              <a:extLst>
                <a:ext uri="{FF2B5EF4-FFF2-40B4-BE49-F238E27FC236}">
                  <a16:creationId xmlns:a16="http://schemas.microsoft.com/office/drawing/2014/main" id="{640FA10A-DDDC-44B7-B82A-FDBF8E726CF3}"/>
                </a:ext>
              </a:extLst>
            </p:cNvPr>
            <p:cNvSpPr/>
            <p:nvPr/>
          </p:nvSpPr>
          <p:spPr>
            <a:xfrm>
              <a:off x="8679531" y="2213233"/>
              <a:ext cx="245932" cy="247743"/>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30" name="Rectangle 29">
              <a:extLst>
                <a:ext uri="{FF2B5EF4-FFF2-40B4-BE49-F238E27FC236}">
                  <a16:creationId xmlns:a16="http://schemas.microsoft.com/office/drawing/2014/main" id="{7385B30D-EB3D-47E4-9CCD-9DCB42E62D6C}"/>
                </a:ext>
              </a:extLst>
            </p:cNvPr>
            <p:cNvSpPr/>
            <p:nvPr/>
          </p:nvSpPr>
          <p:spPr>
            <a:xfrm>
              <a:off x="8433599" y="2708719"/>
              <a:ext cx="245932" cy="2477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31" name="Rectangle 30">
              <a:extLst>
                <a:ext uri="{FF2B5EF4-FFF2-40B4-BE49-F238E27FC236}">
                  <a16:creationId xmlns:a16="http://schemas.microsoft.com/office/drawing/2014/main" id="{1956634D-5BB5-4791-92EF-2B62607012A2}"/>
                </a:ext>
              </a:extLst>
            </p:cNvPr>
            <p:cNvSpPr/>
            <p:nvPr/>
          </p:nvSpPr>
          <p:spPr>
            <a:xfrm>
              <a:off x="8679531" y="2708719"/>
              <a:ext cx="245932" cy="247743"/>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32" name="Rectangle 31">
              <a:extLst>
                <a:ext uri="{FF2B5EF4-FFF2-40B4-BE49-F238E27FC236}">
                  <a16:creationId xmlns:a16="http://schemas.microsoft.com/office/drawing/2014/main" id="{7AAB7D1F-7C33-44DF-B864-D314DE94F1B5}"/>
                </a:ext>
              </a:extLst>
            </p:cNvPr>
            <p:cNvSpPr/>
            <p:nvPr/>
          </p:nvSpPr>
          <p:spPr>
            <a:xfrm>
              <a:off x="8925463" y="2213233"/>
              <a:ext cx="245932" cy="2477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33" name="Rectangle 32">
              <a:extLst>
                <a:ext uri="{FF2B5EF4-FFF2-40B4-BE49-F238E27FC236}">
                  <a16:creationId xmlns:a16="http://schemas.microsoft.com/office/drawing/2014/main" id="{40D047BB-D275-442F-A80E-F400E28B7C95}"/>
                </a:ext>
              </a:extLst>
            </p:cNvPr>
            <p:cNvSpPr/>
            <p:nvPr/>
          </p:nvSpPr>
          <p:spPr>
            <a:xfrm>
              <a:off x="8925463" y="2460976"/>
              <a:ext cx="245932" cy="247743"/>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34" name="Rectangle 33">
              <a:extLst>
                <a:ext uri="{FF2B5EF4-FFF2-40B4-BE49-F238E27FC236}">
                  <a16:creationId xmlns:a16="http://schemas.microsoft.com/office/drawing/2014/main" id="{888E26FF-1E39-466E-AB2D-3524BF8A7C28}"/>
                </a:ext>
              </a:extLst>
            </p:cNvPr>
            <p:cNvSpPr/>
            <p:nvPr/>
          </p:nvSpPr>
          <p:spPr>
            <a:xfrm>
              <a:off x="8925463" y="2708719"/>
              <a:ext cx="245932" cy="247743"/>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6" name="Rectangle 5">
              <a:extLst>
                <a:ext uri="{FF2B5EF4-FFF2-40B4-BE49-F238E27FC236}">
                  <a16:creationId xmlns:a16="http://schemas.microsoft.com/office/drawing/2014/main" id="{BE660DD3-C09A-4345-97C6-F724926AE962}"/>
                </a:ext>
              </a:extLst>
            </p:cNvPr>
            <p:cNvSpPr/>
            <p:nvPr/>
          </p:nvSpPr>
          <p:spPr>
            <a:xfrm>
              <a:off x="7608753" y="3204204"/>
              <a:ext cx="4352189" cy="2585323"/>
            </a:xfrm>
            <a:prstGeom prst="rect">
              <a:avLst/>
            </a:prstGeom>
          </p:spPr>
          <p:txBody>
            <a:bodyPr wrap="square">
              <a:spAutoFit/>
            </a:bodyPr>
            <a:lstStyle/>
            <a:p>
              <a:pPr lvl="0"/>
              <a:r>
                <a:rPr lang="en-US" dirty="0">
                  <a:solidFill>
                    <a:schemeClr val="tx2"/>
                  </a:solidFill>
                </a:rPr>
                <a:t>If the dashboard shows mostly </a:t>
              </a:r>
              <a:r>
                <a:rPr lang="en-US" dirty="0">
                  <a:solidFill>
                    <a:srgbClr val="FF0000"/>
                  </a:solidFill>
                </a:rPr>
                <a:t>Red</a:t>
              </a:r>
              <a:r>
                <a:rPr lang="en-US" dirty="0">
                  <a:solidFill>
                    <a:schemeClr val="tx2"/>
                  </a:solidFill>
                </a:rPr>
                <a:t>, and there is no </a:t>
              </a:r>
              <a:r>
                <a:rPr lang="en-US" b="1" dirty="0">
                  <a:solidFill>
                    <a:schemeClr val="tx2"/>
                  </a:solidFill>
                </a:rPr>
                <a:t>complaint</a:t>
              </a:r>
              <a:r>
                <a:rPr lang="en-US" dirty="0">
                  <a:solidFill>
                    <a:schemeClr val="tx2"/>
                  </a:solidFill>
                </a:rPr>
                <a:t>, that’s </a:t>
              </a:r>
              <a:r>
                <a:rPr lang="en-US" b="1" dirty="0">
                  <a:solidFill>
                    <a:schemeClr val="bg2">
                      <a:lumMod val="10000"/>
                    </a:schemeClr>
                  </a:solidFill>
                </a:rPr>
                <a:t>Proactive Operations. </a:t>
              </a:r>
              <a:r>
                <a:rPr lang="en-US" dirty="0">
                  <a:solidFill>
                    <a:schemeClr val="bg2">
                      <a:lumMod val="10000"/>
                    </a:schemeClr>
                  </a:solidFill>
                </a:rPr>
                <a:t>Your internal threshold is giving </a:t>
              </a:r>
              <a:r>
                <a:rPr lang="en-US">
                  <a:solidFill>
                    <a:schemeClr val="bg2">
                      <a:lumMod val="10000"/>
                    </a:schemeClr>
                  </a:solidFill>
                </a:rPr>
                <a:t>early warning, so you can make business call to improve in calm environment.</a:t>
              </a:r>
              <a:endParaRPr lang="en-US" dirty="0">
                <a:solidFill>
                  <a:schemeClr val="bg2">
                    <a:lumMod val="10000"/>
                  </a:schemeClr>
                </a:solidFill>
              </a:endParaRPr>
            </a:p>
            <a:p>
              <a:pPr lvl="0"/>
              <a:endParaRPr lang="en-US" b="1" dirty="0">
                <a:solidFill>
                  <a:schemeClr val="bg2">
                    <a:lumMod val="10000"/>
                  </a:schemeClr>
                </a:solidFill>
              </a:endParaRPr>
            </a:p>
            <a:p>
              <a:pPr lvl="0"/>
              <a:endParaRPr lang="en-US" b="1" dirty="0">
                <a:solidFill>
                  <a:schemeClr val="bg2">
                    <a:lumMod val="10000"/>
                  </a:schemeClr>
                </a:solidFill>
              </a:endParaRPr>
            </a:p>
            <a:p>
              <a:pPr lvl="0"/>
              <a:endParaRPr lang="en-US" dirty="0"/>
            </a:p>
          </p:txBody>
        </p:sp>
        <p:sp>
          <p:nvSpPr>
            <p:cNvPr id="35" name="Rectangle 34">
              <a:extLst>
                <a:ext uri="{FF2B5EF4-FFF2-40B4-BE49-F238E27FC236}">
                  <a16:creationId xmlns:a16="http://schemas.microsoft.com/office/drawing/2014/main" id="{53081386-B0DF-43E6-AF5E-9A3B6C3BCD49}"/>
                </a:ext>
              </a:extLst>
            </p:cNvPr>
            <p:cNvSpPr/>
            <p:nvPr/>
          </p:nvSpPr>
          <p:spPr>
            <a:xfrm>
              <a:off x="9171395" y="2460975"/>
              <a:ext cx="245932" cy="2477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36" name="Rectangle 35">
              <a:extLst>
                <a:ext uri="{FF2B5EF4-FFF2-40B4-BE49-F238E27FC236}">
                  <a16:creationId xmlns:a16="http://schemas.microsoft.com/office/drawing/2014/main" id="{F631A03C-0DB5-4963-BDB7-A4D9151AF67A}"/>
                </a:ext>
              </a:extLst>
            </p:cNvPr>
            <p:cNvSpPr/>
            <p:nvPr/>
          </p:nvSpPr>
          <p:spPr>
            <a:xfrm>
              <a:off x="9171395" y="2213232"/>
              <a:ext cx="245932" cy="247743"/>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37" name="Rectangle 36">
              <a:extLst>
                <a:ext uri="{FF2B5EF4-FFF2-40B4-BE49-F238E27FC236}">
                  <a16:creationId xmlns:a16="http://schemas.microsoft.com/office/drawing/2014/main" id="{373E5C79-BBD2-472E-A79A-F87B86930E1D}"/>
                </a:ext>
              </a:extLst>
            </p:cNvPr>
            <p:cNvSpPr/>
            <p:nvPr/>
          </p:nvSpPr>
          <p:spPr>
            <a:xfrm>
              <a:off x="9171395" y="2708718"/>
              <a:ext cx="245932" cy="247743"/>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38" name="Rectangle 37">
              <a:extLst>
                <a:ext uri="{FF2B5EF4-FFF2-40B4-BE49-F238E27FC236}">
                  <a16:creationId xmlns:a16="http://schemas.microsoft.com/office/drawing/2014/main" id="{3F725160-B4A0-4604-9D5D-BB1DE532A6D5}"/>
                </a:ext>
              </a:extLst>
            </p:cNvPr>
            <p:cNvSpPr/>
            <p:nvPr/>
          </p:nvSpPr>
          <p:spPr>
            <a:xfrm>
              <a:off x="9417327" y="2213232"/>
              <a:ext cx="245932" cy="247743"/>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39" name="Rectangle 38">
              <a:extLst>
                <a:ext uri="{FF2B5EF4-FFF2-40B4-BE49-F238E27FC236}">
                  <a16:creationId xmlns:a16="http://schemas.microsoft.com/office/drawing/2014/main" id="{BDA4323F-F729-457A-A776-70A7A1698AB1}"/>
                </a:ext>
              </a:extLst>
            </p:cNvPr>
            <p:cNvSpPr/>
            <p:nvPr/>
          </p:nvSpPr>
          <p:spPr>
            <a:xfrm>
              <a:off x="9417327" y="2460975"/>
              <a:ext cx="245932" cy="247743"/>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40" name="Rectangle 39">
              <a:extLst>
                <a:ext uri="{FF2B5EF4-FFF2-40B4-BE49-F238E27FC236}">
                  <a16:creationId xmlns:a16="http://schemas.microsoft.com/office/drawing/2014/main" id="{DEB85AC2-CE26-427A-A7A0-867F917ABCE0}"/>
                </a:ext>
              </a:extLst>
            </p:cNvPr>
            <p:cNvSpPr/>
            <p:nvPr/>
          </p:nvSpPr>
          <p:spPr>
            <a:xfrm>
              <a:off x="9417327" y="2708718"/>
              <a:ext cx="245932" cy="247743"/>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41" name="Rectangle 40">
              <a:extLst>
                <a:ext uri="{FF2B5EF4-FFF2-40B4-BE49-F238E27FC236}">
                  <a16:creationId xmlns:a16="http://schemas.microsoft.com/office/drawing/2014/main" id="{A6D41527-053A-406B-BCD6-BB6CF8FF2B2A}"/>
                </a:ext>
              </a:extLst>
            </p:cNvPr>
            <p:cNvSpPr/>
            <p:nvPr/>
          </p:nvSpPr>
          <p:spPr>
            <a:xfrm>
              <a:off x="9663259" y="2213232"/>
              <a:ext cx="245932" cy="2477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42" name="Rectangle 41">
              <a:extLst>
                <a:ext uri="{FF2B5EF4-FFF2-40B4-BE49-F238E27FC236}">
                  <a16:creationId xmlns:a16="http://schemas.microsoft.com/office/drawing/2014/main" id="{DC6AFEBC-70AF-4BA4-9345-47B7E4FD700C}"/>
                </a:ext>
              </a:extLst>
            </p:cNvPr>
            <p:cNvSpPr/>
            <p:nvPr/>
          </p:nvSpPr>
          <p:spPr>
            <a:xfrm>
              <a:off x="9663259" y="2460975"/>
              <a:ext cx="245932" cy="247743"/>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43" name="Rectangle 42">
              <a:extLst>
                <a:ext uri="{FF2B5EF4-FFF2-40B4-BE49-F238E27FC236}">
                  <a16:creationId xmlns:a16="http://schemas.microsoft.com/office/drawing/2014/main" id="{427CE98C-015F-4257-BD92-9608C1A0275E}"/>
                </a:ext>
              </a:extLst>
            </p:cNvPr>
            <p:cNvSpPr/>
            <p:nvPr/>
          </p:nvSpPr>
          <p:spPr>
            <a:xfrm>
              <a:off x="9909191" y="2460975"/>
              <a:ext cx="245932" cy="2477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44" name="Rectangle 43">
              <a:extLst>
                <a:ext uri="{FF2B5EF4-FFF2-40B4-BE49-F238E27FC236}">
                  <a16:creationId xmlns:a16="http://schemas.microsoft.com/office/drawing/2014/main" id="{1747342A-9144-49F3-9B4F-BF32F3594235}"/>
                </a:ext>
              </a:extLst>
            </p:cNvPr>
            <p:cNvSpPr/>
            <p:nvPr/>
          </p:nvSpPr>
          <p:spPr>
            <a:xfrm>
              <a:off x="9909191" y="2213232"/>
              <a:ext cx="245932" cy="247743"/>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45" name="Rectangle 44">
              <a:extLst>
                <a:ext uri="{FF2B5EF4-FFF2-40B4-BE49-F238E27FC236}">
                  <a16:creationId xmlns:a16="http://schemas.microsoft.com/office/drawing/2014/main" id="{2821225A-3B4B-4B57-9D1F-8B9EDC681464}"/>
                </a:ext>
              </a:extLst>
            </p:cNvPr>
            <p:cNvSpPr/>
            <p:nvPr/>
          </p:nvSpPr>
          <p:spPr>
            <a:xfrm>
              <a:off x="9663259" y="2708718"/>
              <a:ext cx="245932" cy="2477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sp>
          <p:nvSpPr>
            <p:cNvPr id="46" name="Rectangle 45">
              <a:extLst>
                <a:ext uri="{FF2B5EF4-FFF2-40B4-BE49-F238E27FC236}">
                  <a16:creationId xmlns:a16="http://schemas.microsoft.com/office/drawing/2014/main" id="{5105E67A-FC56-4B74-9CAE-6033215D1582}"/>
                </a:ext>
              </a:extLst>
            </p:cNvPr>
            <p:cNvSpPr/>
            <p:nvPr/>
          </p:nvSpPr>
          <p:spPr>
            <a:xfrm>
              <a:off x="9909191" y="2708718"/>
              <a:ext cx="245932" cy="247743"/>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100" b="1">
                <a:solidFill>
                  <a:schemeClr val="tx2"/>
                </a:solidFill>
              </a:endParaRPr>
            </a:p>
          </p:txBody>
        </p:sp>
      </p:grpSp>
    </p:spTree>
    <p:extLst>
      <p:ext uri="{BB962C8B-B14F-4D97-AF65-F5344CB8AC3E}">
        <p14:creationId xmlns:p14="http://schemas.microsoft.com/office/powerpoint/2010/main" val="144320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left)">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790" y="1345141"/>
            <a:ext cx="7203990" cy="5180648"/>
          </a:xfrm>
          <a:prstGeom prst="rect">
            <a:avLst/>
          </a:prstGeom>
        </p:spPr>
      </p:pic>
      <p:sp>
        <p:nvSpPr>
          <p:cNvPr id="6" name="Rectangle 5">
            <a:extLst>
              <a:ext uri="{FF2B5EF4-FFF2-40B4-BE49-F238E27FC236}">
                <a16:creationId xmlns:a16="http://schemas.microsoft.com/office/drawing/2014/main" id="{35D1FCA3-5065-4E89-9526-40EAB27DAA1D}"/>
              </a:ext>
            </a:extLst>
          </p:cNvPr>
          <p:cNvSpPr/>
          <p:nvPr/>
        </p:nvSpPr>
        <p:spPr>
          <a:xfrm>
            <a:off x="8053092" y="2357086"/>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7" name="Rectangle 6">
            <a:extLst>
              <a:ext uri="{FF2B5EF4-FFF2-40B4-BE49-F238E27FC236}">
                <a16:creationId xmlns:a16="http://schemas.microsoft.com/office/drawing/2014/main" id="{4CC24FCC-9C52-4EA2-9243-60B0B19F6CFE}"/>
              </a:ext>
            </a:extLst>
          </p:cNvPr>
          <p:cNvSpPr/>
          <p:nvPr/>
        </p:nvSpPr>
        <p:spPr>
          <a:xfrm>
            <a:off x="8053092" y="1459901"/>
            <a:ext cx="3575729" cy="45623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spcBef>
                <a:spcPts val="1799"/>
              </a:spcBef>
            </a:pPr>
            <a:endParaRPr lang="en-US" sz="1799" dirty="0">
              <a:solidFill>
                <a:schemeClr val="tx2"/>
              </a:solidFill>
            </a:endParaRPr>
          </a:p>
        </p:txBody>
      </p:sp>
      <p:sp>
        <p:nvSpPr>
          <p:cNvPr id="8" name="Rectangle 7">
            <a:extLst>
              <a:ext uri="{FF2B5EF4-FFF2-40B4-BE49-F238E27FC236}">
                <a16:creationId xmlns:a16="http://schemas.microsoft.com/office/drawing/2014/main" id="{B31592DA-B8DA-4AA4-8390-7FE3DA5E5387}"/>
              </a:ext>
            </a:extLst>
          </p:cNvPr>
          <p:cNvSpPr/>
          <p:nvPr/>
        </p:nvSpPr>
        <p:spPr>
          <a:xfrm>
            <a:off x="8053092" y="3254272"/>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10" name="Rectangle 9">
            <a:extLst>
              <a:ext uri="{FF2B5EF4-FFF2-40B4-BE49-F238E27FC236}">
                <a16:creationId xmlns:a16="http://schemas.microsoft.com/office/drawing/2014/main" id="{A480912D-7695-47CD-999A-535C74AD68ED}"/>
              </a:ext>
            </a:extLst>
          </p:cNvPr>
          <p:cNvSpPr/>
          <p:nvPr/>
        </p:nvSpPr>
        <p:spPr>
          <a:xfrm>
            <a:off x="8053092" y="4151457"/>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11" name="Rectangle 10">
            <a:extLst>
              <a:ext uri="{FF2B5EF4-FFF2-40B4-BE49-F238E27FC236}">
                <a16:creationId xmlns:a16="http://schemas.microsoft.com/office/drawing/2014/main" id="{4761AFFD-429E-4FE9-BE59-5158244F1B56}"/>
              </a:ext>
            </a:extLst>
          </p:cNvPr>
          <p:cNvSpPr/>
          <p:nvPr/>
        </p:nvSpPr>
        <p:spPr>
          <a:xfrm>
            <a:off x="8053092" y="5048640"/>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2" name="Title 1">
            <a:extLst>
              <a:ext uri="{FF2B5EF4-FFF2-40B4-BE49-F238E27FC236}">
                <a16:creationId xmlns:a16="http://schemas.microsoft.com/office/drawing/2014/main" id="{527D380F-DD12-43AC-89D0-287F0806C021}"/>
              </a:ext>
            </a:extLst>
          </p:cNvPr>
          <p:cNvSpPr>
            <a:spLocks noGrp="1"/>
          </p:cNvSpPr>
          <p:nvPr>
            <p:ph type="title"/>
          </p:nvPr>
        </p:nvSpPr>
        <p:spPr/>
        <p:txBody>
          <a:bodyPr/>
          <a:lstStyle/>
          <a:p>
            <a:r>
              <a:rPr lang="en-SG" dirty="0"/>
              <a:t>Tier 1 Business Applications</a:t>
            </a:r>
          </a:p>
        </p:txBody>
      </p:sp>
      <p:sp>
        <p:nvSpPr>
          <p:cNvPr id="3" name="Subtitle 2">
            <a:extLst>
              <a:ext uri="{FF2B5EF4-FFF2-40B4-BE49-F238E27FC236}">
                <a16:creationId xmlns:a16="http://schemas.microsoft.com/office/drawing/2014/main" id="{7E05D659-DC5B-4340-B3ED-A77EB9B38358}"/>
              </a:ext>
            </a:extLst>
          </p:cNvPr>
          <p:cNvSpPr>
            <a:spLocks noGrp="1"/>
          </p:cNvSpPr>
          <p:nvPr>
            <p:ph type="subTitle" idx="10"/>
          </p:nvPr>
        </p:nvSpPr>
        <p:spPr/>
        <p:txBody>
          <a:bodyPr/>
          <a:lstStyle/>
          <a:p>
            <a:r>
              <a:rPr lang="en-SG" dirty="0"/>
              <a:t>If business is affected, is it because of Infra? Be transparent and details</a:t>
            </a:r>
          </a:p>
        </p:txBody>
      </p:sp>
      <p:sp>
        <p:nvSpPr>
          <p:cNvPr id="4" name="Content Placeholder 3">
            <a:extLst>
              <a:ext uri="{FF2B5EF4-FFF2-40B4-BE49-F238E27FC236}">
                <a16:creationId xmlns:a16="http://schemas.microsoft.com/office/drawing/2014/main" id="{842D2CA3-B258-445B-8E75-B83381ADAB29}"/>
              </a:ext>
            </a:extLst>
          </p:cNvPr>
          <p:cNvSpPr>
            <a:spLocks noGrp="1"/>
          </p:cNvSpPr>
          <p:nvPr>
            <p:ph sz="quarter" idx="14"/>
          </p:nvPr>
        </p:nvSpPr>
        <p:spPr>
          <a:xfrm>
            <a:off x="8172437" y="2039227"/>
            <a:ext cx="3694738" cy="4570809"/>
          </a:xfrm>
        </p:spPr>
        <p:txBody>
          <a:bodyPr/>
          <a:lstStyle/>
          <a:p>
            <a:pPr>
              <a:spcBef>
                <a:spcPts val="1799"/>
              </a:spcBef>
            </a:pPr>
            <a:r>
              <a:rPr lang="en-US" sz="1600" dirty="0"/>
              <a:t>Mission Critical Business Systems.</a:t>
            </a:r>
          </a:p>
          <a:p>
            <a:pPr lvl="1">
              <a:spcBef>
                <a:spcPts val="600"/>
              </a:spcBef>
            </a:pPr>
            <a:r>
              <a:rPr lang="en-US" sz="1200" dirty="0"/>
              <a:t>Keep to Top 10 only</a:t>
            </a:r>
            <a:r>
              <a:rPr lang="en-US" sz="1200"/>
              <a:t>. </a:t>
            </a:r>
            <a:br>
              <a:rPr lang="en-US" sz="1200"/>
            </a:br>
            <a:r>
              <a:rPr lang="en-US" sz="1200"/>
              <a:t>#</a:t>
            </a:r>
            <a:r>
              <a:rPr lang="en-US" sz="1200" dirty="0"/>
              <a:t>11 is definitely </a:t>
            </a:r>
            <a:r>
              <a:rPr lang="en-US" sz="1200"/>
              <a:t>less critical than #1, </a:t>
            </a:r>
            <a:r>
              <a:rPr lang="en-US" sz="1200" dirty="0"/>
              <a:t>so focus on the top </a:t>
            </a:r>
            <a:r>
              <a:rPr lang="en-US" sz="1200"/>
              <a:t>10 first. Once settled then expand</a:t>
            </a:r>
            <a:endParaRPr lang="en-US" sz="1200" dirty="0"/>
          </a:p>
          <a:p>
            <a:pPr lvl="1">
              <a:spcBef>
                <a:spcPts val="600"/>
              </a:spcBef>
            </a:pPr>
            <a:r>
              <a:rPr lang="en-US" sz="1200" dirty="0"/>
              <a:t>No non-critical </a:t>
            </a:r>
            <a:r>
              <a:rPr lang="en-US" sz="1200"/>
              <a:t>systems shown. Different threshold</a:t>
            </a:r>
            <a:r>
              <a:rPr lang="en-US" sz="1400"/>
              <a:t>. </a:t>
            </a:r>
            <a:endParaRPr lang="en-US" sz="1400" dirty="0"/>
          </a:p>
          <a:p>
            <a:pPr>
              <a:spcBef>
                <a:spcPts val="2999"/>
              </a:spcBef>
            </a:pPr>
            <a:r>
              <a:rPr lang="en-US" sz="1600" dirty="0"/>
              <a:t>On the big screens. </a:t>
            </a:r>
          </a:p>
          <a:p>
            <a:pPr lvl="1">
              <a:spcBef>
                <a:spcPts val="600"/>
              </a:spcBef>
            </a:pPr>
            <a:r>
              <a:rPr lang="en-US" sz="1200" dirty="0"/>
              <a:t>For all System Owners to see. </a:t>
            </a:r>
            <a:r>
              <a:rPr lang="en-US" sz="1200"/>
              <a:t>Transparency builds trust</a:t>
            </a:r>
            <a:r>
              <a:rPr lang="en-US" sz="1200" dirty="0"/>
              <a:t>.</a:t>
            </a:r>
          </a:p>
          <a:p>
            <a:pPr lvl="1">
              <a:spcBef>
                <a:spcPts val="600"/>
              </a:spcBef>
            </a:pPr>
            <a:r>
              <a:rPr lang="en-US" sz="1200" dirty="0"/>
              <a:t>Color coded. Threshold based. Easy to see pattern.</a:t>
            </a:r>
          </a:p>
          <a:p>
            <a:pPr>
              <a:spcBef>
                <a:spcPts val="2999"/>
              </a:spcBef>
            </a:pPr>
            <a:r>
              <a:rPr lang="en-US" sz="1600" dirty="0"/>
              <a:t>Goes deep. </a:t>
            </a:r>
          </a:p>
          <a:p>
            <a:pPr lvl="1">
              <a:spcBef>
                <a:spcPts val="600"/>
              </a:spcBef>
            </a:pPr>
            <a:r>
              <a:rPr lang="en-US" sz="1200" dirty="0"/>
              <a:t>Drill down to actual raw counter. </a:t>
            </a:r>
          </a:p>
          <a:p>
            <a:pPr lvl="1">
              <a:spcBef>
                <a:spcPts val="600"/>
              </a:spcBef>
            </a:pPr>
            <a:r>
              <a:rPr lang="en-US" sz="1200" dirty="0"/>
              <a:t>Cover both contention &amp; utilization.</a:t>
            </a:r>
          </a:p>
          <a:p>
            <a:endParaRPr lang="en-SG" sz="1600" dirty="0"/>
          </a:p>
        </p:txBody>
      </p:sp>
    </p:spTree>
    <p:extLst>
      <p:ext uri="{BB962C8B-B14F-4D97-AF65-F5344CB8AC3E}">
        <p14:creationId xmlns:p14="http://schemas.microsoft.com/office/powerpoint/2010/main" val="51161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nodePh="1">
                                  <p:stCondLst>
                                    <p:cond delay="0"/>
                                  </p:stCondLst>
                                  <p:endCondLst>
                                    <p:cond evt="begin" delay="0">
                                      <p:tn val="21"/>
                                    </p:cond>
                                  </p:end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3 Levels of Monitoring</a:t>
            </a:r>
          </a:p>
        </p:txBody>
      </p:sp>
      <p:sp>
        <p:nvSpPr>
          <p:cNvPr id="4" name="Subtitle 3">
            <a:extLst>
              <a:ext uri="{FF2B5EF4-FFF2-40B4-BE49-F238E27FC236}">
                <a16:creationId xmlns:a16="http://schemas.microsoft.com/office/drawing/2014/main" id="{A4C2BB0A-0A0F-4BDC-8D84-19B7B0C76A95}"/>
              </a:ext>
            </a:extLst>
          </p:cNvPr>
          <p:cNvSpPr>
            <a:spLocks noGrp="1"/>
          </p:cNvSpPr>
          <p:nvPr>
            <p:ph type="subTitle" idx="10"/>
          </p:nvPr>
        </p:nvSpPr>
        <p:spPr/>
        <p:txBody>
          <a:bodyPr/>
          <a:lstStyle/>
          <a:p>
            <a:r>
              <a:rPr lang="en-US" dirty="0">
                <a:latin typeface="Calibri" panose="020F0502020204030204" pitchFamily="34" charset="0"/>
                <a:cs typeface="Calibri" panose="020F0502020204030204" pitchFamily="34" charset="0"/>
              </a:rPr>
              <a:t>Different teams </a:t>
            </a:r>
            <a:r>
              <a:rPr lang="en-US" dirty="0">
                <a:latin typeface="Calibri" panose="020F0502020204030204" pitchFamily="34" charset="0"/>
                <a:cs typeface="Calibri" panose="020F0502020204030204" pitchFamily="34" charset="0"/>
                <a:sym typeface="Wingdings" panose="05000000000000000000" pitchFamily="2" charset="2"/>
              </a:rPr>
              <a:t></a:t>
            </a:r>
            <a:r>
              <a:rPr lang="en-US" dirty="0">
                <a:latin typeface="Calibri" panose="020F0502020204030204" pitchFamily="34" charset="0"/>
                <a:cs typeface="Calibri" panose="020F0502020204030204" pitchFamily="34" charset="0"/>
              </a:rPr>
              <a:t> different responsibility </a:t>
            </a:r>
            <a:r>
              <a:rPr lang="en-US" dirty="0">
                <a:latin typeface="Calibri" panose="020F0502020204030204" pitchFamily="34" charset="0"/>
                <a:cs typeface="Calibri" panose="020F0502020204030204" pitchFamily="34" charset="0"/>
                <a:sym typeface="Wingdings" panose="05000000000000000000" pitchFamily="2" charset="2"/>
              </a:rPr>
              <a:t> different questions</a:t>
            </a:r>
            <a:endParaRPr lang="en-US" dirty="0">
              <a:latin typeface="Calibri" panose="020F0502020204030204" pitchFamily="34" charset="0"/>
              <a:cs typeface="Calibri" panose="020F0502020204030204" pitchFamily="34" charset="0"/>
            </a:endParaRPr>
          </a:p>
        </p:txBody>
      </p:sp>
      <p:sp>
        <p:nvSpPr>
          <p:cNvPr id="10" name="Rectangle 9"/>
          <p:cNvSpPr/>
          <p:nvPr/>
        </p:nvSpPr>
        <p:spPr>
          <a:xfrm>
            <a:off x="3429198" y="2341439"/>
            <a:ext cx="4147921"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much sales do we make today?</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many customers buy our products this week?</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On average, how long did the XYZ transaction take this hour?</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many customers login yesterday? </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On average, how long do they stay?</a:t>
            </a:r>
            <a:endParaRPr lang="en-SG" sz="1200" dirty="0">
              <a:solidFill>
                <a:schemeClr val="tx2"/>
              </a:solidFill>
              <a:latin typeface="Calibri" panose="020F0502020204030204" pitchFamily="34" charset="0"/>
            </a:endParaRPr>
          </a:p>
        </p:txBody>
      </p:sp>
      <p:sp>
        <p:nvSpPr>
          <p:cNvPr id="11" name="Rectangle 10"/>
          <p:cNvSpPr/>
          <p:nvPr/>
        </p:nvSpPr>
        <p:spPr>
          <a:xfrm>
            <a:off x="3424347" y="3742286"/>
            <a:ext cx="4147921"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long does SQL Query ABCD take in the past 7 days? </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SQL Server free memory value 1 hour ago?</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the overall application uptime?</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Are my apps configured for performance?</a:t>
            </a:r>
            <a:endParaRPr lang="en-SG" sz="1200" dirty="0">
              <a:solidFill>
                <a:schemeClr val="tx2"/>
              </a:solidFill>
              <a:latin typeface="Calibri" panose="020F0502020204030204" pitchFamily="34" charset="0"/>
            </a:endParaRPr>
          </a:p>
        </p:txBody>
      </p:sp>
      <p:sp>
        <p:nvSpPr>
          <p:cNvPr id="12" name="Rectangle 11"/>
          <p:cNvSpPr/>
          <p:nvPr/>
        </p:nvSpPr>
        <p:spPr>
          <a:xfrm>
            <a:off x="3424347" y="5143133"/>
            <a:ext cx="4147921"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marL="171399" indent="-171399">
              <a:spcBef>
                <a:spcPts val="200"/>
              </a:spcBef>
              <a:buFont typeface="Arial" panose="020B0604020202020204" pitchFamily="34" charset="0"/>
              <a:buChar char="•"/>
            </a:pPr>
            <a:r>
              <a:rPr lang="en-US" sz="1200">
                <a:solidFill>
                  <a:schemeClr val="tx2"/>
                </a:solidFill>
                <a:latin typeface="Calibri" panose="020F0502020204030204" pitchFamily="34" charset="0"/>
              </a:rPr>
              <a:t>What’s Windows CPU Run Queue?</a:t>
            </a:r>
          </a:p>
          <a:p>
            <a:pPr marL="171399" indent="-171399">
              <a:spcBef>
                <a:spcPts val="200"/>
              </a:spcBef>
              <a:buFont typeface="Arial" panose="020B0604020202020204" pitchFamily="34" charset="0"/>
              <a:buChar char="•"/>
            </a:pPr>
            <a:r>
              <a:rPr lang="en-US" sz="1200">
                <a:solidFill>
                  <a:schemeClr val="tx2"/>
                </a:solidFill>
                <a:latin typeface="Calibri" panose="020F0502020204030204" pitchFamily="34" charset="0"/>
              </a:rPr>
              <a:t>What’s </a:t>
            </a:r>
            <a:r>
              <a:rPr lang="en-US" sz="1200" dirty="0">
                <a:solidFill>
                  <a:schemeClr val="tx2"/>
                </a:solidFill>
                <a:latin typeface="Calibri" panose="020F0502020204030204" pitchFamily="34" charset="0"/>
              </a:rPr>
              <a:t>the peak VM CPU Contention in the past 24 hours?</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the total IO </a:t>
            </a:r>
            <a:r>
              <a:rPr lang="en-US" sz="1200">
                <a:solidFill>
                  <a:schemeClr val="tx2"/>
                </a:solidFill>
                <a:latin typeface="Calibri" panose="020F0502020204030204" pitchFamily="34" charset="0"/>
              </a:rPr>
              <a:t>hitting vSAN </a:t>
            </a:r>
            <a:r>
              <a:rPr lang="en-US" sz="1200" dirty="0">
                <a:solidFill>
                  <a:schemeClr val="tx2"/>
                </a:solidFill>
                <a:latin typeface="Calibri" panose="020F0502020204030204" pitchFamily="34" charset="0"/>
              </a:rPr>
              <a:t>from 9 – 6 pm yesterday?</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the buffer in physical switch right now? </a:t>
            </a:r>
            <a:endParaRPr lang="en-SG" sz="1200" dirty="0">
              <a:solidFill>
                <a:schemeClr val="tx2"/>
              </a:solidFill>
              <a:latin typeface="Calibri" panose="020F0502020204030204" pitchFamily="34" charset="0"/>
            </a:endParaRPr>
          </a:p>
        </p:txBody>
      </p:sp>
      <p:sp>
        <p:nvSpPr>
          <p:cNvPr id="13" name="Rectangle 12"/>
          <p:cNvSpPr/>
          <p:nvPr/>
        </p:nvSpPr>
        <p:spPr>
          <a:xfrm>
            <a:off x="1836439" y="5143133"/>
            <a:ext cx="1544147" cy="36153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VM or Container</a:t>
            </a:r>
            <a:endParaRPr lang="en-SG" sz="1200" b="1" dirty="0">
              <a:solidFill>
                <a:schemeClr val="tx2"/>
              </a:solidFill>
              <a:latin typeface="Calibri" panose="020F0502020204030204" pitchFamily="34" charset="0"/>
              <a:cs typeface="Calibri" panose="020F0502020204030204" pitchFamily="34" charset="0"/>
            </a:endParaRPr>
          </a:p>
        </p:txBody>
      </p:sp>
      <p:sp>
        <p:nvSpPr>
          <p:cNvPr id="14" name="Rectangle 13"/>
          <p:cNvSpPr/>
          <p:nvPr/>
        </p:nvSpPr>
        <p:spPr>
          <a:xfrm>
            <a:off x="1836438" y="5533983"/>
            <a:ext cx="1544147" cy="36153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Virtual Infra</a:t>
            </a:r>
            <a:endParaRPr lang="en-SG" sz="1200" b="1" dirty="0">
              <a:solidFill>
                <a:schemeClr val="tx2"/>
              </a:solidFill>
              <a:latin typeface="Calibri" panose="020F0502020204030204" pitchFamily="34" charset="0"/>
              <a:cs typeface="Calibri" panose="020F0502020204030204" pitchFamily="34" charset="0"/>
            </a:endParaRPr>
          </a:p>
        </p:txBody>
      </p:sp>
      <p:sp>
        <p:nvSpPr>
          <p:cNvPr id="15" name="Rectangle 14"/>
          <p:cNvSpPr/>
          <p:nvPr/>
        </p:nvSpPr>
        <p:spPr>
          <a:xfrm>
            <a:off x="1829876" y="5929128"/>
            <a:ext cx="1544147" cy="36153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Physical Infra</a:t>
            </a:r>
            <a:endParaRPr lang="en-SG" sz="1200" b="1" dirty="0">
              <a:solidFill>
                <a:schemeClr val="tx2"/>
              </a:solidFill>
              <a:latin typeface="Calibri" panose="020F0502020204030204" pitchFamily="34" charset="0"/>
              <a:cs typeface="Calibri" panose="020F0502020204030204" pitchFamily="34" charset="0"/>
            </a:endParaRPr>
          </a:p>
        </p:txBody>
      </p:sp>
      <p:sp>
        <p:nvSpPr>
          <p:cNvPr id="17" name="Rectangle 16"/>
          <p:cNvSpPr/>
          <p:nvPr/>
        </p:nvSpPr>
        <p:spPr>
          <a:xfrm>
            <a:off x="3424347" y="1693536"/>
            <a:ext cx="4151329" cy="431935"/>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799" b="1" dirty="0">
                <a:solidFill>
                  <a:schemeClr val="accent1"/>
                </a:solidFill>
              </a:rPr>
              <a:t>Sample Metrics</a:t>
            </a:r>
            <a:endParaRPr lang="en-SG" sz="1799" b="1" dirty="0">
              <a:solidFill>
                <a:schemeClr val="accent1"/>
              </a:solidFill>
            </a:endParaRPr>
          </a:p>
        </p:txBody>
      </p:sp>
      <p:sp>
        <p:nvSpPr>
          <p:cNvPr id="19" name="Rectangle 18"/>
          <p:cNvSpPr/>
          <p:nvPr/>
        </p:nvSpPr>
        <p:spPr>
          <a:xfrm>
            <a:off x="1829875" y="2341439"/>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Business Results</a:t>
            </a:r>
            <a:endParaRPr lang="en-SG" sz="1200" b="1" dirty="0">
              <a:solidFill>
                <a:schemeClr val="tx2"/>
              </a:solidFill>
              <a:latin typeface="Calibri" panose="020F0502020204030204" pitchFamily="34" charset="0"/>
              <a:cs typeface="Calibri" panose="020F0502020204030204" pitchFamily="34" charset="0"/>
            </a:endParaRPr>
          </a:p>
        </p:txBody>
      </p:sp>
      <p:sp>
        <p:nvSpPr>
          <p:cNvPr id="20" name="Rectangle 19"/>
          <p:cNvSpPr/>
          <p:nvPr/>
        </p:nvSpPr>
        <p:spPr>
          <a:xfrm>
            <a:off x="1824146" y="2989342"/>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Business Transaction</a:t>
            </a:r>
            <a:endParaRPr lang="en-SG" sz="1200" b="1" dirty="0">
              <a:solidFill>
                <a:schemeClr val="tx2"/>
              </a:solidFill>
              <a:latin typeface="Calibri" panose="020F0502020204030204" pitchFamily="34" charset="0"/>
              <a:cs typeface="Calibri" panose="020F0502020204030204" pitchFamily="34" charset="0"/>
            </a:endParaRPr>
          </a:p>
        </p:txBody>
      </p:sp>
      <p:sp>
        <p:nvSpPr>
          <p:cNvPr id="7" name="Rectangle 6"/>
          <p:cNvSpPr/>
          <p:nvPr/>
        </p:nvSpPr>
        <p:spPr>
          <a:xfrm>
            <a:off x="583127" y="2341439"/>
            <a:ext cx="1181610"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dirty="0">
                <a:solidFill>
                  <a:schemeClr val="tx2"/>
                </a:solidFill>
                <a:latin typeface="Calibri" panose="020F0502020204030204" pitchFamily="34" charset="0"/>
                <a:cs typeface="Calibri" panose="020F0502020204030204" pitchFamily="34" charset="0"/>
              </a:rPr>
              <a:t>Business</a:t>
            </a:r>
            <a:endParaRPr lang="en-SG" sz="1600" b="1" dirty="0">
              <a:solidFill>
                <a:schemeClr val="tx2"/>
              </a:solidFill>
              <a:latin typeface="Calibri" panose="020F0502020204030204" pitchFamily="34" charset="0"/>
              <a:cs typeface="Calibri" panose="020F0502020204030204" pitchFamily="34" charset="0"/>
            </a:endParaRPr>
          </a:p>
        </p:txBody>
      </p:sp>
      <p:sp>
        <p:nvSpPr>
          <p:cNvPr id="8" name="Rectangle 7"/>
          <p:cNvSpPr/>
          <p:nvPr/>
        </p:nvSpPr>
        <p:spPr>
          <a:xfrm>
            <a:off x="579810" y="3742286"/>
            <a:ext cx="1181610"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dirty="0">
                <a:solidFill>
                  <a:schemeClr val="tx2"/>
                </a:solidFill>
                <a:latin typeface="Calibri" panose="020F0502020204030204" pitchFamily="34" charset="0"/>
                <a:cs typeface="Calibri" panose="020F0502020204030204" pitchFamily="34" charset="0"/>
              </a:rPr>
              <a:t>Application</a:t>
            </a:r>
            <a:endParaRPr lang="en-SG" sz="1600" b="1" dirty="0">
              <a:solidFill>
                <a:schemeClr val="tx2"/>
              </a:solidFill>
              <a:latin typeface="Calibri" panose="020F0502020204030204" pitchFamily="34" charset="0"/>
              <a:cs typeface="Calibri" panose="020F0502020204030204" pitchFamily="34" charset="0"/>
            </a:endParaRPr>
          </a:p>
        </p:txBody>
      </p:sp>
      <p:sp>
        <p:nvSpPr>
          <p:cNvPr id="9" name="Rectangle 8"/>
          <p:cNvSpPr/>
          <p:nvPr/>
        </p:nvSpPr>
        <p:spPr>
          <a:xfrm>
            <a:off x="579810" y="5143133"/>
            <a:ext cx="1181610"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dirty="0">
                <a:solidFill>
                  <a:schemeClr val="tx2"/>
                </a:solidFill>
                <a:latin typeface="Calibri" panose="020F0502020204030204" pitchFamily="34" charset="0"/>
                <a:cs typeface="Calibri" panose="020F0502020204030204" pitchFamily="34" charset="0"/>
              </a:rPr>
              <a:t>IaaS</a:t>
            </a:r>
            <a:endParaRPr lang="en-SG" sz="1600" b="1" dirty="0">
              <a:solidFill>
                <a:schemeClr val="tx2"/>
              </a:solidFill>
              <a:latin typeface="Calibri" panose="020F0502020204030204" pitchFamily="34" charset="0"/>
              <a:cs typeface="Calibri" panose="020F0502020204030204" pitchFamily="34" charset="0"/>
            </a:endParaRPr>
          </a:p>
        </p:txBody>
      </p:sp>
      <p:sp>
        <p:nvSpPr>
          <p:cNvPr id="16" name="Rectangle 15"/>
          <p:cNvSpPr/>
          <p:nvPr/>
        </p:nvSpPr>
        <p:spPr>
          <a:xfrm>
            <a:off x="579809" y="1693536"/>
            <a:ext cx="2783631" cy="431935"/>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799" b="1" dirty="0">
                <a:solidFill>
                  <a:schemeClr val="accent1"/>
                </a:solidFill>
                <a:cs typeface="Calibri" panose="020F0502020204030204" pitchFamily="34" charset="0"/>
              </a:rPr>
              <a:t>Layers</a:t>
            </a:r>
            <a:endParaRPr lang="en-SG" sz="1799" b="1" dirty="0">
              <a:solidFill>
                <a:schemeClr val="accent1"/>
              </a:solidFill>
              <a:cs typeface="Calibri" panose="020F0502020204030204" pitchFamily="34" charset="0"/>
            </a:endParaRPr>
          </a:p>
        </p:txBody>
      </p:sp>
      <p:cxnSp>
        <p:nvCxnSpPr>
          <p:cNvPr id="21" name="Straight Connector 20"/>
          <p:cNvCxnSpPr>
            <a:cxnSpLocks/>
          </p:cNvCxnSpPr>
          <p:nvPr/>
        </p:nvCxnSpPr>
        <p:spPr>
          <a:xfrm>
            <a:off x="579810" y="2125471"/>
            <a:ext cx="2783631" cy="0"/>
          </a:xfrm>
          <a:prstGeom prst="line">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cxnSpLocks/>
          </p:cNvCxnSpPr>
          <p:nvPr/>
        </p:nvCxnSpPr>
        <p:spPr>
          <a:xfrm>
            <a:off x="3424347" y="2125471"/>
            <a:ext cx="4151329" cy="0"/>
          </a:xfrm>
          <a:prstGeom prst="line">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825023" y="3742286"/>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Individual Node</a:t>
            </a:r>
            <a:endParaRPr lang="en-SG" sz="1200" b="1" dirty="0">
              <a:solidFill>
                <a:schemeClr val="tx2"/>
              </a:solidFill>
              <a:latin typeface="Calibri" panose="020F0502020204030204" pitchFamily="34" charset="0"/>
              <a:cs typeface="Calibri" panose="020F0502020204030204" pitchFamily="34" charset="0"/>
            </a:endParaRPr>
          </a:p>
        </p:txBody>
      </p:sp>
      <p:sp>
        <p:nvSpPr>
          <p:cNvPr id="25" name="Rectangle 24"/>
          <p:cNvSpPr/>
          <p:nvPr/>
        </p:nvSpPr>
        <p:spPr>
          <a:xfrm>
            <a:off x="1819294" y="4390189"/>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“The System”</a:t>
            </a:r>
            <a:endParaRPr lang="en-SG" sz="1200" b="1" dirty="0">
              <a:solidFill>
                <a:schemeClr val="tx2"/>
              </a:solidFill>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1409A161-39B6-4D25-A926-720F37D17000}"/>
              </a:ext>
            </a:extLst>
          </p:cNvPr>
          <p:cNvGrpSpPr/>
          <p:nvPr/>
        </p:nvGrpSpPr>
        <p:grpSpPr>
          <a:xfrm>
            <a:off x="579811" y="3615187"/>
            <a:ext cx="8409892" cy="1386840"/>
            <a:chOff x="613020" y="3401440"/>
            <a:chExt cx="9785687" cy="1386840"/>
          </a:xfrm>
        </p:grpSpPr>
        <p:cxnSp>
          <p:nvCxnSpPr>
            <p:cNvPr id="27" name="Straight Connector 26">
              <a:extLst>
                <a:ext uri="{FF2B5EF4-FFF2-40B4-BE49-F238E27FC236}">
                  <a16:creationId xmlns:a16="http://schemas.microsoft.com/office/drawing/2014/main" id="{619A46F0-7335-4F44-95DC-81F81CD73C35}"/>
                </a:ext>
              </a:extLst>
            </p:cNvPr>
            <p:cNvCxnSpPr>
              <a:cxnSpLocks/>
            </p:cNvCxnSpPr>
            <p:nvPr/>
          </p:nvCxnSpPr>
          <p:spPr>
            <a:xfrm>
              <a:off x="613020" y="3401440"/>
              <a:ext cx="9785687" cy="0"/>
            </a:xfrm>
            <a:prstGeom prst="line">
              <a:avLst/>
            </a:prstGeom>
            <a:ln w="9525">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BAB3FDE-84DB-4CF5-91D0-0DC1C2F2A2FC}"/>
                </a:ext>
              </a:extLst>
            </p:cNvPr>
            <p:cNvCxnSpPr>
              <a:cxnSpLocks/>
            </p:cNvCxnSpPr>
            <p:nvPr/>
          </p:nvCxnSpPr>
          <p:spPr>
            <a:xfrm>
              <a:off x="613020" y="4788280"/>
              <a:ext cx="9785687" cy="0"/>
            </a:xfrm>
            <a:prstGeom prst="line">
              <a:avLst/>
            </a:prstGeom>
            <a:ln w="9525">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pic>
        <p:nvPicPr>
          <p:cNvPr id="29" name="Picture 2" descr="http://www.opengroup.org/sites/default/files/contentimages/Certification/Archimate/documents/archimate-tog-mapping-small_0.jpg">
            <a:extLst>
              <a:ext uri="{FF2B5EF4-FFF2-40B4-BE49-F238E27FC236}">
                <a16:creationId xmlns:a16="http://schemas.microsoft.com/office/drawing/2014/main" id="{74BFAD9E-6F6D-437E-862A-CDBA72B11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8813" y="63507"/>
            <a:ext cx="3589570" cy="285508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C2C9C59D-8DC2-400E-A59B-69A27A052880}"/>
              </a:ext>
            </a:extLst>
          </p:cNvPr>
          <p:cNvSpPr txBox="1"/>
          <p:nvPr/>
        </p:nvSpPr>
        <p:spPr>
          <a:xfrm>
            <a:off x="7967174" y="5438888"/>
            <a:ext cx="3082511" cy="523220"/>
          </a:xfrm>
          <a:prstGeom prst="rect">
            <a:avLst/>
          </a:prstGeom>
        </p:spPr>
        <p:txBody>
          <a:bodyPr wrap="none" lIns="0" tIns="0" rIns="0" bIns="0" rtlCol="0">
            <a:spAutoFit/>
          </a:bodyPr>
          <a:lstStyle/>
          <a:p>
            <a:pPr algn="l"/>
            <a:r>
              <a:rPr lang="en-SG" sz="2000" b="1" dirty="0">
                <a:solidFill>
                  <a:srgbClr val="00B050"/>
                </a:solidFill>
                <a:latin typeface="Times" panose="02020603050405020304" pitchFamily="18" charset="0"/>
                <a:cs typeface="Times" panose="02020603050405020304" pitchFamily="18" charset="0"/>
              </a:rPr>
              <a:t>Horizontal</a:t>
            </a:r>
            <a:endParaRPr lang="en-SG" sz="1600" b="1" dirty="0">
              <a:solidFill>
                <a:srgbClr val="00B050"/>
              </a:solidFill>
              <a:latin typeface="Times" panose="02020603050405020304" pitchFamily="18" charset="0"/>
              <a:cs typeface="Times" panose="02020603050405020304" pitchFamily="18" charset="0"/>
            </a:endParaRPr>
          </a:p>
          <a:p>
            <a:pPr algn="l"/>
            <a:r>
              <a:rPr lang="en-SG" sz="1400" b="1" dirty="0">
                <a:solidFill>
                  <a:schemeClr val="tx2"/>
                </a:solidFill>
                <a:latin typeface="Times" panose="02020603050405020304" pitchFamily="18" charset="0"/>
                <a:cs typeface="Times" panose="02020603050405020304" pitchFamily="18" charset="0"/>
              </a:rPr>
              <a:t>Common Metrics applicable for all apps</a:t>
            </a:r>
          </a:p>
        </p:txBody>
      </p:sp>
      <p:sp>
        <p:nvSpPr>
          <p:cNvPr id="32" name="Right Brace 31">
            <a:extLst>
              <a:ext uri="{FF2B5EF4-FFF2-40B4-BE49-F238E27FC236}">
                <a16:creationId xmlns:a16="http://schemas.microsoft.com/office/drawing/2014/main" id="{CDFDF428-7CE9-469F-A399-06B1BFD39B3B}"/>
              </a:ext>
            </a:extLst>
          </p:cNvPr>
          <p:cNvSpPr/>
          <p:nvPr/>
        </p:nvSpPr>
        <p:spPr bwMode="gray">
          <a:xfrm>
            <a:off x="7712571" y="5143133"/>
            <a:ext cx="114300" cy="1147523"/>
          </a:xfrm>
          <a:prstGeom prst="rightBrace">
            <a:avLst>
              <a:gd name="adj1" fmla="val 6388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3" name="TextBox 32">
            <a:extLst>
              <a:ext uri="{FF2B5EF4-FFF2-40B4-BE49-F238E27FC236}">
                <a16:creationId xmlns:a16="http://schemas.microsoft.com/office/drawing/2014/main" id="{889D937B-F043-4728-904F-14F7FF4C65DE}"/>
              </a:ext>
            </a:extLst>
          </p:cNvPr>
          <p:cNvSpPr txBox="1"/>
          <p:nvPr/>
        </p:nvSpPr>
        <p:spPr>
          <a:xfrm>
            <a:off x="7944827" y="4045854"/>
            <a:ext cx="3103414" cy="523220"/>
          </a:xfrm>
          <a:prstGeom prst="rect">
            <a:avLst/>
          </a:prstGeom>
        </p:spPr>
        <p:txBody>
          <a:bodyPr wrap="none" lIns="0" tIns="0" rIns="0" bIns="0" rtlCol="0">
            <a:spAutoFit/>
          </a:bodyPr>
          <a:lstStyle/>
          <a:p>
            <a:pPr algn="l"/>
            <a:r>
              <a:rPr lang="en-SG" sz="2000" b="1" dirty="0">
                <a:solidFill>
                  <a:srgbClr val="FF0000"/>
                </a:solidFill>
                <a:latin typeface="Times" panose="02020603050405020304" pitchFamily="18" charset="0"/>
                <a:cs typeface="Times" panose="02020603050405020304" pitchFamily="18" charset="0"/>
              </a:rPr>
              <a:t>Vertical</a:t>
            </a:r>
            <a:endParaRPr lang="en-SG" sz="2000" b="1" dirty="0">
              <a:solidFill>
                <a:srgbClr val="00B050"/>
              </a:solidFill>
              <a:latin typeface="Times" panose="02020603050405020304" pitchFamily="18" charset="0"/>
              <a:cs typeface="Times" panose="02020603050405020304" pitchFamily="18" charset="0"/>
            </a:endParaRPr>
          </a:p>
          <a:p>
            <a:pPr algn="l"/>
            <a:r>
              <a:rPr lang="en-SG" sz="1400" b="1" dirty="0">
                <a:solidFill>
                  <a:schemeClr val="tx2"/>
                </a:solidFill>
                <a:latin typeface="Times" panose="02020603050405020304" pitchFamily="18" charset="0"/>
                <a:cs typeface="Times" panose="02020603050405020304" pitchFamily="18" charset="0"/>
              </a:rPr>
              <a:t>Metrics depends on each apps and needs</a:t>
            </a:r>
          </a:p>
        </p:txBody>
      </p:sp>
      <p:sp>
        <p:nvSpPr>
          <p:cNvPr id="34" name="Right Brace 33">
            <a:extLst>
              <a:ext uri="{FF2B5EF4-FFF2-40B4-BE49-F238E27FC236}">
                <a16:creationId xmlns:a16="http://schemas.microsoft.com/office/drawing/2014/main" id="{9EA1CF39-9042-429F-BDCC-5FEC324B6BD6}"/>
              </a:ext>
            </a:extLst>
          </p:cNvPr>
          <p:cNvSpPr/>
          <p:nvPr/>
        </p:nvSpPr>
        <p:spPr bwMode="gray">
          <a:xfrm>
            <a:off x="7690224" y="3742784"/>
            <a:ext cx="114300" cy="1147523"/>
          </a:xfrm>
          <a:prstGeom prst="rightBrace">
            <a:avLst>
              <a:gd name="adj1" fmla="val 6388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314161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left)">
                                      <p:cBhvr>
                                        <p:cTn id="45" dur="500"/>
                                        <p:tgtEl>
                                          <p:spTgt spid="3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left)">
                                      <p:cBhvr>
                                        <p:cTn id="4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7" grpId="0" animBg="1"/>
      <p:bldP spid="19" grpId="0" animBg="1"/>
      <p:bldP spid="20" grpId="0" animBg="1"/>
      <p:bldP spid="24" grpId="0" animBg="1"/>
      <p:bldP spid="25" grpId="0" animBg="1"/>
      <p:bldP spid="26" grpId="0"/>
      <p:bldP spid="32" grpId="0" animBg="1"/>
      <p:bldP spid="33" grpId="0"/>
      <p:bldP spid="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334A637-3B6A-4B0C-9586-C382B787C962}"/>
              </a:ext>
            </a:extLst>
          </p:cNvPr>
          <p:cNvSpPr/>
          <p:nvPr/>
        </p:nvSpPr>
        <p:spPr>
          <a:xfrm>
            <a:off x="456547" y="1803398"/>
            <a:ext cx="5308600" cy="4242771"/>
          </a:xfrm>
          <a:prstGeom prst="rect">
            <a:avLst/>
          </a:prstGeom>
          <a:solidFill>
            <a:schemeClr val="accent6"/>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p:nvPr>
        </p:nvSpPr>
        <p:spPr/>
        <p:txBody>
          <a:bodyPr/>
          <a:lstStyle/>
          <a:p>
            <a:r>
              <a:rPr lang="en-US" dirty="0"/>
              <a:t>KPI for Multi-tier Application</a:t>
            </a:r>
            <a:endParaRPr lang="en-SG" dirty="0"/>
          </a:p>
        </p:txBody>
      </p:sp>
      <p:sp>
        <p:nvSpPr>
          <p:cNvPr id="12" name="Subtitle 11">
            <a:extLst>
              <a:ext uri="{FF2B5EF4-FFF2-40B4-BE49-F238E27FC236}">
                <a16:creationId xmlns:a16="http://schemas.microsoft.com/office/drawing/2014/main" id="{D5FA6F35-D180-4F96-8ADA-C7CD376F8CE8}"/>
              </a:ext>
            </a:extLst>
          </p:cNvPr>
          <p:cNvSpPr>
            <a:spLocks noGrp="1"/>
          </p:cNvSpPr>
          <p:nvPr>
            <p:ph type="subTitle" idx="10"/>
          </p:nvPr>
        </p:nvSpPr>
        <p:spPr/>
        <p:txBody>
          <a:bodyPr/>
          <a:lstStyle/>
          <a:p>
            <a:r>
              <a:rPr lang="en-US" dirty="0"/>
              <a:t>1 metric per business application</a:t>
            </a:r>
          </a:p>
        </p:txBody>
      </p:sp>
      <p:grpSp>
        <p:nvGrpSpPr>
          <p:cNvPr id="4" name="Group 3">
            <a:extLst>
              <a:ext uri="{FF2B5EF4-FFF2-40B4-BE49-F238E27FC236}">
                <a16:creationId xmlns:a16="http://schemas.microsoft.com/office/drawing/2014/main" id="{2F5F1881-41E7-4424-9E7E-150AC42BDBE2}"/>
              </a:ext>
            </a:extLst>
          </p:cNvPr>
          <p:cNvGrpSpPr/>
          <p:nvPr/>
        </p:nvGrpSpPr>
        <p:grpSpPr>
          <a:xfrm>
            <a:off x="609442" y="2082871"/>
            <a:ext cx="4912770" cy="986617"/>
            <a:chOff x="1013460" y="2028007"/>
            <a:chExt cx="4912770" cy="986617"/>
          </a:xfrm>
        </p:grpSpPr>
        <p:sp>
          <p:nvSpPr>
            <p:cNvPr id="3" name="Rectangle 2"/>
            <p:cNvSpPr/>
            <p:nvPr/>
          </p:nvSpPr>
          <p:spPr>
            <a:xfrm>
              <a:off x="2039794" y="2028007"/>
              <a:ext cx="1371600" cy="2743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a:solidFill>
                    <a:schemeClr val="tx2"/>
                  </a:solidFill>
                  <a:latin typeface="Calibri" panose="020F0502020204030204" pitchFamily="34" charset="0"/>
                </a:rPr>
                <a:t>Load </a:t>
              </a:r>
              <a:r>
                <a:rPr lang="en-US" sz="1400" dirty="0">
                  <a:solidFill>
                    <a:schemeClr val="tx2"/>
                  </a:solidFill>
                  <a:latin typeface="Calibri" panose="020F0502020204030204" pitchFamily="34" charset="0"/>
                </a:rPr>
                <a:t>balancer</a:t>
              </a:r>
              <a:endParaRPr lang="en-SG" sz="1400" dirty="0">
                <a:solidFill>
                  <a:schemeClr val="tx2"/>
                </a:solidFill>
                <a:latin typeface="Calibri" panose="020F0502020204030204" pitchFamily="34" charset="0"/>
              </a:endParaRPr>
            </a:p>
          </p:txBody>
        </p:sp>
        <p:sp>
          <p:nvSpPr>
            <p:cNvPr id="5" name="Rectangle 4"/>
            <p:cNvSpPr/>
            <p:nvPr/>
          </p:nvSpPr>
          <p:spPr>
            <a:xfrm>
              <a:off x="3514865" y="2028007"/>
              <a:ext cx="1371600" cy="2743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solidFill>
                    <a:schemeClr val="tx2"/>
                  </a:solidFill>
                  <a:latin typeface="Calibri" panose="020F0502020204030204" pitchFamily="34" charset="0"/>
                </a:rPr>
                <a:t>Load balancer</a:t>
              </a:r>
              <a:endParaRPr lang="en-SG" sz="1400" dirty="0">
                <a:solidFill>
                  <a:schemeClr val="tx2"/>
                </a:solidFill>
                <a:latin typeface="Calibri" panose="020F0502020204030204" pitchFamily="34" charset="0"/>
              </a:endParaRPr>
            </a:p>
          </p:txBody>
        </p:sp>
        <p:sp>
          <p:nvSpPr>
            <p:cNvPr id="6" name="Rectangle 5"/>
            <p:cNvSpPr/>
            <p:nvPr/>
          </p:nvSpPr>
          <p:spPr>
            <a:xfrm>
              <a:off x="2268397"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Web Server</a:t>
              </a:r>
              <a:endParaRPr lang="en-SG" sz="1400" b="1">
                <a:solidFill>
                  <a:schemeClr val="tx2"/>
                </a:solidFill>
                <a:latin typeface="Calibri" panose="020F0502020204030204" pitchFamily="34" charset="0"/>
              </a:endParaRPr>
            </a:p>
          </p:txBody>
        </p:sp>
        <p:sp>
          <p:nvSpPr>
            <p:cNvPr id="7" name="Rectangle 6"/>
            <p:cNvSpPr/>
            <p:nvPr/>
          </p:nvSpPr>
          <p:spPr>
            <a:xfrm>
              <a:off x="3523334"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Web Server</a:t>
              </a:r>
              <a:endParaRPr lang="en-SG" sz="1400" b="1">
                <a:solidFill>
                  <a:schemeClr val="tx2"/>
                </a:solidFill>
                <a:latin typeface="Calibri" panose="020F0502020204030204" pitchFamily="34" charset="0"/>
              </a:endParaRPr>
            </a:p>
          </p:txBody>
        </p:sp>
        <p:sp>
          <p:nvSpPr>
            <p:cNvPr id="8" name="Rectangle 7"/>
            <p:cNvSpPr/>
            <p:nvPr/>
          </p:nvSpPr>
          <p:spPr>
            <a:xfrm>
              <a:off x="4778271"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2"/>
                  </a:solidFill>
                  <a:latin typeface="Calibri" panose="020F0502020204030204" pitchFamily="34" charset="0"/>
                </a:rPr>
                <a:t>Web Server</a:t>
              </a:r>
              <a:endParaRPr lang="en-SG" sz="1400" b="1" dirty="0">
                <a:solidFill>
                  <a:schemeClr val="tx2"/>
                </a:solidFill>
                <a:latin typeface="Calibri" panose="020F0502020204030204" pitchFamily="34" charset="0"/>
              </a:endParaRPr>
            </a:p>
          </p:txBody>
        </p:sp>
        <p:sp>
          <p:nvSpPr>
            <p:cNvPr id="9" name="Rectangle 8"/>
            <p:cNvSpPr/>
            <p:nvPr/>
          </p:nvSpPr>
          <p:spPr>
            <a:xfrm>
              <a:off x="1013460"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2"/>
                  </a:solidFill>
                  <a:latin typeface="Calibri" panose="020F0502020204030204" pitchFamily="34" charset="0"/>
                </a:rPr>
                <a:t>Web Server</a:t>
              </a:r>
              <a:endParaRPr lang="en-SG" sz="1400" b="1" dirty="0">
                <a:solidFill>
                  <a:schemeClr val="tx2"/>
                </a:solidFill>
                <a:latin typeface="Calibri" panose="020F0502020204030204" pitchFamily="34" charset="0"/>
              </a:endParaRPr>
            </a:p>
          </p:txBody>
        </p:sp>
      </p:grpSp>
      <p:grpSp>
        <p:nvGrpSpPr>
          <p:cNvPr id="17" name="Group 16">
            <a:extLst>
              <a:ext uri="{FF2B5EF4-FFF2-40B4-BE49-F238E27FC236}">
                <a16:creationId xmlns:a16="http://schemas.microsoft.com/office/drawing/2014/main" id="{B6CA4FB4-D6AC-41CD-A416-D0C841444225}"/>
              </a:ext>
            </a:extLst>
          </p:cNvPr>
          <p:cNvGrpSpPr/>
          <p:nvPr/>
        </p:nvGrpSpPr>
        <p:grpSpPr>
          <a:xfrm>
            <a:off x="1864379" y="5327626"/>
            <a:ext cx="2402896" cy="590055"/>
            <a:chOff x="2268397" y="4908695"/>
            <a:chExt cx="2402896" cy="590055"/>
          </a:xfrm>
          <a:effectLst>
            <a:innerShdw blurRad="63500" dist="50800" dir="13500000">
              <a:prstClr val="black">
                <a:alpha val="50000"/>
              </a:prstClr>
            </a:innerShdw>
          </a:effectLst>
        </p:grpSpPr>
        <p:sp>
          <p:nvSpPr>
            <p:cNvPr id="14" name="Rectangle 13"/>
            <p:cNvSpPr/>
            <p:nvPr/>
          </p:nvSpPr>
          <p:spPr>
            <a:xfrm>
              <a:off x="2268397" y="4908695"/>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DB Server</a:t>
              </a:r>
            </a:p>
            <a:p>
              <a:pPr algn="ctr"/>
              <a:r>
                <a:rPr lang="en-US" sz="1400" b="1">
                  <a:solidFill>
                    <a:schemeClr val="tx2"/>
                  </a:solidFill>
                  <a:latin typeface="Calibri" panose="020F0502020204030204" pitchFamily="34" charset="0"/>
                </a:rPr>
                <a:t>(Active)</a:t>
              </a:r>
              <a:endParaRPr lang="en-SG" sz="1400" b="1">
                <a:solidFill>
                  <a:schemeClr val="tx2"/>
                </a:solidFill>
                <a:latin typeface="Calibri" panose="020F0502020204030204" pitchFamily="34" charset="0"/>
              </a:endParaRPr>
            </a:p>
          </p:txBody>
        </p:sp>
        <p:sp>
          <p:nvSpPr>
            <p:cNvPr id="15" name="Rectangle 14"/>
            <p:cNvSpPr/>
            <p:nvPr/>
          </p:nvSpPr>
          <p:spPr>
            <a:xfrm>
              <a:off x="3523334" y="4908695"/>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DB Server</a:t>
              </a:r>
            </a:p>
            <a:p>
              <a:pPr algn="ctr"/>
              <a:r>
                <a:rPr lang="en-US" sz="1400" b="1">
                  <a:solidFill>
                    <a:schemeClr val="tx2"/>
                  </a:solidFill>
                  <a:latin typeface="Calibri" panose="020F0502020204030204" pitchFamily="34" charset="0"/>
                </a:rPr>
                <a:t>(Passive)</a:t>
              </a:r>
              <a:endParaRPr lang="en-SG" sz="1400" b="1">
                <a:solidFill>
                  <a:schemeClr val="tx2"/>
                </a:solidFill>
                <a:latin typeface="Calibri" panose="020F0502020204030204" pitchFamily="34" charset="0"/>
              </a:endParaRPr>
            </a:p>
          </p:txBody>
        </p:sp>
      </p:grpSp>
      <p:sp>
        <p:nvSpPr>
          <p:cNvPr id="26" name="Rectangle 25"/>
          <p:cNvSpPr/>
          <p:nvPr/>
        </p:nvSpPr>
        <p:spPr>
          <a:xfrm>
            <a:off x="6325197" y="3026060"/>
            <a:ext cx="5621439" cy="43204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t>Biz App KPI = </a:t>
            </a:r>
            <a:r>
              <a:rPr lang="en-US" sz="2000" b="1" dirty="0">
                <a:solidFill>
                  <a:srgbClr val="FF0000"/>
                </a:solidFill>
              </a:rPr>
              <a:t>Worst</a:t>
            </a:r>
            <a:r>
              <a:rPr lang="en-US" sz="2000" b="1" dirty="0"/>
              <a:t> (App Tier KPI)</a:t>
            </a:r>
          </a:p>
          <a:p>
            <a:r>
              <a:rPr lang="en-US" sz="1600" dirty="0">
                <a:latin typeface="Calibri" panose="020F0502020204030204" pitchFamily="34" charset="0"/>
                <a:cs typeface="Calibri" panose="020F0502020204030204" pitchFamily="34" charset="0"/>
              </a:rPr>
              <a:t>A tier performance can impact other tiers</a:t>
            </a:r>
            <a:endParaRPr lang="en-US" sz="1600" b="1" dirty="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E3016A61-B223-4813-A64E-3C15C513211F}"/>
              </a:ext>
            </a:extLst>
          </p:cNvPr>
          <p:cNvGrpSpPr/>
          <p:nvPr/>
        </p:nvGrpSpPr>
        <p:grpSpPr>
          <a:xfrm>
            <a:off x="605952" y="3550501"/>
            <a:ext cx="4916260" cy="1032156"/>
            <a:chOff x="1009970" y="3495637"/>
            <a:chExt cx="4916260" cy="1032156"/>
          </a:xfrm>
        </p:grpSpPr>
        <p:sp>
          <p:nvSpPr>
            <p:cNvPr id="10" name="Rectangle 9"/>
            <p:cNvSpPr/>
            <p:nvPr/>
          </p:nvSpPr>
          <p:spPr>
            <a:xfrm>
              <a:off x="2268397"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App Server</a:t>
              </a:r>
              <a:endParaRPr lang="en-SG" sz="1400" b="1">
                <a:solidFill>
                  <a:schemeClr val="tx2"/>
                </a:solidFill>
                <a:latin typeface="Calibri" panose="020F0502020204030204" pitchFamily="34" charset="0"/>
              </a:endParaRPr>
            </a:p>
          </p:txBody>
        </p:sp>
        <p:sp>
          <p:nvSpPr>
            <p:cNvPr id="11" name="Rectangle 10"/>
            <p:cNvSpPr/>
            <p:nvPr/>
          </p:nvSpPr>
          <p:spPr>
            <a:xfrm>
              <a:off x="3523334"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App Server</a:t>
              </a:r>
              <a:endParaRPr lang="en-SG" sz="1400" b="1">
                <a:solidFill>
                  <a:schemeClr val="tx2"/>
                </a:solidFill>
                <a:latin typeface="Calibri" panose="020F0502020204030204" pitchFamily="34" charset="0"/>
              </a:endParaRPr>
            </a:p>
          </p:txBody>
        </p:sp>
        <p:sp>
          <p:nvSpPr>
            <p:cNvPr id="19" name="Rectangle 18"/>
            <p:cNvSpPr/>
            <p:nvPr/>
          </p:nvSpPr>
          <p:spPr>
            <a:xfrm>
              <a:off x="2039799" y="3495637"/>
              <a:ext cx="1371600" cy="274320"/>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Load balancer</a:t>
              </a:r>
              <a:endParaRPr lang="en-SG" sz="1400" b="1" dirty="0">
                <a:solidFill>
                  <a:schemeClr val="tx2"/>
                </a:solidFill>
                <a:latin typeface="Calibri" panose="020F0502020204030204" pitchFamily="34" charset="0"/>
              </a:endParaRPr>
            </a:p>
          </p:txBody>
        </p:sp>
        <p:sp>
          <p:nvSpPr>
            <p:cNvPr id="20" name="Rectangle 19"/>
            <p:cNvSpPr/>
            <p:nvPr/>
          </p:nvSpPr>
          <p:spPr>
            <a:xfrm>
              <a:off x="3514866" y="3495637"/>
              <a:ext cx="1371600" cy="274320"/>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Load balancer</a:t>
              </a:r>
              <a:endParaRPr lang="en-SG" sz="1400" b="1">
                <a:solidFill>
                  <a:schemeClr val="tx2"/>
                </a:solidFill>
                <a:latin typeface="Calibri" panose="020F0502020204030204" pitchFamily="34" charset="0"/>
              </a:endParaRPr>
            </a:p>
          </p:txBody>
        </p:sp>
        <p:sp>
          <p:nvSpPr>
            <p:cNvPr id="21" name="Rectangle 20"/>
            <p:cNvSpPr/>
            <p:nvPr/>
          </p:nvSpPr>
          <p:spPr>
            <a:xfrm>
              <a:off x="1009970"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App Server</a:t>
              </a:r>
              <a:endParaRPr lang="en-SG" sz="1400" b="1">
                <a:solidFill>
                  <a:schemeClr val="tx2"/>
                </a:solidFill>
                <a:latin typeface="Calibri" panose="020F0502020204030204" pitchFamily="34" charset="0"/>
              </a:endParaRPr>
            </a:p>
          </p:txBody>
        </p:sp>
        <p:sp>
          <p:nvSpPr>
            <p:cNvPr id="22" name="Rectangle 21"/>
            <p:cNvSpPr/>
            <p:nvPr/>
          </p:nvSpPr>
          <p:spPr>
            <a:xfrm>
              <a:off x="4778271"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2"/>
                  </a:solidFill>
                  <a:latin typeface="Calibri" panose="020F0502020204030204" pitchFamily="34" charset="0"/>
                </a:rPr>
                <a:t>App Server</a:t>
              </a:r>
              <a:endParaRPr lang="en-SG" sz="1400" b="1" dirty="0">
                <a:solidFill>
                  <a:schemeClr val="tx2"/>
                </a:solidFill>
                <a:latin typeface="Calibri" panose="020F0502020204030204" pitchFamily="34" charset="0"/>
              </a:endParaRPr>
            </a:p>
          </p:txBody>
        </p:sp>
      </p:grpSp>
      <p:sp>
        <p:nvSpPr>
          <p:cNvPr id="24" name="Rectangle 23">
            <a:extLst>
              <a:ext uri="{FF2B5EF4-FFF2-40B4-BE49-F238E27FC236}">
                <a16:creationId xmlns:a16="http://schemas.microsoft.com/office/drawing/2014/main" id="{A2B97B1B-6398-4F04-AF93-CAAB9D591251}"/>
              </a:ext>
            </a:extLst>
          </p:cNvPr>
          <p:cNvSpPr/>
          <p:nvPr/>
        </p:nvSpPr>
        <p:spPr>
          <a:xfrm>
            <a:off x="6325196" y="3965647"/>
            <a:ext cx="5863629" cy="911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t>App Tier KPI = </a:t>
            </a:r>
            <a:r>
              <a:rPr lang="en-US" sz="2000" b="1" dirty="0">
                <a:solidFill>
                  <a:srgbClr val="FF0000"/>
                </a:solidFill>
              </a:rPr>
              <a:t>Average</a:t>
            </a:r>
            <a:r>
              <a:rPr lang="en-US" sz="2000" b="1" dirty="0"/>
              <a:t> (VM KPI)</a:t>
            </a:r>
            <a:br>
              <a:rPr lang="en-US" sz="2000" b="1" dirty="0"/>
            </a:br>
            <a:r>
              <a:rPr lang="en-US" sz="1600" dirty="0">
                <a:latin typeface="Calibri" panose="020F0502020204030204" pitchFamily="34" charset="0"/>
                <a:cs typeface="Calibri" panose="020F0502020204030204" pitchFamily="34" charset="0"/>
              </a:rPr>
              <a:t>Has to be average, else a single VM dominates entire business applications. In a large business system with many VM, this can be too aggressive, resulting in too many alerts. Alerts fatigue.</a:t>
            </a:r>
            <a:r>
              <a:rPr lang="en-US" sz="2000" b="1" dirty="0"/>
              <a:t> </a:t>
            </a:r>
          </a:p>
        </p:txBody>
      </p:sp>
    </p:spTree>
    <p:extLst>
      <p:ext uri="{BB962C8B-B14F-4D97-AF65-F5344CB8AC3E}">
        <p14:creationId xmlns:p14="http://schemas.microsoft.com/office/powerpoint/2010/main" val="9296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497D8E6-1D07-4218-9097-3416B8719506}"/>
              </a:ext>
            </a:extLst>
          </p:cNvPr>
          <p:cNvGrpSpPr/>
          <p:nvPr/>
        </p:nvGrpSpPr>
        <p:grpSpPr>
          <a:xfrm>
            <a:off x="-1" y="0"/>
            <a:ext cx="12188826" cy="7145939"/>
            <a:chOff x="-1" y="0"/>
            <a:chExt cx="12188826" cy="7145939"/>
          </a:xfrm>
        </p:grpSpPr>
        <p:pic>
          <p:nvPicPr>
            <p:cNvPr id="4" name="Picture 3">
              <a:extLst>
                <a:ext uri="{FF2B5EF4-FFF2-40B4-BE49-F238E27FC236}">
                  <a16:creationId xmlns:a16="http://schemas.microsoft.com/office/drawing/2014/main" id="{149D5279-829C-4B10-8676-91F36B292F7D}"/>
                </a:ext>
              </a:extLst>
            </p:cNvPr>
            <p:cNvPicPr>
              <a:picLocks noChangeAspect="1"/>
            </p:cNvPicPr>
            <p:nvPr/>
          </p:nvPicPr>
          <p:blipFill>
            <a:blip r:embed="rId3"/>
            <a:stretch>
              <a:fillRect/>
            </a:stretch>
          </p:blipFill>
          <p:spPr>
            <a:xfrm>
              <a:off x="-1" y="0"/>
              <a:ext cx="12188825" cy="1111081"/>
            </a:xfrm>
            <a:prstGeom prst="rect">
              <a:avLst/>
            </a:prstGeom>
          </p:spPr>
        </p:pic>
        <p:pic>
          <p:nvPicPr>
            <p:cNvPr id="5" name="Picture 4">
              <a:extLst>
                <a:ext uri="{FF2B5EF4-FFF2-40B4-BE49-F238E27FC236}">
                  <a16:creationId xmlns:a16="http://schemas.microsoft.com/office/drawing/2014/main" id="{6DDDB2BC-5AD9-4ABB-9BDA-2371653C0970}"/>
                </a:ext>
              </a:extLst>
            </p:cNvPr>
            <p:cNvPicPr>
              <a:picLocks noChangeAspect="1"/>
            </p:cNvPicPr>
            <p:nvPr/>
          </p:nvPicPr>
          <p:blipFill>
            <a:blip r:embed="rId4"/>
            <a:stretch>
              <a:fillRect/>
            </a:stretch>
          </p:blipFill>
          <p:spPr>
            <a:xfrm>
              <a:off x="0" y="1111081"/>
              <a:ext cx="12188825" cy="6034858"/>
            </a:xfrm>
            <a:prstGeom prst="rect">
              <a:avLst/>
            </a:prstGeom>
          </p:spPr>
        </p:pic>
      </p:grpSp>
      <p:sp>
        <p:nvSpPr>
          <p:cNvPr id="3" name="Arrow: Down 2">
            <a:extLst>
              <a:ext uri="{FF2B5EF4-FFF2-40B4-BE49-F238E27FC236}">
                <a16:creationId xmlns:a16="http://schemas.microsoft.com/office/drawing/2014/main" id="{6A8DA453-13F9-4491-B793-A28D2F5E3A22}"/>
              </a:ext>
            </a:extLst>
          </p:cNvPr>
          <p:cNvSpPr/>
          <p:nvPr/>
        </p:nvSpPr>
        <p:spPr>
          <a:xfrm>
            <a:off x="2304535" y="784654"/>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8" name="Arrow: Down 7">
            <a:extLst>
              <a:ext uri="{FF2B5EF4-FFF2-40B4-BE49-F238E27FC236}">
                <a16:creationId xmlns:a16="http://schemas.microsoft.com/office/drawing/2014/main" id="{2AE98CF4-7E93-49BA-8A35-B4CB5D778083}"/>
              </a:ext>
            </a:extLst>
          </p:cNvPr>
          <p:cNvSpPr/>
          <p:nvPr/>
        </p:nvSpPr>
        <p:spPr>
          <a:xfrm rot="16200000">
            <a:off x="2675238" y="3754201"/>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9" name="Arrow: Down 8">
            <a:extLst>
              <a:ext uri="{FF2B5EF4-FFF2-40B4-BE49-F238E27FC236}">
                <a16:creationId xmlns:a16="http://schemas.microsoft.com/office/drawing/2014/main" id="{54967469-7000-422F-94BF-E22324DE0718}"/>
              </a:ext>
            </a:extLst>
          </p:cNvPr>
          <p:cNvSpPr/>
          <p:nvPr/>
        </p:nvSpPr>
        <p:spPr>
          <a:xfrm rot="16200000">
            <a:off x="5909059" y="3748858"/>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Tree>
    <p:extLst>
      <p:ext uri="{BB962C8B-B14F-4D97-AF65-F5344CB8AC3E}">
        <p14:creationId xmlns:p14="http://schemas.microsoft.com/office/powerpoint/2010/main" val="172441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3.33333E-6 L 0 0.00023 " pathEditMode="relative" rAng="0" ptsTypes="AA">
                                      <p:cBhvr>
                                        <p:cTn id="6" dur="2000" fill="hold"/>
                                        <p:tgtEl>
                                          <p:spTgt spid="2"/>
                                        </p:tgtEl>
                                        <p:attrNameLst>
                                          <p:attrName>ppt_x</p:attrName>
                                          <p:attrName>ppt_y</p:attrName>
                                        </p:attrNameLst>
                                      </p:cBhvr>
                                      <p:rCtr x="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2CE58-322C-4F64-B7C4-0BAADBD05F31}"/>
              </a:ext>
            </a:extLst>
          </p:cNvPr>
          <p:cNvSpPr>
            <a:spLocks noGrp="1"/>
          </p:cNvSpPr>
          <p:nvPr>
            <p:ph type="title"/>
          </p:nvPr>
        </p:nvSpPr>
        <p:spPr/>
        <p:txBody>
          <a:bodyPr/>
          <a:lstStyle/>
          <a:p>
            <a:r>
              <a:rPr lang="en-US" dirty="0"/>
              <a:t>VM KPI Counters</a:t>
            </a:r>
          </a:p>
        </p:txBody>
      </p:sp>
      <p:sp>
        <p:nvSpPr>
          <p:cNvPr id="3" name="Subtitle 2">
            <a:extLst>
              <a:ext uri="{FF2B5EF4-FFF2-40B4-BE49-F238E27FC236}">
                <a16:creationId xmlns:a16="http://schemas.microsoft.com/office/drawing/2014/main" id="{A4C0F3C4-A0F5-4EDE-B259-433BE74853AF}"/>
              </a:ext>
            </a:extLst>
          </p:cNvPr>
          <p:cNvSpPr>
            <a:spLocks noGrp="1"/>
          </p:cNvSpPr>
          <p:nvPr>
            <p:ph type="subTitle" idx="10"/>
          </p:nvPr>
        </p:nvSpPr>
        <p:spPr>
          <a:xfrm>
            <a:off x="592867" y="811831"/>
            <a:ext cx="10962687" cy="247743"/>
          </a:xfrm>
        </p:spPr>
        <p:txBody>
          <a:bodyPr/>
          <a:lstStyle/>
          <a:p>
            <a:r>
              <a:rPr lang="en-US" dirty="0"/>
              <a:t>Utilization is included due to 300-second averaging</a:t>
            </a:r>
          </a:p>
        </p:txBody>
      </p:sp>
      <p:sp>
        <p:nvSpPr>
          <p:cNvPr id="13" name="Rectangle 12">
            <a:extLst>
              <a:ext uri="{FF2B5EF4-FFF2-40B4-BE49-F238E27FC236}">
                <a16:creationId xmlns:a16="http://schemas.microsoft.com/office/drawing/2014/main" id="{07984D12-44A9-4EA8-9535-3ED2204EE6A2}"/>
              </a:ext>
            </a:extLst>
          </p:cNvPr>
          <p:cNvSpPr/>
          <p:nvPr/>
        </p:nvSpPr>
        <p:spPr>
          <a:xfrm>
            <a:off x="592868" y="3921046"/>
            <a:ext cx="1700240" cy="1202493"/>
          </a:xfrm>
          <a:prstGeom prst="rect">
            <a:avLst/>
          </a:prstGeom>
          <a:solidFill>
            <a:schemeClr val="accent1">
              <a:lumMod val="20000"/>
              <a:lumOff val="80000"/>
              <a:alpha val="20000"/>
            </a:schemeClr>
          </a:solid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600" b="1" dirty="0">
                <a:solidFill>
                  <a:srgbClr val="0070C0"/>
                </a:solidFill>
                <a:latin typeface="Calibri" panose="020F0502020204030204" pitchFamily="34" charset="0"/>
                <a:cs typeface="Calibri" panose="020F0502020204030204" pitchFamily="34" charset="0"/>
              </a:rPr>
              <a:t>Outside Guest OS</a:t>
            </a:r>
          </a:p>
        </p:txBody>
      </p:sp>
      <p:sp>
        <p:nvSpPr>
          <p:cNvPr id="25" name="Rectangle 24">
            <a:extLst>
              <a:ext uri="{FF2B5EF4-FFF2-40B4-BE49-F238E27FC236}">
                <a16:creationId xmlns:a16="http://schemas.microsoft.com/office/drawing/2014/main" id="{6C1199B3-A59B-4BB6-896E-E2E26F43B19C}"/>
              </a:ext>
            </a:extLst>
          </p:cNvPr>
          <p:cNvSpPr/>
          <p:nvPr/>
        </p:nvSpPr>
        <p:spPr>
          <a:xfrm>
            <a:off x="592868" y="2638880"/>
            <a:ext cx="1700240" cy="1115225"/>
          </a:xfrm>
          <a:prstGeom prst="rect">
            <a:avLst/>
          </a:prstGeom>
          <a:solidFill>
            <a:schemeClr val="accent1">
              <a:lumMod val="20000"/>
              <a:lumOff val="80000"/>
              <a:alpha val="20000"/>
            </a:schemeClr>
          </a:solid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600" b="1" dirty="0">
                <a:solidFill>
                  <a:srgbClr val="0070C0"/>
                </a:solidFill>
                <a:latin typeface="Calibri" panose="020F0502020204030204" pitchFamily="34" charset="0"/>
                <a:cs typeface="Calibri" panose="020F0502020204030204" pitchFamily="34" charset="0"/>
              </a:rPr>
              <a:t>Inside Guest OS</a:t>
            </a:r>
          </a:p>
          <a:p>
            <a:pPr defTabSz="914126">
              <a:defRPr/>
            </a:pPr>
            <a:r>
              <a:rPr lang="en-US" sz="1200" dirty="0">
                <a:solidFill>
                  <a:srgbClr val="0070C0"/>
                </a:solidFill>
                <a:latin typeface="Calibri" panose="020F0502020204030204" pitchFamily="34" charset="0"/>
                <a:cs typeface="Calibri" panose="020F0502020204030204" pitchFamily="34" charset="0"/>
              </a:rPr>
              <a:t>(Linux, Windows)</a:t>
            </a:r>
          </a:p>
        </p:txBody>
      </p:sp>
      <p:grpSp>
        <p:nvGrpSpPr>
          <p:cNvPr id="9" name="Group 8">
            <a:extLst>
              <a:ext uri="{FF2B5EF4-FFF2-40B4-BE49-F238E27FC236}">
                <a16:creationId xmlns:a16="http://schemas.microsoft.com/office/drawing/2014/main" id="{C5F878B4-7385-44A1-AB1C-AD49B658A517}"/>
              </a:ext>
            </a:extLst>
          </p:cNvPr>
          <p:cNvGrpSpPr/>
          <p:nvPr/>
        </p:nvGrpSpPr>
        <p:grpSpPr>
          <a:xfrm>
            <a:off x="2506900" y="1806237"/>
            <a:ext cx="2194560" cy="3317309"/>
            <a:chOff x="2506900" y="1463337"/>
            <a:chExt cx="2194560" cy="3317309"/>
          </a:xfrm>
        </p:grpSpPr>
        <p:sp>
          <p:nvSpPr>
            <p:cNvPr id="15" name="Rectangle 14">
              <a:extLst>
                <a:ext uri="{FF2B5EF4-FFF2-40B4-BE49-F238E27FC236}">
                  <a16:creationId xmlns:a16="http://schemas.microsoft.com/office/drawing/2014/main" id="{92DD64C2-75B7-4FD4-89E2-99BB44218EED}"/>
                </a:ext>
              </a:extLst>
            </p:cNvPr>
            <p:cNvSpPr/>
            <p:nvPr/>
          </p:nvSpPr>
          <p:spPr>
            <a:xfrm>
              <a:off x="2506900"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a:solidFill>
                    <a:srgbClr val="3F3F3F"/>
                  </a:solidFill>
                  <a:latin typeface="Calibri" panose="020F0502020204030204" pitchFamily="34" charset="0"/>
                  <a:cs typeface="Calibri" panose="020F0502020204030204" pitchFamily="34" charset="0"/>
                </a:rPr>
                <a:t>CPU</a:t>
              </a:r>
              <a:endParaRPr lang="en-US" sz="1799" b="1" dirty="0">
                <a:solidFill>
                  <a:srgbClr val="3F3F3F"/>
                </a:solidFill>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C41B221A-B1EB-44B1-B9AA-EB9AF9D16E3F}"/>
                </a:ext>
              </a:extLst>
            </p:cNvPr>
            <p:cNvCxnSpPr>
              <a:cxnSpLocks/>
            </p:cNvCxnSpPr>
            <p:nvPr/>
          </p:nvCxnSpPr>
          <p:spPr>
            <a:xfrm>
              <a:off x="2506900"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F189B011-C730-4A38-B181-A28ECDF6840D}"/>
                </a:ext>
              </a:extLst>
            </p:cNvPr>
            <p:cNvGrpSpPr/>
            <p:nvPr/>
          </p:nvGrpSpPr>
          <p:grpSpPr>
            <a:xfrm>
              <a:off x="2506900" y="2295980"/>
              <a:ext cx="2194560" cy="505578"/>
              <a:chOff x="2294276" y="2496102"/>
              <a:chExt cx="1920240" cy="505710"/>
            </a:xfrm>
          </p:grpSpPr>
          <p:sp>
            <p:nvSpPr>
              <p:cNvPr id="17" name="Rectangle 16">
                <a:extLst>
                  <a:ext uri="{FF2B5EF4-FFF2-40B4-BE49-F238E27FC236}">
                    <a16:creationId xmlns:a16="http://schemas.microsoft.com/office/drawing/2014/main" id="{FE27F1FA-F888-41C5-8506-B4FEEF4602D2}"/>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Run Queue</a:t>
                </a:r>
              </a:p>
              <a:p>
                <a:pPr defTabSz="914126">
                  <a:defRPr/>
                </a:pPr>
                <a:r>
                  <a:rPr lang="en-US" sz="1400" b="1" dirty="0">
                    <a:solidFill>
                      <a:srgbClr val="FF0000"/>
                    </a:solidFill>
                    <a:latin typeface="Calibri" panose="020F0502020204030204" pitchFamily="34" charset="0"/>
                    <a:cs typeface="Calibri" panose="020F0502020204030204" pitchFamily="34" charset="0"/>
                  </a:rPr>
                  <a:t>Context Switch</a:t>
                </a:r>
              </a:p>
            </p:txBody>
          </p:sp>
          <p:cxnSp>
            <p:nvCxnSpPr>
              <p:cNvPr id="18" name="Straight Connector 17">
                <a:extLst>
                  <a:ext uri="{FF2B5EF4-FFF2-40B4-BE49-F238E27FC236}">
                    <a16:creationId xmlns:a16="http://schemas.microsoft.com/office/drawing/2014/main" id="{D1BB9DCA-9734-4700-95EC-5583F8F4FFB2}"/>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CEB9333F-4379-4BF5-BEE0-B680CF4F35E6}"/>
                </a:ext>
              </a:extLst>
            </p:cNvPr>
            <p:cNvGrpSpPr/>
            <p:nvPr/>
          </p:nvGrpSpPr>
          <p:grpSpPr>
            <a:xfrm>
              <a:off x="2506900" y="3578148"/>
              <a:ext cx="2194560" cy="510966"/>
              <a:chOff x="2294276" y="3649042"/>
              <a:chExt cx="1920240" cy="511099"/>
            </a:xfrm>
          </p:grpSpPr>
          <p:sp>
            <p:nvSpPr>
              <p:cNvPr id="19" name="Rectangle 18">
                <a:extLst>
                  <a:ext uri="{FF2B5EF4-FFF2-40B4-BE49-F238E27FC236}">
                    <a16:creationId xmlns:a16="http://schemas.microsoft.com/office/drawing/2014/main" id="{A9211F8B-80C5-413B-9A2F-36B78BC658CB}"/>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Run | Used</a:t>
                </a:r>
              </a:p>
              <a:p>
                <a:pPr defTabSz="914126">
                  <a:defRPr/>
                </a:pPr>
                <a:r>
                  <a:rPr lang="en-US" sz="1400" b="1" dirty="0">
                    <a:solidFill>
                      <a:srgbClr val="3F3F3F"/>
                    </a:solidFill>
                    <a:latin typeface="Calibri" panose="020F0502020204030204" pitchFamily="34" charset="0"/>
                    <a:cs typeface="Calibri" panose="020F0502020204030204" pitchFamily="34" charset="0"/>
                  </a:rPr>
                  <a:t>System + VMX + MKS</a:t>
                </a:r>
              </a:p>
            </p:txBody>
          </p:sp>
          <p:cxnSp>
            <p:nvCxnSpPr>
              <p:cNvPr id="20" name="Straight Connector 19">
                <a:extLst>
                  <a:ext uri="{FF2B5EF4-FFF2-40B4-BE49-F238E27FC236}">
                    <a16:creationId xmlns:a16="http://schemas.microsoft.com/office/drawing/2014/main" id="{8B3387C7-D647-4EF4-8855-791E8879A723}"/>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FDAB1DDE-C475-4A50-864E-006F1C70F32B}"/>
                </a:ext>
              </a:extLst>
            </p:cNvPr>
            <p:cNvGrpSpPr/>
            <p:nvPr/>
          </p:nvGrpSpPr>
          <p:grpSpPr>
            <a:xfrm>
              <a:off x="2506900" y="2900259"/>
              <a:ext cx="2194560" cy="510966"/>
              <a:chOff x="2294276" y="3065731"/>
              <a:chExt cx="1920240" cy="511099"/>
            </a:xfrm>
          </p:grpSpPr>
          <p:sp>
            <p:nvSpPr>
              <p:cNvPr id="21" name="Rectangle 20">
                <a:extLst>
                  <a:ext uri="{FF2B5EF4-FFF2-40B4-BE49-F238E27FC236}">
                    <a16:creationId xmlns:a16="http://schemas.microsoft.com/office/drawing/2014/main" id="{4E25DD44-EDED-41A2-B7CE-C87141198BAF}"/>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Utilization</a:t>
                </a:r>
              </a:p>
            </p:txBody>
          </p:sp>
          <p:cxnSp>
            <p:nvCxnSpPr>
              <p:cNvPr id="22" name="Straight Connector 21">
                <a:extLst>
                  <a:ext uri="{FF2B5EF4-FFF2-40B4-BE49-F238E27FC236}">
                    <a16:creationId xmlns:a16="http://schemas.microsoft.com/office/drawing/2014/main" id="{6C0FFA5C-584B-4AE3-B9B9-7546F0B7C942}"/>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352D3846-BB31-4EC7-B73C-B943D51CF845}"/>
                </a:ext>
              </a:extLst>
            </p:cNvPr>
            <p:cNvGrpSpPr/>
            <p:nvPr/>
          </p:nvGrpSpPr>
          <p:grpSpPr>
            <a:xfrm>
              <a:off x="2506900" y="4269680"/>
              <a:ext cx="2194560" cy="510966"/>
              <a:chOff x="2294276" y="3649042"/>
              <a:chExt cx="1920240" cy="511099"/>
            </a:xfrm>
          </p:grpSpPr>
          <p:sp>
            <p:nvSpPr>
              <p:cNvPr id="55" name="Rectangle 54">
                <a:extLst>
                  <a:ext uri="{FF2B5EF4-FFF2-40B4-BE49-F238E27FC236}">
                    <a16:creationId xmlns:a16="http://schemas.microsoft.com/office/drawing/2014/main" id="{557F7A9C-F6BE-4652-8B2B-EE7C532B52A3}"/>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Ready + Co-Stop + Overlap</a:t>
                </a:r>
              </a:p>
              <a:p>
                <a:pPr defTabSz="914126">
                  <a:defRPr/>
                </a:pPr>
                <a:r>
                  <a:rPr lang="en-US" sz="1400" b="1" dirty="0">
                    <a:solidFill>
                      <a:srgbClr val="FF0000"/>
                    </a:solidFill>
                    <a:latin typeface="Calibri" panose="020F0502020204030204" pitchFamily="34" charset="0"/>
                    <a:cs typeface="Calibri" panose="020F0502020204030204" pitchFamily="34" charset="0"/>
                  </a:rPr>
                  <a:t>IO Wait + Swap Wait</a:t>
                </a:r>
              </a:p>
            </p:txBody>
          </p:sp>
          <p:cxnSp>
            <p:nvCxnSpPr>
              <p:cNvPr id="56" name="Straight Connector 55">
                <a:extLst>
                  <a:ext uri="{FF2B5EF4-FFF2-40B4-BE49-F238E27FC236}">
                    <a16:creationId xmlns:a16="http://schemas.microsoft.com/office/drawing/2014/main" id="{CCBDC9A3-AB49-4D66-99D8-6CD4DA40107A}"/>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5E2E7634-B642-446D-AB68-DD0A4105746A}"/>
              </a:ext>
            </a:extLst>
          </p:cNvPr>
          <p:cNvGrpSpPr/>
          <p:nvPr/>
        </p:nvGrpSpPr>
        <p:grpSpPr>
          <a:xfrm>
            <a:off x="4897771" y="1806237"/>
            <a:ext cx="2194560" cy="3317308"/>
            <a:chOff x="5179938" y="1463337"/>
            <a:chExt cx="2194560" cy="3317308"/>
          </a:xfrm>
        </p:grpSpPr>
        <p:sp>
          <p:nvSpPr>
            <p:cNvPr id="5" name="Rectangle 4">
              <a:extLst>
                <a:ext uri="{FF2B5EF4-FFF2-40B4-BE49-F238E27FC236}">
                  <a16:creationId xmlns:a16="http://schemas.microsoft.com/office/drawing/2014/main" id="{77076B60-2567-4B00-B6B5-FA27C9C90C90}"/>
                </a:ext>
              </a:extLst>
            </p:cNvPr>
            <p:cNvSpPr/>
            <p:nvPr/>
          </p:nvSpPr>
          <p:spPr>
            <a:xfrm>
              <a:off x="5179938"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a:solidFill>
                    <a:srgbClr val="3F3F3F"/>
                  </a:solidFill>
                  <a:latin typeface="Calibri" panose="020F0502020204030204" pitchFamily="34" charset="0"/>
                  <a:cs typeface="Calibri" panose="020F0502020204030204" pitchFamily="34" charset="0"/>
                </a:rPr>
                <a:t>RAM</a:t>
              </a:r>
              <a:endParaRPr lang="en-US" sz="1799" b="1" dirty="0">
                <a:solidFill>
                  <a:srgbClr val="3F3F3F"/>
                </a:solidFill>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6D2C98DF-484D-4A5F-9929-549E3B9B0AF7}"/>
                </a:ext>
              </a:extLst>
            </p:cNvPr>
            <p:cNvCxnSpPr>
              <a:cxnSpLocks/>
            </p:cNvCxnSpPr>
            <p:nvPr/>
          </p:nvCxnSpPr>
          <p:spPr>
            <a:xfrm>
              <a:off x="5179938"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86CFF5B6-DD05-45AB-B84F-2DAD3FC841F9}"/>
                </a:ext>
              </a:extLst>
            </p:cNvPr>
            <p:cNvGrpSpPr/>
            <p:nvPr/>
          </p:nvGrpSpPr>
          <p:grpSpPr>
            <a:xfrm>
              <a:off x="5179938" y="2295979"/>
              <a:ext cx="2194560" cy="505578"/>
              <a:chOff x="2294276" y="2496102"/>
              <a:chExt cx="1920240" cy="505710"/>
            </a:xfrm>
          </p:grpSpPr>
          <p:sp>
            <p:nvSpPr>
              <p:cNvPr id="60" name="Rectangle 59">
                <a:extLst>
                  <a:ext uri="{FF2B5EF4-FFF2-40B4-BE49-F238E27FC236}">
                    <a16:creationId xmlns:a16="http://schemas.microsoft.com/office/drawing/2014/main" id="{B42D5504-D1FC-4CB0-83E4-7BB4F6672263}"/>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Paging Rate (MB/s)</a:t>
                </a:r>
              </a:p>
              <a:p>
                <a:pPr defTabSz="914126">
                  <a:defRPr/>
                </a:pPr>
                <a:r>
                  <a:rPr lang="en-US" sz="1400" b="1" dirty="0">
                    <a:solidFill>
                      <a:srgbClr val="3F3F3F"/>
                    </a:solidFill>
                    <a:latin typeface="Calibri" panose="020F0502020204030204" pitchFamily="34" charset="0"/>
                    <a:cs typeface="Calibri" panose="020F0502020204030204" pitchFamily="34" charset="0"/>
                  </a:rPr>
                  <a:t>Committed %</a:t>
                </a:r>
              </a:p>
            </p:txBody>
          </p:sp>
          <p:cxnSp>
            <p:nvCxnSpPr>
              <p:cNvPr id="61" name="Straight Connector 60">
                <a:extLst>
                  <a:ext uri="{FF2B5EF4-FFF2-40B4-BE49-F238E27FC236}">
                    <a16:creationId xmlns:a16="http://schemas.microsoft.com/office/drawing/2014/main" id="{B7654D8F-C0F1-4667-876F-3BC75C7EE59C}"/>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5BB55D75-D743-489D-A275-71A6AE610F86}"/>
                </a:ext>
              </a:extLst>
            </p:cNvPr>
            <p:cNvGrpSpPr/>
            <p:nvPr/>
          </p:nvGrpSpPr>
          <p:grpSpPr>
            <a:xfrm>
              <a:off x="5179938" y="3578147"/>
              <a:ext cx="2194560" cy="510966"/>
              <a:chOff x="2294276" y="3649042"/>
              <a:chExt cx="1920240" cy="511099"/>
            </a:xfrm>
          </p:grpSpPr>
          <p:sp>
            <p:nvSpPr>
              <p:cNvPr id="63" name="Rectangle 62">
                <a:extLst>
                  <a:ext uri="{FF2B5EF4-FFF2-40B4-BE49-F238E27FC236}">
                    <a16:creationId xmlns:a16="http://schemas.microsoft.com/office/drawing/2014/main" id="{12F7F8E7-B487-47C9-AE3E-0484288F6E3B}"/>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Active, Consumed, Granted</a:t>
                </a:r>
              </a:p>
              <a:p>
                <a:pPr defTabSz="914126">
                  <a:defRPr/>
                </a:pPr>
                <a:r>
                  <a:rPr lang="en-US" sz="1400" b="1" dirty="0">
                    <a:solidFill>
                      <a:srgbClr val="3F3F3F"/>
                    </a:solidFill>
                    <a:latin typeface="Calibri" panose="020F0502020204030204" pitchFamily="34" charset="0"/>
                    <a:cs typeface="Calibri" panose="020F0502020204030204" pitchFamily="34" charset="0"/>
                  </a:rPr>
                  <a:t>Swapped</a:t>
                </a:r>
              </a:p>
            </p:txBody>
          </p:sp>
          <p:cxnSp>
            <p:nvCxnSpPr>
              <p:cNvPr id="64" name="Straight Connector 63">
                <a:extLst>
                  <a:ext uri="{FF2B5EF4-FFF2-40B4-BE49-F238E27FC236}">
                    <a16:creationId xmlns:a16="http://schemas.microsoft.com/office/drawing/2014/main" id="{3722BF6E-E1C0-4262-A682-B2D4A6960966}"/>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9C7416D-274E-4773-BFE3-71D427FBBC64}"/>
                </a:ext>
              </a:extLst>
            </p:cNvPr>
            <p:cNvGrpSpPr/>
            <p:nvPr/>
          </p:nvGrpSpPr>
          <p:grpSpPr>
            <a:xfrm>
              <a:off x="5179938" y="2900258"/>
              <a:ext cx="2194560" cy="510966"/>
              <a:chOff x="2294276" y="3065731"/>
              <a:chExt cx="1920240" cy="511099"/>
            </a:xfrm>
          </p:grpSpPr>
          <p:sp>
            <p:nvSpPr>
              <p:cNvPr id="66" name="Rectangle 65">
                <a:extLst>
                  <a:ext uri="{FF2B5EF4-FFF2-40B4-BE49-F238E27FC236}">
                    <a16:creationId xmlns:a16="http://schemas.microsoft.com/office/drawing/2014/main" id="{01F1FAAE-9720-4331-ABFA-7B4A09F8FA4E}"/>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In Use</a:t>
                </a:r>
              </a:p>
              <a:p>
                <a:pPr defTabSz="914126">
                  <a:defRPr/>
                </a:pPr>
                <a:r>
                  <a:rPr lang="en-US" sz="1400" b="1" dirty="0">
                    <a:solidFill>
                      <a:srgbClr val="3F3F3F"/>
                    </a:solidFill>
                    <a:latin typeface="Calibri" panose="020F0502020204030204" pitchFamily="34" charset="0"/>
                    <a:cs typeface="Calibri" panose="020F0502020204030204" pitchFamily="34" charset="0"/>
                  </a:rPr>
                  <a:t>Modified + Standby</a:t>
                </a:r>
              </a:p>
            </p:txBody>
          </p:sp>
          <p:cxnSp>
            <p:nvCxnSpPr>
              <p:cNvPr id="67" name="Straight Connector 66">
                <a:extLst>
                  <a:ext uri="{FF2B5EF4-FFF2-40B4-BE49-F238E27FC236}">
                    <a16:creationId xmlns:a16="http://schemas.microsoft.com/office/drawing/2014/main" id="{5922ABC8-A558-4E1B-A38D-FC81E109DE1D}"/>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8865B880-0E41-4882-915E-90D0B4EA228C}"/>
                </a:ext>
              </a:extLst>
            </p:cNvPr>
            <p:cNvGrpSpPr/>
            <p:nvPr/>
          </p:nvGrpSpPr>
          <p:grpSpPr>
            <a:xfrm>
              <a:off x="5179938" y="4269679"/>
              <a:ext cx="2194560" cy="510966"/>
              <a:chOff x="2294276" y="3649042"/>
              <a:chExt cx="1920240" cy="511099"/>
            </a:xfrm>
          </p:grpSpPr>
          <p:sp>
            <p:nvSpPr>
              <p:cNvPr id="69" name="Rectangle 68">
                <a:extLst>
                  <a:ext uri="{FF2B5EF4-FFF2-40B4-BE49-F238E27FC236}">
                    <a16:creationId xmlns:a16="http://schemas.microsoft.com/office/drawing/2014/main" id="{927EA5CB-C9E5-43D9-8D2D-770801B127AD}"/>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a:solidFill>
                      <a:srgbClr val="FF0000"/>
                    </a:solidFill>
                    <a:latin typeface="Calibri" panose="020F0502020204030204" pitchFamily="34" charset="0"/>
                    <a:cs typeface="Calibri" panose="020F0502020204030204" pitchFamily="34" charset="0"/>
                  </a:rPr>
                  <a:t>Contention</a:t>
                </a:r>
                <a:endParaRPr lang="en-US" sz="1400" b="1" dirty="0">
                  <a:solidFill>
                    <a:srgbClr val="FF0000"/>
                  </a:solidFill>
                  <a:latin typeface="Calibri" panose="020F0502020204030204" pitchFamily="34" charset="0"/>
                  <a:cs typeface="Calibri" panose="020F0502020204030204" pitchFamily="34" charset="0"/>
                </a:endParaRPr>
              </a:p>
            </p:txBody>
          </p:sp>
          <p:cxnSp>
            <p:nvCxnSpPr>
              <p:cNvPr id="70" name="Straight Connector 69">
                <a:extLst>
                  <a:ext uri="{FF2B5EF4-FFF2-40B4-BE49-F238E27FC236}">
                    <a16:creationId xmlns:a16="http://schemas.microsoft.com/office/drawing/2014/main" id="{9F34F115-4EF0-494D-B41F-BDAE47F0A881}"/>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1946DC7B-3CF2-4DC7-B729-7B96281FB683}"/>
              </a:ext>
            </a:extLst>
          </p:cNvPr>
          <p:cNvGrpSpPr/>
          <p:nvPr/>
        </p:nvGrpSpPr>
        <p:grpSpPr>
          <a:xfrm>
            <a:off x="7288642" y="1806237"/>
            <a:ext cx="2194560" cy="3317309"/>
            <a:chOff x="6854761" y="1463337"/>
            <a:chExt cx="2194560" cy="3317309"/>
          </a:xfrm>
        </p:grpSpPr>
        <p:sp>
          <p:nvSpPr>
            <p:cNvPr id="73" name="Rectangle 72">
              <a:extLst>
                <a:ext uri="{FF2B5EF4-FFF2-40B4-BE49-F238E27FC236}">
                  <a16:creationId xmlns:a16="http://schemas.microsoft.com/office/drawing/2014/main" id="{259D2A67-9717-4358-A55C-83FBA3E1F8CC}"/>
                </a:ext>
              </a:extLst>
            </p:cNvPr>
            <p:cNvSpPr/>
            <p:nvPr/>
          </p:nvSpPr>
          <p:spPr>
            <a:xfrm>
              <a:off x="6854761"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a:solidFill>
                    <a:srgbClr val="3F3F3F"/>
                  </a:solidFill>
                  <a:latin typeface="Calibri" panose="020F0502020204030204" pitchFamily="34" charset="0"/>
                  <a:cs typeface="Calibri" panose="020F0502020204030204" pitchFamily="34" charset="0"/>
                </a:rPr>
                <a:t>Network</a:t>
              </a:r>
              <a:endParaRPr lang="en-US" sz="1799" b="1" dirty="0">
                <a:solidFill>
                  <a:srgbClr val="3F3F3F"/>
                </a:solidFill>
                <a:latin typeface="Calibri" panose="020F0502020204030204" pitchFamily="34" charset="0"/>
                <a:cs typeface="Calibri" panose="020F0502020204030204" pitchFamily="34" charset="0"/>
              </a:endParaRPr>
            </a:p>
          </p:txBody>
        </p:sp>
        <p:cxnSp>
          <p:nvCxnSpPr>
            <p:cNvPr id="74" name="Straight Connector 73">
              <a:extLst>
                <a:ext uri="{FF2B5EF4-FFF2-40B4-BE49-F238E27FC236}">
                  <a16:creationId xmlns:a16="http://schemas.microsoft.com/office/drawing/2014/main" id="{A81855B8-0FC8-4813-A1EF-FC737D1C43B5}"/>
                </a:ext>
              </a:extLst>
            </p:cNvPr>
            <p:cNvCxnSpPr>
              <a:cxnSpLocks/>
            </p:cNvCxnSpPr>
            <p:nvPr/>
          </p:nvCxnSpPr>
          <p:spPr>
            <a:xfrm>
              <a:off x="6854761"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AC7FE655-7875-49DA-8632-5B6A0B034D36}"/>
                </a:ext>
              </a:extLst>
            </p:cNvPr>
            <p:cNvGrpSpPr/>
            <p:nvPr/>
          </p:nvGrpSpPr>
          <p:grpSpPr>
            <a:xfrm>
              <a:off x="6854761" y="2295980"/>
              <a:ext cx="2194560" cy="505578"/>
              <a:chOff x="2294276" y="2496102"/>
              <a:chExt cx="1920240" cy="505710"/>
            </a:xfrm>
          </p:grpSpPr>
          <p:sp>
            <p:nvSpPr>
              <p:cNvPr id="76" name="Rectangle 75">
                <a:extLst>
                  <a:ext uri="{FF2B5EF4-FFF2-40B4-BE49-F238E27FC236}">
                    <a16:creationId xmlns:a16="http://schemas.microsoft.com/office/drawing/2014/main" id="{7F66AA8A-26DD-48F7-86AE-74711ED7C914}"/>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OS Output Queue Length</a:t>
                </a:r>
              </a:p>
              <a:p>
                <a:pPr defTabSz="914126">
                  <a:defRPr/>
                </a:pPr>
                <a:r>
                  <a:rPr lang="en-US" sz="1400" b="1" dirty="0">
                    <a:solidFill>
                      <a:srgbClr val="FF0000"/>
                    </a:solidFill>
                    <a:latin typeface="Calibri" panose="020F0502020204030204" pitchFamily="34" charset="0"/>
                    <a:cs typeface="Calibri" panose="020F0502020204030204" pitchFamily="34" charset="0"/>
                  </a:rPr>
                  <a:t>Driver Queue</a:t>
                </a:r>
              </a:p>
            </p:txBody>
          </p:sp>
          <p:cxnSp>
            <p:nvCxnSpPr>
              <p:cNvPr id="77" name="Straight Connector 76">
                <a:extLst>
                  <a:ext uri="{FF2B5EF4-FFF2-40B4-BE49-F238E27FC236}">
                    <a16:creationId xmlns:a16="http://schemas.microsoft.com/office/drawing/2014/main" id="{15DBE0EF-CCD7-4C15-89E9-8380511C66F6}"/>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70C5C46C-184D-40BC-BF20-003F18083F12}"/>
                </a:ext>
              </a:extLst>
            </p:cNvPr>
            <p:cNvGrpSpPr/>
            <p:nvPr/>
          </p:nvGrpSpPr>
          <p:grpSpPr>
            <a:xfrm>
              <a:off x="6854761" y="3578148"/>
              <a:ext cx="2194560" cy="510966"/>
              <a:chOff x="2294276" y="3649042"/>
              <a:chExt cx="1920240" cy="511099"/>
            </a:xfrm>
          </p:grpSpPr>
          <p:sp>
            <p:nvSpPr>
              <p:cNvPr id="79" name="Rectangle 78">
                <a:extLst>
                  <a:ext uri="{FF2B5EF4-FFF2-40B4-BE49-F238E27FC236}">
                    <a16:creationId xmlns:a16="http://schemas.microsoft.com/office/drawing/2014/main" id="{92B17568-2058-4B34-B2BF-F5A07B1D3E69}"/>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Throughput</a:t>
                </a:r>
              </a:p>
            </p:txBody>
          </p:sp>
          <p:cxnSp>
            <p:nvCxnSpPr>
              <p:cNvPr id="80" name="Straight Connector 79">
                <a:extLst>
                  <a:ext uri="{FF2B5EF4-FFF2-40B4-BE49-F238E27FC236}">
                    <a16:creationId xmlns:a16="http://schemas.microsoft.com/office/drawing/2014/main" id="{BFDD3E44-33E6-44A4-ACDB-788DBE82A624}"/>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CB671DE3-56D8-4009-B644-29F5F785C0CA}"/>
                </a:ext>
              </a:extLst>
            </p:cNvPr>
            <p:cNvGrpSpPr/>
            <p:nvPr/>
          </p:nvGrpSpPr>
          <p:grpSpPr>
            <a:xfrm>
              <a:off x="6854761" y="2900259"/>
              <a:ext cx="2194560" cy="510966"/>
              <a:chOff x="2294276" y="3065731"/>
              <a:chExt cx="1920240" cy="511099"/>
            </a:xfrm>
          </p:grpSpPr>
          <p:sp>
            <p:nvSpPr>
              <p:cNvPr id="82" name="Rectangle 81">
                <a:extLst>
                  <a:ext uri="{FF2B5EF4-FFF2-40B4-BE49-F238E27FC236}">
                    <a16:creationId xmlns:a16="http://schemas.microsoft.com/office/drawing/2014/main" id="{3C618E21-4751-4D3F-8632-1357C1BE2227}"/>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Throughput (Mbps)</a:t>
                </a:r>
              </a:p>
              <a:p>
                <a:pPr defTabSz="914126">
                  <a:defRPr/>
                </a:pPr>
                <a:r>
                  <a:rPr lang="en-US" sz="1400" b="1" dirty="0">
                    <a:solidFill>
                      <a:srgbClr val="FF0000"/>
                    </a:solidFill>
                    <a:latin typeface="Calibri" panose="020F0502020204030204" pitchFamily="34" charset="0"/>
                    <a:cs typeface="Calibri" panose="020F0502020204030204" pitchFamily="34" charset="0"/>
                  </a:rPr>
                  <a:t>Latency</a:t>
                </a:r>
              </a:p>
            </p:txBody>
          </p:sp>
          <p:cxnSp>
            <p:nvCxnSpPr>
              <p:cNvPr id="83" name="Straight Connector 82">
                <a:extLst>
                  <a:ext uri="{FF2B5EF4-FFF2-40B4-BE49-F238E27FC236}">
                    <a16:creationId xmlns:a16="http://schemas.microsoft.com/office/drawing/2014/main" id="{0310EA8C-0EDA-4570-A871-0DE387195AC6}"/>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44826974-BBDB-45F7-875A-EBB9BDAAE1A7}"/>
                </a:ext>
              </a:extLst>
            </p:cNvPr>
            <p:cNvGrpSpPr/>
            <p:nvPr/>
          </p:nvGrpSpPr>
          <p:grpSpPr>
            <a:xfrm>
              <a:off x="6854761" y="4269680"/>
              <a:ext cx="2194560" cy="510966"/>
              <a:chOff x="2294276" y="3649042"/>
              <a:chExt cx="1920240" cy="511099"/>
            </a:xfrm>
          </p:grpSpPr>
          <p:sp>
            <p:nvSpPr>
              <p:cNvPr id="85" name="Rectangle 84">
                <a:extLst>
                  <a:ext uri="{FF2B5EF4-FFF2-40B4-BE49-F238E27FC236}">
                    <a16:creationId xmlns:a16="http://schemas.microsoft.com/office/drawing/2014/main" id="{F7D869D4-9A8C-4A13-BECE-B76ACDE185DA}"/>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TX Dropped Packet</a:t>
                </a:r>
              </a:p>
              <a:p>
                <a:pPr defTabSz="914126">
                  <a:defRPr/>
                </a:pPr>
                <a:r>
                  <a:rPr lang="en-US" sz="1400" b="1" dirty="0">
                    <a:solidFill>
                      <a:srgbClr val="FF0000"/>
                    </a:solidFill>
                    <a:latin typeface="Calibri" panose="020F0502020204030204" pitchFamily="34" charset="0"/>
                    <a:cs typeface="Calibri" panose="020F0502020204030204" pitchFamily="34" charset="0"/>
                  </a:rPr>
                  <a:t>Normalized Latency</a:t>
                </a:r>
              </a:p>
            </p:txBody>
          </p:sp>
          <p:cxnSp>
            <p:nvCxnSpPr>
              <p:cNvPr id="86" name="Straight Connector 85">
                <a:extLst>
                  <a:ext uri="{FF2B5EF4-FFF2-40B4-BE49-F238E27FC236}">
                    <a16:creationId xmlns:a16="http://schemas.microsoft.com/office/drawing/2014/main" id="{CC39D1DE-A806-4490-AB7C-289A441EF9D8}"/>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74FB1739-00C0-4491-8E08-9BB375A06A3E}"/>
              </a:ext>
            </a:extLst>
          </p:cNvPr>
          <p:cNvGrpSpPr/>
          <p:nvPr/>
        </p:nvGrpSpPr>
        <p:grpSpPr>
          <a:xfrm>
            <a:off x="9679512" y="1806237"/>
            <a:ext cx="2194560" cy="3317308"/>
            <a:chOff x="9679512" y="1463337"/>
            <a:chExt cx="2194560" cy="3317308"/>
          </a:xfrm>
        </p:grpSpPr>
        <p:sp>
          <p:nvSpPr>
            <p:cNvPr id="71" name="Rectangle 70">
              <a:extLst>
                <a:ext uri="{FF2B5EF4-FFF2-40B4-BE49-F238E27FC236}">
                  <a16:creationId xmlns:a16="http://schemas.microsoft.com/office/drawing/2014/main" id="{B4962A29-8B5C-4C88-B5C7-E091E8BB0487}"/>
                </a:ext>
              </a:extLst>
            </p:cNvPr>
            <p:cNvSpPr/>
            <p:nvPr/>
          </p:nvSpPr>
          <p:spPr>
            <a:xfrm>
              <a:off x="9679512"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a:solidFill>
                    <a:srgbClr val="3F3F3F"/>
                  </a:solidFill>
                  <a:latin typeface="Calibri" panose="020F0502020204030204" pitchFamily="34" charset="0"/>
                  <a:cs typeface="Calibri" panose="020F0502020204030204" pitchFamily="34" charset="0"/>
                </a:rPr>
                <a:t>Disk</a:t>
              </a:r>
              <a:endParaRPr lang="en-US" sz="1799" b="1" dirty="0">
                <a:solidFill>
                  <a:srgbClr val="3F3F3F"/>
                </a:solidFill>
                <a:latin typeface="Calibri" panose="020F0502020204030204" pitchFamily="34" charset="0"/>
                <a:cs typeface="Calibri" panose="020F0502020204030204" pitchFamily="34" charset="0"/>
              </a:endParaRPr>
            </a:p>
          </p:txBody>
        </p:sp>
        <p:cxnSp>
          <p:nvCxnSpPr>
            <p:cNvPr id="72" name="Straight Connector 71">
              <a:extLst>
                <a:ext uri="{FF2B5EF4-FFF2-40B4-BE49-F238E27FC236}">
                  <a16:creationId xmlns:a16="http://schemas.microsoft.com/office/drawing/2014/main" id="{82F7B3A6-84A8-49F7-A490-775AA32416F1}"/>
                </a:ext>
              </a:extLst>
            </p:cNvPr>
            <p:cNvCxnSpPr>
              <a:cxnSpLocks/>
            </p:cNvCxnSpPr>
            <p:nvPr/>
          </p:nvCxnSpPr>
          <p:spPr>
            <a:xfrm>
              <a:off x="9679512"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92F71388-6C22-4F26-A41B-C00D7947D180}"/>
                </a:ext>
              </a:extLst>
            </p:cNvPr>
            <p:cNvGrpSpPr/>
            <p:nvPr/>
          </p:nvGrpSpPr>
          <p:grpSpPr>
            <a:xfrm>
              <a:off x="9679512" y="2295979"/>
              <a:ext cx="2194560" cy="505578"/>
              <a:chOff x="2294276" y="2496102"/>
              <a:chExt cx="1920240" cy="505710"/>
            </a:xfrm>
          </p:grpSpPr>
          <p:sp>
            <p:nvSpPr>
              <p:cNvPr id="88" name="Rectangle 87">
                <a:extLst>
                  <a:ext uri="{FF2B5EF4-FFF2-40B4-BE49-F238E27FC236}">
                    <a16:creationId xmlns:a16="http://schemas.microsoft.com/office/drawing/2014/main" id="{465171C1-8247-48E2-85C7-AC30DC1C8B3C}"/>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OS Queue</a:t>
                </a:r>
              </a:p>
              <a:p>
                <a:pPr defTabSz="914126">
                  <a:defRPr/>
                </a:pPr>
                <a:r>
                  <a:rPr lang="en-US" sz="1400" b="1" dirty="0">
                    <a:solidFill>
                      <a:srgbClr val="FF0000"/>
                    </a:solidFill>
                    <a:latin typeface="Calibri" panose="020F0502020204030204" pitchFamily="34" charset="0"/>
                    <a:cs typeface="Calibri" panose="020F0502020204030204" pitchFamily="34" charset="0"/>
                  </a:rPr>
                  <a:t>Driver Queue</a:t>
                </a:r>
              </a:p>
            </p:txBody>
          </p:sp>
          <p:cxnSp>
            <p:nvCxnSpPr>
              <p:cNvPr id="89" name="Straight Connector 88">
                <a:extLst>
                  <a:ext uri="{FF2B5EF4-FFF2-40B4-BE49-F238E27FC236}">
                    <a16:creationId xmlns:a16="http://schemas.microsoft.com/office/drawing/2014/main" id="{2EF2F6A4-CB18-486E-A4BC-327C6ABD3AD2}"/>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5AEE20A4-C44F-4281-9DD3-19D5F3508833}"/>
                </a:ext>
              </a:extLst>
            </p:cNvPr>
            <p:cNvGrpSpPr/>
            <p:nvPr/>
          </p:nvGrpSpPr>
          <p:grpSpPr>
            <a:xfrm>
              <a:off x="9679512" y="3578147"/>
              <a:ext cx="2194560" cy="510966"/>
              <a:chOff x="2294276" y="3649042"/>
              <a:chExt cx="1920240" cy="511099"/>
            </a:xfrm>
          </p:grpSpPr>
          <p:sp>
            <p:nvSpPr>
              <p:cNvPr id="91" name="Rectangle 90">
                <a:extLst>
                  <a:ext uri="{FF2B5EF4-FFF2-40B4-BE49-F238E27FC236}">
                    <a16:creationId xmlns:a16="http://schemas.microsoft.com/office/drawing/2014/main" id="{685B89AC-4EFE-4CC4-9579-B2337506C867}"/>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IOPS.</a:t>
                </a:r>
              </a:p>
              <a:p>
                <a:pPr defTabSz="914126">
                  <a:defRPr/>
                </a:pPr>
                <a:r>
                  <a:rPr lang="en-US" sz="1400" b="1" dirty="0">
                    <a:solidFill>
                      <a:srgbClr val="3F3F3F"/>
                    </a:solidFill>
                    <a:latin typeface="Calibri" panose="020F0502020204030204" pitchFamily="34" charset="0"/>
                    <a:cs typeface="Calibri" panose="020F0502020204030204" pitchFamily="34" charset="0"/>
                  </a:rPr>
                  <a:t>Throughput (Large Block)</a:t>
                </a:r>
              </a:p>
            </p:txBody>
          </p:sp>
          <p:cxnSp>
            <p:nvCxnSpPr>
              <p:cNvPr id="92" name="Straight Connector 91">
                <a:extLst>
                  <a:ext uri="{FF2B5EF4-FFF2-40B4-BE49-F238E27FC236}">
                    <a16:creationId xmlns:a16="http://schemas.microsoft.com/office/drawing/2014/main" id="{947890A4-CAD5-4A7E-9CA9-8178E2E12F9C}"/>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0D4CCB0D-E8A1-4FFC-9D16-0C6A95F9A30C}"/>
                </a:ext>
              </a:extLst>
            </p:cNvPr>
            <p:cNvGrpSpPr/>
            <p:nvPr/>
          </p:nvGrpSpPr>
          <p:grpSpPr>
            <a:xfrm>
              <a:off x="9679512" y="2900258"/>
              <a:ext cx="2194560" cy="510966"/>
              <a:chOff x="2294276" y="3065731"/>
              <a:chExt cx="1920240" cy="511099"/>
            </a:xfrm>
          </p:grpSpPr>
          <p:sp>
            <p:nvSpPr>
              <p:cNvPr id="94" name="Rectangle 93">
                <a:extLst>
                  <a:ext uri="{FF2B5EF4-FFF2-40B4-BE49-F238E27FC236}">
                    <a16:creationId xmlns:a16="http://schemas.microsoft.com/office/drawing/2014/main" id="{8A000E59-6EEB-47CA-9CC4-31ECA2D97E4B}"/>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Latency</a:t>
                </a:r>
              </a:p>
            </p:txBody>
          </p:sp>
          <p:cxnSp>
            <p:nvCxnSpPr>
              <p:cNvPr id="95" name="Straight Connector 94">
                <a:extLst>
                  <a:ext uri="{FF2B5EF4-FFF2-40B4-BE49-F238E27FC236}">
                    <a16:creationId xmlns:a16="http://schemas.microsoft.com/office/drawing/2014/main" id="{C651176A-59C8-4DFD-B861-FF8C9D6E3B8D}"/>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D5DC166F-3B6B-4497-9FB5-B95BE069D7F8}"/>
                </a:ext>
              </a:extLst>
            </p:cNvPr>
            <p:cNvGrpSpPr/>
            <p:nvPr/>
          </p:nvGrpSpPr>
          <p:grpSpPr>
            <a:xfrm>
              <a:off x="9679512" y="4269679"/>
              <a:ext cx="2194560" cy="510966"/>
              <a:chOff x="2294276" y="3649042"/>
              <a:chExt cx="1920240" cy="511099"/>
            </a:xfrm>
          </p:grpSpPr>
          <p:sp>
            <p:nvSpPr>
              <p:cNvPr id="97" name="Rectangle 96">
                <a:extLst>
                  <a:ext uri="{FF2B5EF4-FFF2-40B4-BE49-F238E27FC236}">
                    <a16:creationId xmlns:a16="http://schemas.microsoft.com/office/drawing/2014/main" id="{08D38C7F-C1C4-4FFA-B8F0-F2069705AD8B}"/>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Outstanding IO</a:t>
                </a:r>
              </a:p>
              <a:p>
                <a:pPr defTabSz="914126">
                  <a:defRPr/>
                </a:pPr>
                <a:r>
                  <a:rPr lang="en-US" sz="1400" b="1" dirty="0">
                    <a:solidFill>
                      <a:srgbClr val="FF0000"/>
                    </a:solidFill>
                    <a:latin typeface="Calibri" panose="020F0502020204030204" pitchFamily="34" charset="0"/>
                    <a:cs typeface="Calibri" panose="020F0502020204030204" pitchFamily="34" charset="0"/>
                  </a:rPr>
                  <a:t>Latency</a:t>
                </a:r>
              </a:p>
            </p:txBody>
          </p:sp>
          <p:cxnSp>
            <p:nvCxnSpPr>
              <p:cNvPr id="98" name="Straight Connector 97">
                <a:extLst>
                  <a:ext uri="{FF2B5EF4-FFF2-40B4-BE49-F238E27FC236}">
                    <a16:creationId xmlns:a16="http://schemas.microsoft.com/office/drawing/2014/main" id="{4D446F4F-321B-46DA-A8AE-8951266A640B}"/>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7FE30544-874F-49E9-A639-C0310DD6C0B8}"/>
              </a:ext>
            </a:extLst>
          </p:cNvPr>
          <p:cNvGrpSpPr/>
          <p:nvPr/>
        </p:nvGrpSpPr>
        <p:grpSpPr>
          <a:xfrm>
            <a:off x="579810" y="2542762"/>
            <a:ext cx="11383590" cy="2664079"/>
            <a:chOff x="1224748" y="2199862"/>
            <a:chExt cx="9421325" cy="2664079"/>
          </a:xfrm>
        </p:grpSpPr>
        <p:cxnSp>
          <p:nvCxnSpPr>
            <p:cNvPr id="104" name="Straight Connector 103">
              <a:extLst>
                <a:ext uri="{FF2B5EF4-FFF2-40B4-BE49-F238E27FC236}">
                  <a16:creationId xmlns:a16="http://schemas.microsoft.com/office/drawing/2014/main" id="{C8014643-D84C-4FB4-A76C-0D034E7D2D4B}"/>
                </a:ext>
              </a:extLst>
            </p:cNvPr>
            <p:cNvCxnSpPr>
              <a:cxnSpLocks/>
            </p:cNvCxnSpPr>
            <p:nvPr/>
          </p:nvCxnSpPr>
          <p:spPr bwMode="gray">
            <a:xfrm>
              <a:off x="1224748" y="3493071"/>
              <a:ext cx="9421325" cy="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18670B5F-442A-4FA4-A6D7-3D972ED92939}"/>
                </a:ext>
              </a:extLst>
            </p:cNvPr>
            <p:cNvCxnSpPr>
              <a:cxnSpLocks/>
            </p:cNvCxnSpPr>
            <p:nvPr/>
          </p:nvCxnSpPr>
          <p:spPr bwMode="gray">
            <a:xfrm>
              <a:off x="1224748" y="2199862"/>
              <a:ext cx="9421325" cy="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5BA8B64A-D3A8-469A-8EAE-3BB28EC8E50A}"/>
                </a:ext>
              </a:extLst>
            </p:cNvPr>
            <p:cNvCxnSpPr>
              <a:cxnSpLocks/>
            </p:cNvCxnSpPr>
            <p:nvPr/>
          </p:nvCxnSpPr>
          <p:spPr bwMode="gray">
            <a:xfrm>
              <a:off x="1224748" y="4863941"/>
              <a:ext cx="9421325" cy="0"/>
            </a:xfrm>
            <a:prstGeom prst="line">
              <a:avLst/>
            </a:prstGeom>
            <a:ln>
              <a:tailEnd type="none"/>
            </a:ln>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41DFCA98-BCE1-4350-BF4B-9460AF7711D9}"/>
              </a:ext>
            </a:extLst>
          </p:cNvPr>
          <p:cNvSpPr txBox="1"/>
          <p:nvPr/>
        </p:nvSpPr>
        <p:spPr>
          <a:xfrm>
            <a:off x="2544345" y="5802881"/>
            <a:ext cx="6809556" cy="969496"/>
          </a:xfrm>
          <a:prstGeom prst="rect">
            <a:avLst/>
          </a:prstGeom>
        </p:spPr>
        <p:txBody>
          <a:bodyPr wrap="none" lIns="0" tIns="0" rIns="0" bIns="0" rtlCol="0">
            <a:spAutoFit/>
          </a:bodyPr>
          <a:lstStyle/>
          <a:p>
            <a:pPr algn="l">
              <a:spcAft>
                <a:spcPts val="600"/>
              </a:spcAft>
            </a:pPr>
            <a:r>
              <a:rPr lang="en-US" sz="1600" dirty="0">
                <a:solidFill>
                  <a:schemeClr val="tx2"/>
                </a:solidFill>
              </a:rPr>
              <a:t>Other performance counters: </a:t>
            </a:r>
          </a:p>
          <a:p>
            <a:pPr marL="285750" indent="-285750" algn="l">
              <a:buFont typeface="Arial" panose="020B0604020202020204" pitchFamily="34" charset="0"/>
              <a:buChar char="•"/>
            </a:pPr>
            <a:r>
              <a:rPr lang="en-US" sz="1400" dirty="0" err="1">
                <a:solidFill>
                  <a:schemeClr val="tx2"/>
                </a:solidFill>
              </a:rPr>
              <a:t>vMotion</a:t>
            </a:r>
            <a:r>
              <a:rPr lang="en-US" sz="1400" dirty="0">
                <a:solidFill>
                  <a:schemeClr val="tx2"/>
                </a:solidFill>
              </a:rPr>
              <a:t> stun time. Reported by Log Insight</a:t>
            </a:r>
          </a:p>
          <a:p>
            <a:pPr marL="285750" indent="-285750" algn="l">
              <a:buFont typeface="Arial" panose="020B0604020202020204" pitchFamily="34" charset="0"/>
              <a:buChar char="•"/>
            </a:pPr>
            <a:r>
              <a:rPr lang="en-US" sz="1400" dirty="0">
                <a:solidFill>
                  <a:schemeClr val="tx2"/>
                </a:solidFill>
              </a:rPr>
              <a:t>NUMA migration Reported by ESXCLI</a:t>
            </a:r>
          </a:p>
          <a:p>
            <a:pPr marL="285750" indent="-285750" algn="l">
              <a:buFont typeface="Arial" panose="020B0604020202020204" pitchFamily="34" charset="0"/>
              <a:buChar char="•"/>
            </a:pPr>
            <a:r>
              <a:rPr lang="en-US" sz="1400" dirty="0">
                <a:solidFill>
                  <a:schemeClr val="tx2"/>
                </a:solidFill>
              </a:rPr>
              <a:t>P-State &amp; Xeon Hyper Thread effect. Reflected by Used, Usage, Demand</a:t>
            </a:r>
          </a:p>
        </p:txBody>
      </p:sp>
    </p:spTree>
    <p:extLst>
      <p:ext uri="{BB962C8B-B14F-4D97-AF65-F5344CB8AC3E}">
        <p14:creationId xmlns:p14="http://schemas.microsoft.com/office/powerpoint/2010/main" val="4506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KPI of a single VM</a:t>
            </a:r>
          </a:p>
        </p:txBody>
      </p:sp>
      <p:sp>
        <p:nvSpPr>
          <p:cNvPr id="7" name="Content Placeholder 6"/>
          <p:cNvSpPr>
            <a:spLocks noGrp="1"/>
          </p:cNvSpPr>
          <p:nvPr>
            <p:ph type="subTitle" idx="10"/>
          </p:nvPr>
        </p:nvSpPr>
        <p:spPr/>
        <p:txBody>
          <a:bodyPr/>
          <a:lstStyle/>
          <a:p>
            <a:r>
              <a:rPr lang="en-US" sz="1600" dirty="0"/>
              <a:t>How do we define the </a:t>
            </a:r>
            <a:r>
              <a:rPr lang="en-US" sz="1600" dirty="0">
                <a:solidFill>
                  <a:srgbClr val="FF0000"/>
                </a:solidFill>
              </a:rPr>
              <a:t>performance</a:t>
            </a:r>
            <a:r>
              <a:rPr lang="en-US" sz="1600" dirty="0"/>
              <a:t> of a single VM, from </a:t>
            </a:r>
            <a:r>
              <a:rPr lang="en-US" sz="1600" dirty="0">
                <a:solidFill>
                  <a:srgbClr val="0070C0"/>
                </a:solidFill>
              </a:rPr>
              <a:t>infrastructure</a:t>
            </a:r>
            <a:r>
              <a:rPr lang="en-US" sz="1600" dirty="0"/>
              <a:t> viewpoint?</a:t>
            </a:r>
          </a:p>
        </p:txBody>
      </p:sp>
      <p:grpSp>
        <p:nvGrpSpPr>
          <p:cNvPr id="3" name="Group 2">
            <a:extLst>
              <a:ext uri="{FF2B5EF4-FFF2-40B4-BE49-F238E27FC236}">
                <a16:creationId xmlns:a16="http://schemas.microsoft.com/office/drawing/2014/main" id="{D74CD800-B49D-43CD-BE23-C92834AFE6C8}"/>
              </a:ext>
            </a:extLst>
          </p:cNvPr>
          <p:cNvGrpSpPr/>
          <p:nvPr/>
        </p:nvGrpSpPr>
        <p:grpSpPr>
          <a:xfrm>
            <a:off x="9413360" y="2756874"/>
            <a:ext cx="2775465" cy="1446550"/>
            <a:chOff x="9413360" y="2756874"/>
            <a:chExt cx="2775465" cy="1446550"/>
          </a:xfrm>
        </p:grpSpPr>
        <p:sp>
          <p:nvSpPr>
            <p:cNvPr id="5" name="Rectangle 4">
              <a:extLst>
                <a:ext uri="{FF2B5EF4-FFF2-40B4-BE49-F238E27FC236}">
                  <a16:creationId xmlns:a16="http://schemas.microsoft.com/office/drawing/2014/main" id="{52979D0B-80D4-42DD-ACD0-F06C00B08210}"/>
                </a:ext>
              </a:extLst>
            </p:cNvPr>
            <p:cNvSpPr/>
            <p:nvPr/>
          </p:nvSpPr>
          <p:spPr>
            <a:xfrm>
              <a:off x="9413360" y="2756874"/>
              <a:ext cx="2775465" cy="1446550"/>
            </a:xfrm>
            <a:prstGeom prst="rect">
              <a:avLst/>
            </a:prstGeom>
          </p:spPr>
          <p:txBody>
            <a:bodyPr wrap="square">
              <a:spAutoFit/>
            </a:bodyPr>
            <a:lstStyle/>
            <a:p>
              <a:r>
                <a:rPr lang="en-US" sz="1600" b="1" dirty="0">
                  <a:solidFill>
                    <a:srgbClr val="0070C0"/>
                  </a:solidFill>
                  <a:latin typeface="Calibri" panose="020F0502020204030204" pitchFamily="34" charset="0"/>
                  <a:cs typeface="Calibri" panose="020F0502020204030204" pitchFamily="34" charset="0"/>
                </a:rPr>
                <a:t>Proactive, not alert based</a:t>
              </a:r>
            </a:p>
            <a:p>
              <a:endParaRPr lang="en-US" sz="800" b="1" dirty="0">
                <a:latin typeface="Calibri" panose="020F0502020204030204" pitchFamily="34" charset="0"/>
                <a:cs typeface="Calibri" panose="020F0502020204030204" pitchFamily="34" charset="0"/>
              </a:endParaRPr>
            </a:p>
            <a:p>
              <a:r>
                <a:rPr lang="en-US" sz="1600" dirty="0">
                  <a:solidFill>
                    <a:srgbClr val="FF0000"/>
                  </a:solidFill>
                  <a:latin typeface="Calibri" panose="020F0502020204030204" pitchFamily="34" charset="0"/>
                  <a:cs typeface="Calibri" panose="020F0502020204030204" pitchFamily="34" charset="0"/>
                </a:rPr>
                <a:t>Red</a:t>
              </a:r>
              <a:r>
                <a:rPr lang="en-US" sz="1600" dirty="0">
                  <a:latin typeface="Calibri" panose="020F0502020204030204" pitchFamily="34" charset="0"/>
                  <a:cs typeface="Calibri" panose="020F0502020204030204" pitchFamily="34" charset="0"/>
                </a:rPr>
                <a:t> does not mean emergency. It means you need to take a look within a few days. </a:t>
              </a:r>
            </a:p>
          </p:txBody>
        </p:sp>
        <p:cxnSp>
          <p:nvCxnSpPr>
            <p:cNvPr id="9" name="Straight Connector 8">
              <a:extLst>
                <a:ext uri="{FF2B5EF4-FFF2-40B4-BE49-F238E27FC236}">
                  <a16:creationId xmlns:a16="http://schemas.microsoft.com/office/drawing/2014/main" id="{A93C17E6-9EA5-4DD6-BC4F-969B9DAAD8E7}"/>
                </a:ext>
              </a:extLst>
            </p:cNvPr>
            <p:cNvCxnSpPr/>
            <p:nvPr/>
          </p:nvCxnSpPr>
          <p:spPr>
            <a:xfrm>
              <a:off x="9512596" y="3104707"/>
              <a:ext cx="2514199" cy="0"/>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10" name="Table 9">
            <a:extLst>
              <a:ext uri="{FF2B5EF4-FFF2-40B4-BE49-F238E27FC236}">
                <a16:creationId xmlns:a16="http://schemas.microsoft.com/office/drawing/2014/main" id="{6232E2D9-04A3-4AFD-95FE-CB3E875DD35D}"/>
              </a:ext>
            </a:extLst>
          </p:cNvPr>
          <p:cNvGraphicFramePr>
            <a:graphicFrameLocks noGrp="1"/>
          </p:cNvGraphicFramePr>
          <p:nvPr>
            <p:extLst>
              <p:ext uri="{D42A27DB-BD31-4B8C-83A1-F6EECF244321}">
                <p14:modId xmlns:p14="http://schemas.microsoft.com/office/powerpoint/2010/main" val="1023663030"/>
              </p:ext>
            </p:extLst>
          </p:nvPr>
        </p:nvGraphicFramePr>
        <p:xfrm>
          <a:off x="568443" y="1299521"/>
          <a:ext cx="8844916" cy="5211075"/>
        </p:xfrm>
        <a:graphic>
          <a:graphicData uri="http://schemas.openxmlformats.org/drawingml/2006/table">
            <a:tbl>
              <a:tblPr firstRow="1" bandRow="1">
                <a:tableStyleId>{5C22544A-7EE6-4342-B048-85BDC9FD1C3A}</a:tableStyleId>
              </a:tblPr>
              <a:tblGrid>
                <a:gridCol w="1224274">
                  <a:extLst>
                    <a:ext uri="{9D8B030D-6E8A-4147-A177-3AD203B41FA5}">
                      <a16:colId xmlns:a16="http://schemas.microsoft.com/office/drawing/2014/main" val="3392532375"/>
                    </a:ext>
                  </a:extLst>
                </a:gridCol>
                <a:gridCol w="3053202">
                  <a:extLst>
                    <a:ext uri="{9D8B030D-6E8A-4147-A177-3AD203B41FA5}">
                      <a16:colId xmlns:a16="http://schemas.microsoft.com/office/drawing/2014/main" val="512552585"/>
                    </a:ext>
                  </a:extLst>
                </a:gridCol>
                <a:gridCol w="1141860">
                  <a:extLst>
                    <a:ext uri="{9D8B030D-6E8A-4147-A177-3AD203B41FA5}">
                      <a16:colId xmlns:a16="http://schemas.microsoft.com/office/drawing/2014/main" val="1895941119"/>
                    </a:ext>
                  </a:extLst>
                </a:gridCol>
                <a:gridCol w="1141860">
                  <a:extLst>
                    <a:ext uri="{9D8B030D-6E8A-4147-A177-3AD203B41FA5}">
                      <a16:colId xmlns:a16="http://schemas.microsoft.com/office/drawing/2014/main" val="1262886474"/>
                    </a:ext>
                  </a:extLst>
                </a:gridCol>
                <a:gridCol w="1141860">
                  <a:extLst>
                    <a:ext uri="{9D8B030D-6E8A-4147-A177-3AD203B41FA5}">
                      <a16:colId xmlns:a16="http://schemas.microsoft.com/office/drawing/2014/main" val="3995829790"/>
                    </a:ext>
                  </a:extLst>
                </a:gridCol>
                <a:gridCol w="1141860">
                  <a:extLst>
                    <a:ext uri="{9D8B030D-6E8A-4147-A177-3AD203B41FA5}">
                      <a16:colId xmlns:a16="http://schemas.microsoft.com/office/drawing/2014/main" val="2959134251"/>
                    </a:ext>
                  </a:extLst>
                </a:gridCol>
              </a:tblGrid>
              <a:tr h="347405">
                <a:tc>
                  <a:txBody>
                    <a:bodyPr/>
                    <a:lstStyle/>
                    <a:p>
                      <a:endParaRPr lang="en-SG" sz="1400" dirty="0">
                        <a:solidFill>
                          <a:schemeClr val="tx2"/>
                        </a:solidFill>
                      </a:endParaRPr>
                    </a:p>
                  </a:txBody>
                  <a:tcPr marL="91416" marR="91416" marT="45708" marB="45708" anchor="ctr">
                    <a:solidFill>
                      <a:schemeClr val="bg2"/>
                    </a:solidFill>
                  </a:tcPr>
                </a:tc>
                <a:tc>
                  <a:txBody>
                    <a:bodyPr/>
                    <a:lstStyle/>
                    <a:p>
                      <a:r>
                        <a:rPr lang="en-SG" sz="1400" dirty="0">
                          <a:solidFill>
                            <a:schemeClr val="tx2"/>
                          </a:solidFill>
                        </a:rPr>
                        <a:t>Metric</a:t>
                      </a:r>
                    </a:p>
                  </a:txBody>
                  <a:tcPr marL="91416" marR="91416" marT="45708" marB="45708" anchor="ctr">
                    <a:solidFill>
                      <a:schemeClr val="bg2"/>
                    </a:solidFill>
                  </a:tcPr>
                </a:tc>
                <a:tc>
                  <a:txBody>
                    <a:bodyPr/>
                    <a:lstStyle/>
                    <a:p>
                      <a:pPr algn="ctr"/>
                      <a:r>
                        <a:rPr lang="en-US" sz="1400" dirty="0">
                          <a:solidFill>
                            <a:schemeClr val="tx2"/>
                          </a:solidFill>
                        </a:rPr>
                        <a:t>Green</a:t>
                      </a:r>
                      <a:endParaRPr lang="en-SG" sz="1400" dirty="0">
                        <a:solidFill>
                          <a:schemeClr val="tx2"/>
                        </a:solidFill>
                      </a:endParaRPr>
                    </a:p>
                  </a:txBody>
                  <a:tcPr marL="91416" marR="91416" marT="45708" marB="45708" anchor="ctr">
                    <a:solidFill>
                      <a:srgbClr val="00B050"/>
                    </a:solidFill>
                  </a:tcPr>
                </a:tc>
                <a:tc>
                  <a:txBody>
                    <a:bodyPr/>
                    <a:lstStyle/>
                    <a:p>
                      <a:pPr algn="ctr"/>
                      <a:r>
                        <a:rPr lang="en-US" sz="1400" dirty="0">
                          <a:solidFill>
                            <a:schemeClr val="tx2"/>
                          </a:solidFill>
                        </a:rPr>
                        <a:t>Yellow</a:t>
                      </a:r>
                      <a:endParaRPr lang="en-SG" sz="1400" dirty="0">
                        <a:solidFill>
                          <a:schemeClr val="tx2"/>
                        </a:solidFill>
                      </a:endParaRPr>
                    </a:p>
                  </a:txBody>
                  <a:tcPr marL="91416" marR="91416" marT="45708" marB="45708" anchor="ctr">
                    <a:solidFill>
                      <a:srgbClr val="FFFF00"/>
                    </a:solidFill>
                  </a:tcPr>
                </a:tc>
                <a:tc>
                  <a:txBody>
                    <a:bodyPr/>
                    <a:lstStyle/>
                    <a:p>
                      <a:pPr algn="ctr"/>
                      <a:r>
                        <a:rPr lang="en-US" sz="1400" dirty="0">
                          <a:solidFill>
                            <a:schemeClr val="tx2"/>
                          </a:solidFill>
                        </a:rPr>
                        <a:t>Orange</a:t>
                      </a:r>
                      <a:endParaRPr lang="en-SG" sz="1400" dirty="0">
                        <a:solidFill>
                          <a:schemeClr val="tx2"/>
                        </a:solidFill>
                      </a:endParaRPr>
                    </a:p>
                  </a:txBody>
                  <a:tcPr marL="91416" marR="91416" marT="45708" marB="45708" anchor="ctr">
                    <a:solidFill>
                      <a:srgbClr val="FFC000"/>
                    </a:solidFill>
                  </a:tcPr>
                </a:tc>
                <a:tc>
                  <a:txBody>
                    <a:bodyPr/>
                    <a:lstStyle/>
                    <a:p>
                      <a:pPr algn="ctr"/>
                      <a:r>
                        <a:rPr lang="en-US" sz="1400" dirty="0">
                          <a:solidFill>
                            <a:schemeClr val="tx2"/>
                          </a:solidFill>
                        </a:rPr>
                        <a:t>Red</a:t>
                      </a:r>
                      <a:endParaRPr lang="en-SG" sz="1400" dirty="0">
                        <a:solidFill>
                          <a:schemeClr val="tx2"/>
                        </a:solidFill>
                      </a:endParaRPr>
                    </a:p>
                  </a:txBody>
                  <a:tcPr marL="91416" marR="91416" marT="45708" marB="45708" anchor="ctr">
                    <a:solidFill>
                      <a:srgbClr val="FF0000"/>
                    </a:solidFill>
                  </a:tcPr>
                </a:tc>
                <a:extLst>
                  <a:ext uri="{0D108BD9-81ED-4DB2-BD59-A6C34878D82A}">
                    <a16:rowId xmlns:a16="http://schemas.microsoft.com/office/drawing/2014/main" val="2856680443"/>
                  </a:ext>
                </a:extLst>
              </a:tr>
              <a:tr h="347405">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a:solidFill>
                            <a:schemeClr val="tx2"/>
                          </a:solidFill>
                          <a:latin typeface="Calibri" panose="020F0502020204030204" pitchFamily="34" charset="0"/>
                          <a:cs typeface="Calibri" panose="020F0502020204030204" pitchFamily="34" charset="0"/>
                        </a:rPr>
                        <a:t>Guest OS Contention</a:t>
                      </a:r>
                    </a:p>
                  </a:txBody>
                  <a:tcPr marL="91416" marR="91416" marT="45708" marB="45708" anchor="ctr"/>
                </a:tc>
                <a:tc>
                  <a:txBody>
                    <a:bodyPr/>
                    <a:lstStyle/>
                    <a:p>
                      <a:r>
                        <a:rPr lang="en-SG" sz="1400" b="0" dirty="0">
                          <a:solidFill>
                            <a:schemeClr val="tx2"/>
                          </a:solidFill>
                          <a:latin typeface="Calibri" panose="020F0502020204030204" pitchFamily="34" charset="0"/>
                          <a:cs typeface="Calibri" panose="020F0502020204030204" pitchFamily="34" charset="0"/>
                        </a:rPr>
                        <a:t>Total CPU Run Queue</a:t>
                      </a:r>
                    </a:p>
                  </a:txBody>
                  <a:tcPr marL="91416" marR="91416" marT="45708" marB="45708" anchor="ctr"/>
                </a:tc>
                <a:tc>
                  <a:txBody>
                    <a:bodyPr/>
                    <a:lstStyle/>
                    <a:p>
                      <a:pPr algn="ctr"/>
                      <a:r>
                        <a:rPr lang="en-SG" sz="1400" b="1" dirty="0">
                          <a:solidFill>
                            <a:schemeClr val="tx2"/>
                          </a:solidFill>
                          <a:latin typeface="Calibri" panose="020F0502020204030204" pitchFamily="34" charset="0"/>
                          <a:cs typeface="Calibri" panose="020F0502020204030204" pitchFamily="34" charset="0"/>
                        </a:rPr>
                        <a:t>0 – 5</a:t>
                      </a:r>
                    </a:p>
                  </a:txBody>
                  <a:tcPr marL="91416" marR="91416" marT="45708" marB="45708" anchor="ctr">
                    <a:solidFill>
                      <a:srgbClr val="00B050"/>
                    </a:solidFill>
                  </a:tcPr>
                </a:tc>
                <a:tc>
                  <a:txBody>
                    <a:bodyPr/>
                    <a:lstStyle/>
                    <a:p>
                      <a:pPr algn="ctr">
                        <a:buFont typeface="Wingdings" panose="05000000000000000000" pitchFamily="2" charset="2"/>
                        <a:buNone/>
                      </a:pPr>
                      <a:r>
                        <a:rPr lang="en-SG" sz="1400" b="1" dirty="0">
                          <a:solidFill>
                            <a:schemeClr val="tx2"/>
                          </a:solidFill>
                          <a:latin typeface="Calibri" panose="020F0502020204030204" pitchFamily="34" charset="0"/>
                          <a:cs typeface="Calibri" panose="020F0502020204030204" pitchFamily="34" charset="0"/>
                        </a:rPr>
                        <a:t>&gt; 5</a:t>
                      </a:r>
                    </a:p>
                  </a:txBody>
                  <a:tcPr marL="91416" marR="91416" marT="45708" marB="45708" anchor="ctr">
                    <a:solidFill>
                      <a:srgbClr val="FFFF00"/>
                    </a:solidFill>
                  </a:tcPr>
                </a:tc>
                <a:tc>
                  <a:txBody>
                    <a:bodyPr/>
                    <a:lstStyle/>
                    <a:p>
                      <a:pPr algn="ctr"/>
                      <a:r>
                        <a:rPr lang="en-SG" sz="1400" b="1" dirty="0">
                          <a:solidFill>
                            <a:schemeClr val="tx2"/>
                          </a:solidFill>
                          <a:latin typeface="Calibri" panose="020F0502020204030204" pitchFamily="34" charset="0"/>
                          <a:cs typeface="Calibri" panose="020F0502020204030204" pitchFamily="34" charset="0"/>
                        </a:rPr>
                        <a:t>&gt; 10</a:t>
                      </a:r>
                    </a:p>
                  </a:txBody>
                  <a:tcPr marL="91416" marR="91416" marT="45708" marB="45708" anchor="ctr">
                    <a:solidFill>
                      <a:srgbClr val="FFC000"/>
                    </a:solidFill>
                  </a:tcPr>
                </a:tc>
                <a:tc>
                  <a:txBody>
                    <a:bodyPr/>
                    <a:lstStyle/>
                    <a:p>
                      <a:pPr algn="ctr"/>
                      <a:r>
                        <a:rPr lang="en-SG" sz="1400" b="1" dirty="0">
                          <a:solidFill>
                            <a:schemeClr val="tx2"/>
                          </a:solidFill>
                          <a:latin typeface="Calibri" panose="020F0502020204030204" pitchFamily="34" charset="0"/>
                          <a:cs typeface="Calibri" panose="020F0502020204030204" pitchFamily="34" charset="0"/>
                        </a:rPr>
                        <a:t>&gt; 20</a:t>
                      </a:r>
                    </a:p>
                  </a:txBody>
                  <a:tcPr marL="91416" marR="91416" marT="45708" marB="45708" anchor="ctr">
                    <a:solidFill>
                      <a:srgbClr val="FF0000"/>
                    </a:solidFill>
                  </a:tcPr>
                </a:tc>
                <a:extLst>
                  <a:ext uri="{0D108BD9-81ED-4DB2-BD59-A6C34878D82A}">
                    <a16:rowId xmlns:a16="http://schemas.microsoft.com/office/drawing/2014/main" val="4143543091"/>
                  </a:ext>
                </a:extLst>
              </a:tr>
              <a:tr h="347405">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400" b="1">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400" b="0" dirty="0">
                          <a:solidFill>
                            <a:schemeClr val="tx2"/>
                          </a:solidFill>
                          <a:latin typeface="Calibri" panose="020F0502020204030204" pitchFamily="34" charset="0"/>
                          <a:cs typeface="Calibri" panose="020F0502020204030204" pitchFamily="34" charset="0"/>
                        </a:rPr>
                        <a:t>CPU Context Switch Rate</a:t>
                      </a:r>
                    </a:p>
                  </a:txBody>
                  <a:tcPr marL="91416" marR="91416" marT="45708" marB="45708" anchor="ctr"/>
                </a:tc>
                <a:tc>
                  <a:txBody>
                    <a:bodyPr/>
                    <a:lstStyle/>
                    <a:p>
                      <a:pPr algn="ctr"/>
                      <a:r>
                        <a:rPr lang="en-SG" sz="1400" b="1" dirty="0">
                          <a:solidFill>
                            <a:schemeClr val="tx2"/>
                          </a:solidFill>
                          <a:latin typeface="Calibri" panose="020F0502020204030204" pitchFamily="34" charset="0"/>
                          <a:cs typeface="Calibri" panose="020F0502020204030204" pitchFamily="34" charset="0"/>
                        </a:rPr>
                        <a:t>0 </a:t>
                      </a:r>
                      <a:r>
                        <a:rPr lang="en-US" sz="1400" b="1" dirty="0">
                          <a:solidFill>
                            <a:schemeClr val="tx2"/>
                          </a:solidFill>
                          <a:latin typeface="Calibri" panose="020F0502020204030204" pitchFamily="34" charset="0"/>
                          <a:cs typeface="Calibri" panose="020F0502020204030204" pitchFamily="34" charset="0"/>
                        </a:rPr>
                        <a:t>– </a:t>
                      </a:r>
                      <a:r>
                        <a:rPr lang="en-SG" sz="1400" b="1" dirty="0">
                          <a:solidFill>
                            <a:schemeClr val="tx2"/>
                          </a:solidFill>
                          <a:latin typeface="Calibri" panose="020F0502020204030204" pitchFamily="34" charset="0"/>
                          <a:cs typeface="Calibri" panose="020F0502020204030204" pitchFamily="34" charset="0"/>
                        </a:rPr>
                        <a:t>5K</a:t>
                      </a:r>
                    </a:p>
                  </a:txBody>
                  <a:tcPr marL="91416" marR="91416" marT="45708" marB="45708" anchor="ctr">
                    <a:solidFill>
                      <a:srgbClr val="00B050"/>
                    </a:solidFill>
                  </a:tcPr>
                </a:tc>
                <a:tc>
                  <a:txBody>
                    <a:bodyPr/>
                    <a:lstStyle/>
                    <a:p>
                      <a:pPr algn="ctr">
                        <a:buFont typeface="Wingdings" panose="05000000000000000000" pitchFamily="2" charset="2"/>
                        <a:buNone/>
                      </a:pPr>
                      <a:r>
                        <a:rPr lang="en-SG" sz="1400" b="1" dirty="0">
                          <a:solidFill>
                            <a:schemeClr val="tx2"/>
                          </a:solidFill>
                          <a:latin typeface="Calibri" panose="020F0502020204030204" pitchFamily="34" charset="0"/>
                          <a:cs typeface="Calibri" panose="020F0502020204030204" pitchFamily="34" charset="0"/>
                        </a:rPr>
                        <a:t>&lt; 25K</a:t>
                      </a:r>
                    </a:p>
                  </a:txBody>
                  <a:tcPr marL="91416" marR="91416" marT="45708" marB="45708" anchor="ctr">
                    <a:solidFill>
                      <a:srgbClr val="FFFF00"/>
                    </a:solidFill>
                  </a:tcPr>
                </a:tc>
                <a:tc>
                  <a:txBody>
                    <a:bodyPr/>
                    <a:lstStyle/>
                    <a:p>
                      <a:pPr algn="ctr"/>
                      <a:r>
                        <a:rPr lang="en-SG" sz="1400" b="1" dirty="0">
                          <a:solidFill>
                            <a:schemeClr val="tx2"/>
                          </a:solidFill>
                          <a:latin typeface="Calibri" panose="020F0502020204030204" pitchFamily="34" charset="0"/>
                          <a:cs typeface="Calibri" panose="020F0502020204030204" pitchFamily="34" charset="0"/>
                        </a:rPr>
                        <a:t>&lt; 100K</a:t>
                      </a:r>
                    </a:p>
                  </a:txBody>
                  <a:tcPr marL="91416" marR="91416" marT="45708" marB="45708" anchor="ctr">
                    <a:solidFill>
                      <a:srgbClr val="FFC000"/>
                    </a:solidFill>
                  </a:tcPr>
                </a:tc>
                <a:tc>
                  <a:txBody>
                    <a:bodyPr/>
                    <a:lstStyle/>
                    <a:p>
                      <a:pPr algn="ctr"/>
                      <a:r>
                        <a:rPr lang="en-SG" sz="1400" b="1" dirty="0">
                          <a:solidFill>
                            <a:schemeClr val="tx2"/>
                          </a:solidFill>
                          <a:latin typeface="Calibri" panose="020F0502020204030204" pitchFamily="34" charset="0"/>
                          <a:cs typeface="Calibri" panose="020F0502020204030204" pitchFamily="34" charset="0"/>
                        </a:rPr>
                        <a:t>&gt; 100K</a:t>
                      </a:r>
                    </a:p>
                  </a:txBody>
                  <a:tcPr marL="91416" marR="91416" marT="45708" marB="45708" anchor="ctr">
                    <a:solidFill>
                      <a:srgbClr val="FF0000"/>
                    </a:solidFill>
                  </a:tcPr>
                </a:tc>
                <a:extLst>
                  <a:ext uri="{0D108BD9-81ED-4DB2-BD59-A6C34878D82A}">
                    <a16:rowId xmlns:a16="http://schemas.microsoft.com/office/drawing/2014/main" val="2188547041"/>
                  </a:ext>
                </a:extLst>
              </a:tr>
              <a:tr h="347405">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400" b="1">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400" b="0" dirty="0">
                          <a:solidFill>
                            <a:schemeClr val="tx2"/>
                          </a:solidFill>
                          <a:latin typeface="Calibri" panose="020F0502020204030204" pitchFamily="34" charset="0"/>
                          <a:cs typeface="Calibri" panose="020F0502020204030204" pitchFamily="34" charset="0"/>
                        </a:rPr>
                        <a:t>Total Disk Queue Length</a:t>
                      </a:r>
                    </a:p>
                  </a:txBody>
                  <a:tcPr marL="91416" marR="91416" marT="45708" marB="45708" anchor="ctr"/>
                </a:tc>
                <a:tc>
                  <a:txBody>
                    <a:bodyPr/>
                    <a:lstStyle/>
                    <a:p>
                      <a:pPr algn="ctr"/>
                      <a:r>
                        <a:rPr lang="en-SG" sz="1400" b="1">
                          <a:solidFill>
                            <a:schemeClr val="tx2"/>
                          </a:solidFill>
                          <a:latin typeface="Calibri" panose="020F0502020204030204" pitchFamily="34" charset="0"/>
                          <a:cs typeface="Calibri" panose="020F0502020204030204" pitchFamily="34" charset="0"/>
                        </a:rPr>
                        <a:t>0 - 25</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00B050"/>
                    </a:solidFill>
                  </a:tcPr>
                </a:tc>
                <a:tc>
                  <a:txBody>
                    <a:bodyPr/>
                    <a:lstStyle/>
                    <a:p>
                      <a:pPr algn="ctr"/>
                      <a:r>
                        <a:rPr lang="en-SG" sz="1400" b="1">
                          <a:solidFill>
                            <a:schemeClr val="tx2"/>
                          </a:solidFill>
                          <a:latin typeface="Calibri" panose="020F0502020204030204" pitchFamily="34" charset="0"/>
                          <a:cs typeface="Calibri" panose="020F0502020204030204" pitchFamily="34" charset="0"/>
                        </a:rPr>
                        <a:t>&gt; 25</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FF00"/>
                    </a:solidFill>
                  </a:tcPr>
                </a:tc>
                <a:tc>
                  <a:txBody>
                    <a:bodyPr/>
                    <a:lstStyle/>
                    <a:p>
                      <a:pPr algn="ctr"/>
                      <a:r>
                        <a:rPr lang="en-SG" sz="1400" b="1">
                          <a:solidFill>
                            <a:schemeClr val="tx2"/>
                          </a:solidFill>
                          <a:latin typeface="Calibri" panose="020F0502020204030204" pitchFamily="34" charset="0"/>
                          <a:cs typeface="Calibri" panose="020F0502020204030204" pitchFamily="34" charset="0"/>
                        </a:rPr>
                        <a:t>&gt; 50</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C000"/>
                    </a:solidFill>
                  </a:tcPr>
                </a:tc>
                <a:tc>
                  <a:txBody>
                    <a:bodyPr/>
                    <a:lstStyle/>
                    <a:p>
                      <a:pPr algn="ctr"/>
                      <a:r>
                        <a:rPr lang="en-SG" sz="1400" b="1">
                          <a:solidFill>
                            <a:schemeClr val="tx2"/>
                          </a:solidFill>
                          <a:latin typeface="Calibri" panose="020F0502020204030204" pitchFamily="34" charset="0"/>
                          <a:cs typeface="Calibri" panose="020F0502020204030204" pitchFamily="34" charset="0"/>
                        </a:rPr>
                        <a:t>&gt; 100</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0000"/>
                    </a:solidFill>
                  </a:tcPr>
                </a:tc>
                <a:extLst>
                  <a:ext uri="{0D108BD9-81ED-4DB2-BD59-A6C34878D82A}">
                    <a16:rowId xmlns:a16="http://schemas.microsoft.com/office/drawing/2014/main" val="2467008283"/>
                  </a:ext>
                </a:extLst>
              </a:tr>
              <a:tr h="347405">
                <a:tc rowSpan="2">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SG" sz="1400" b="1">
                          <a:solidFill>
                            <a:schemeClr val="accent2">
                              <a:lumMod val="60000"/>
                              <a:lumOff val="40000"/>
                            </a:schemeClr>
                          </a:solidFill>
                          <a:latin typeface="Calibri" panose="020F0502020204030204" pitchFamily="34" charset="0"/>
                          <a:cs typeface="Calibri" panose="020F0502020204030204" pitchFamily="34" charset="0"/>
                        </a:rPr>
                        <a:t>Guest OS Usage</a:t>
                      </a:r>
                    </a:p>
                  </a:txBody>
                  <a:tcPr marL="91416" marR="91416" marT="45708" marB="45708" anchor="ctr"/>
                </a:tc>
                <a:tc>
                  <a:txBody>
                    <a:bodyPr/>
                    <a:lstStyle/>
                    <a:p>
                      <a:r>
                        <a:rPr lang="en-SG" sz="1400" b="0" dirty="0">
                          <a:solidFill>
                            <a:schemeClr val="accent2">
                              <a:lumMod val="60000"/>
                              <a:lumOff val="40000"/>
                            </a:schemeClr>
                          </a:solidFill>
                          <a:latin typeface="Calibri" panose="020F0502020204030204" pitchFamily="34" charset="0"/>
                          <a:cs typeface="Calibri" panose="020F0502020204030204" pitchFamily="34" charset="0"/>
                        </a:rPr>
                        <a:t>RAM Free (MB)</a:t>
                      </a:r>
                    </a:p>
                  </a:txBody>
                  <a:tcPr marL="91416" marR="91416" marT="45708" marB="45708" anchor="ctr"/>
                </a:tc>
                <a:tc>
                  <a:txBody>
                    <a:bodyPr/>
                    <a:lstStyle/>
                    <a:p>
                      <a:pPr algn="ctr"/>
                      <a:r>
                        <a:rPr lang="en-US" sz="1400" b="1" dirty="0">
                          <a:solidFill>
                            <a:schemeClr val="tx2"/>
                          </a:solidFill>
                          <a:latin typeface="Calibri" panose="020F0502020204030204" pitchFamily="34" charset="0"/>
                          <a:cs typeface="Calibri" panose="020F0502020204030204" pitchFamily="34" charset="0"/>
                        </a:rPr>
                        <a:t>&gt;</a:t>
                      </a:r>
                      <a:r>
                        <a:rPr lang="en-SG" sz="1400" b="1" dirty="0">
                          <a:solidFill>
                            <a:schemeClr val="tx2"/>
                          </a:solidFill>
                          <a:latin typeface="Calibri" panose="020F0502020204030204" pitchFamily="34" charset="0"/>
                          <a:cs typeface="Calibri" panose="020F0502020204030204" pitchFamily="34" charset="0"/>
                        </a:rPr>
                        <a:t> 512 MB</a:t>
                      </a:r>
                    </a:p>
                  </a:txBody>
                  <a:tcPr marL="91416" marR="91416" marT="45708" marB="45708" anchor="ctr">
                    <a:solidFill>
                      <a:srgbClr val="00B050"/>
                    </a:solidFill>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&gt;</a:t>
                      </a:r>
                      <a:r>
                        <a:rPr lang="en-SG" sz="1400" b="1" dirty="0">
                          <a:solidFill>
                            <a:schemeClr val="tx2"/>
                          </a:solidFill>
                          <a:latin typeface="Calibri" panose="020F0502020204030204" pitchFamily="34" charset="0"/>
                          <a:cs typeface="Calibri" panose="020F0502020204030204" pitchFamily="34" charset="0"/>
                        </a:rPr>
                        <a:t> 256</a:t>
                      </a:r>
                    </a:p>
                  </a:txBody>
                  <a:tcPr marL="91416" marR="91416" marT="45708" marB="45708" anchor="ctr">
                    <a:solidFill>
                      <a:srgbClr val="FFFF00"/>
                    </a:solidFill>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&gt;</a:t>
                      </a:r>
                      <a:r>
                        <a:rPr lang="en-SG" sz="1400" b="1" dirty="0">
                          <a:solidFill>
                            <a:schemeClr val="tx2"/>
                          </a:solidFill>
                          <a:latin typeface="Calibri" panose="020F0502020204030204" pitchFamily="34" charset="0"/>
                          <a:cs typeface="Calibri" panose="020F0502020204030204" pitchFamily="34" charset="0"/>
                        </a:rPr>
                        <a:t> 128 </a:t>
                      </a:r>
                    </a:p>
                  </a:txBody>
                  <a:tcPr marL="91416" marR="91416" marT="45708" marB="45708" anchor="ctr">
                    <a:solidFill>
                      <a:srgbClr val="FFC000"/>
                    </a:solidFill>
                  </a:tcPr>
                </a:tc>
                <a:tc>
                  <a:txBody>
                    <a:bodyPr/>
                    <a:lstStyle/>
                    <a:p>
                      <a:pPr algn="ctr"/>
                      <a:r>
                        <a:rPr lang="en-SG" sz="1400" b="1" dirty="0">
                          <a:solidFill>
                            <a:schemeClr val="tx2"/>
                          </a:solidFill>
                          <a:latin typeface="Calibri" panose="020F0502020204030204" pitchFamily="34" charset="0"/>
                          <a:cs typeface="Calibri" panose="020F0502020204030204" pitchFamily="34" charset="0"/>
                        </a:rPr>
                        <a:t>≤ 128 </a:t>
                      </a:r>
                    </a:p>
                  </a:txBody>
                  <a:tcPr marL="91416" marR="91416" marT="45708" marB="45708" anchor="ctr">
                    <a:solidFill>
                      <a:srgbClr val="FF0000"/>
                    </a:solidFill>
                  </a:tcPr>
                </a:tc>
                <a:extLst>
                  <a:ext uri="{0D108BD9-81ED-4DB2-BD59-A6C34878D82A}">
                    <a16:rowId xmlns:a16="http://schemas.microsoft.com/office/drawing/2014/main" val="2757949455"/>
                  </a:ext>
                </a:extLst>
              </a:tr>
              <a:tr h="347405">
                <a:tc vMerge="1">
                  <a:txBody>
                    <a:bodyPr/>
                    <a:lstStyle/>
                    <a:p>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400" b="0" dirty="0">
                          <a:solidFill>
                            <a:schemeClr val="accent2">
                              <a:lumMod val="60000"/>
                              <a:lumOff val="40000"/>
                            </a:schemeClr>
                          </a:solidFill>
                          <a:latin typeface="Calibri" panose="020F0502020204030204" pitchFamily="34" charset="0"/>
                          <a:cs typeface="Calibri" panose="020F0502020204030204" pitchFamily="34" charset="0"/>
                        </a:rPr>
                        <a:t>RAM Page-in Rate (KB/s)</a:t>
                      </a:r>
                    </a:p>
                  </a:txBody>
                  <a:tcPr marL="91416" marR="91416" marT="45708" marB="45708" anchor="ctr"/>
                </a:tc>
                <a:tc>
                  <a:txBody>
                    <a:bodyPr/>
                    <a:lstStyle/>
                    <a:p>
                      <a:pPr algn="ctr"/>
                      <a:r>
                        <a:rPr lang="en-US" sz="1400" b="1" dirty="0">
                          <a:solidFill>
                            <a:schemeClr val="tx2"/>
                          </a:solidFill>
                          <a:latin typeface="Calibri" panose="020F0502020204030204" pitchFamily="34" charset="0"/>
                          <a:cs typeface="Calibri" panose="020F0502020204030204" pitchFamily="34" charset="0"/>
                        </a:rPr>
                        <a:t>0 – 25K</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00B050"/>
                    </a:solidFill>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&gt; 25K </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FF00"/>
                    </a:solidFill>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&gt; 50K</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C000"/>
                    </a:solidFill>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&gt; 100K</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0000"/>
                    </a:solidFill>
                  </a:tcPr>
                </a:tc>
                <a:extLst>
                  <a:ext uri="{0D108BD9-81ED-4DB2-BD59-A6C34878D82A}">
                    <a16:rowId xmlns:a16="http://schemas.microsoft.com/office/drawing/2014/main" val="3670835417"/>
                  </a:ext>
                </a:extLst>
              </a:tr>
              <a:tr h="347405">
                <a:tc rowSpan="8">
                  <a:txBody>
                    <a:bodyPr/>
                    <a:lstStyle/>
                    <a:p>
                      <a:r>
                        <a:rPr lang="en-SG" sz="1400" b="1">
                          <a:solidFill>
                            <a:schemeClr val="tx2"/>
                          </a:solidFill>
                          <a:latin typeface="Calibri" panose="020F0502020204030204" pitchFamily="34" charset="0"/>
                          <a:cs typeface="Calibri" panose="020F0502020204030204" pitchFamily="34" charset="0"/>
                        </a:rPr>
                        <a:t>VM Contention</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US" sz="1400" b="0" dirty="0">
                          <a:solidFill>
                            <a:schemeClr val="tx2"/>
                          </a:solidFill>
                          <a:latin typeface="Calibri" panose="020F0502020204030204" pitchFamily="34" charset="0"/>
                          <a:cs typeface="Calibri" panose="020F0502020204030204" pitchFamily="34" charset="0"/>
                        </a:rPr>
                        <a:t>CPU Co-Stop (%)</a:t>
                      </a:r>
                      <a:endParaRPr lang="en-SG" sz="1400" b="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b="1" dirty="0">
                          <a:solidFill>
                            <a:schemeClr val="tx2"/>
                          </a:solidFill>
                          <a:latin typeface="Calibri" panose="020F0502020204030204" pitchFamily="34" charset="0"/>
                          <a:cs typeface="Calibri" panose="020F0502020204030204" pitchFamily="34" charset="0"/>
                        </a:rPr>
                        <a:t>0 – 2.5%</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00B050"/>
                    </a:solidFill>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&gt; 1</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FF00"/>
                    </a:solidFill>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&gt;</a:t>
                      </a:r>
                      <a:r>
                        <a:rPr lang="en-SG" sz="1400" b="1" dirty="0">
                          <a:solidFill>
                            <a:schemeClr val="tx2"/>
                          </a:solidFill>
                          <a:latin typeface="Calibri" panose="020F0502020204030204" pitchFamily="34" charset="0"/>
                          <a:cs typeface="Calibri" panose="020F0502020204030204" pitchFamily="34" charset="0"/>
                        </a:rPr>
                        <a:t> </a:t>
                      </a:r>
                      <a:r>
                        <a:rPr lang="en-US" sz="1400" b="1" dirty="0">
                          <a:solidFill>
                            <a:schemeClr val="tx2"/>
                          </a:solidFill>
                          <a:latin typeface="Calibri" panose="020F0502020204030204" pitchFamily="34" charset="0"/>
                          <a:cs typeface="Calibri" panose="020F0502020204030204" pitchFamily="34" charset="0"/>
                        </a:rPr>
                        <a:t>3</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C000"/>
                    </a:solidFill>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&gt;</a:t>
                      </a:r>
                      <a:r>
                        <a:rPr lang="en-SG" sz="1400" b="1" dirty="0">
                          <a:solidFill>
                            <a:schemeClr val="tx2"/>
                          </a:solidFill>
                          <a:latin typeface="Calibri" panose="020F0502020204030204" pitchFamily="34" charset="0"/>
                          <a:cs typeface="Calibri" panose="020F0502020204030204" pitchFamily="34" charset="0"/>
                        </a:rPr>
                        <a:t> </a:t>
                      </a:r>
                      <a:r>
                        <a:rPr lang="en-US" sz="1400" b="1" dirty="0">
                          <a:solidFill>
                            <a:schemeClr val="tx2"/>
                          </a:solidFill>
                          <a:latin typeface="Calibri" panose="020F0502020204030204" pitchFamily="34" charset="0"/>
                          <a:cs typeface="Calibri" panose="020F0502020204030204" pitchFamily="34" charset="0"/>
                        </a:rPr>
                        <a:t>5</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0000"/>
                    </a:solidFill>
                  </a:tcPr>
                </a:tc>
                <a:extLst>
                  <a:ext uri="{0D108BD9-81ED-4DB2-BD59-A6C34878D82A}">
                    <a16:rowId xmlns:a16="http://schemas.microsoft.com/office/drawing/2014/main" val="203775862"/>
                  </a:ext>
                </a:extLst>
              </a:tr>
              <a:tr h="347405">
                <a:tc vMerge="1">
                  <a:txBody>
                    <a:bodyPr/>
                    <a:lstStyle/>
                    <a:p>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US" sz="1400" b="0" dirty="0">
                          <a:solidFill>
                            <a:schemeClr val="tx2"/>
                          </a:solidFill>
                          <a:latin typeface="Calibri" panose="020F0502020204030204" pitchFamily="34" charset="0"/>
                          <a:cs typeface="Calibri" panose="020F0502020204030204" pitchFamily="34" charset="0"/>
                        </a:rPr>
                        <a:t>CPU Ready (%)</a:t>
                      </a:r>
                      <a:endParaRPr lang="en-SG" sz="1400" b="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b="1" dirty="0">
                          <a:solidFill>
                            <a:schemeClr val="tx2"/>
                          </a:solidFill>
                          <a:latin typeface="Calibri" panose="020F0502020204030204" pitchFamily="34" charset="0"/>
                          <a:cs typeface="Calibri" panose="020F0502020204030204" pitchFamily="34" charset="0"/>
                        </a:rPr>
                        <a:t>0 – 2.5%</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00B050"/>
                    </a:solidFill>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&gt;</a:t>
                      </a:r>
                      <a:r>
                        <a:rPr lang="en-SG" sz="1400" b="1" dirty="0">
                          <a:solidFill>
                            <a:schemeClr val="tx2"/>
                          </a:solidFill>
                          <a:latin typeface="Calibri" panose="020F0502020204030204" pitchFamily="34" charset="0"/>
                          <a:cs typeface="Calibri" panose="020F0502020204030204" pitchFamily="34" charset="0"/>
                        </a:rPr>
                        <a:t> </a:t>
                      </a:r>
                      <a:r>
                        <a:rPr lang="en-US" sz="1400" b="1" dirty="0">
                          <a:solidFill>
                            <a:schemeClr val="tx2"/>
                          </a:solidFill>
                          <a:latin typeface="Calibri" panose="020F0502020204030204" pitchFamily="34" charset="0"/>
                          <a:cs typeface="Calibri" panose="020F0502020204030204" pitchFamily="34" charset="0"/>
                        </a:rPr>
                        <a:t>2.5</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FF00"/>
                    </a:solidFill>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&gt;</a:t>
                      </a:r>
                      <a:r>
                        <a:rPr lang="en-SG" sz="1400" b="1" dirty="0">
                          <a:solidFill>
                            <a:schemeClr val="tx2"/>
                          </a:solidFill>
                          <a:latin typeface="Calibri" panose="020F0502020204030204" pitchFamily="34" charset="0"/>
                          <a:cs typeface="Calibri" panose="020F0502020204030204" pitchFamily="34" charset="0"/>
                        </a:rPr>
                        <a:t> </a:t>
                      </a:r>
                      <a:r>
                        <a:rPr lang="en-US" sz="1400" b="1" dirty="0">
                          <a:solidFill>
                            <a:schemeClr val="tx2"/>
                          </a:solidFill>
                          <a:latin typeface="Calibri" panose="020F0502020204030204" pitchFamily="34" charset="0"/>
                          <a:cs typeface="Calibri" panose="020F0502020204030204" pitchFamily="34" charset="0"/>
                        </a:rPr>
                        <a:t>5</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C000"/>
                    </a:solidFill>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&gt;</a:t>
                      </a:r>
                      <a:r>
                        <a:rPr lang="en-SG" sz="1400" b="1" dirty="0">
                          <a:solidFill>
                            <a:schemeClr val="tx2"/>
                          </a:solidFill>
                          <a:latin typeface="Calibri" panose="020F0502020204030204" pitchFamily="34" charset="0"/>
                          <a:cs typeface="Calibri" panose="020F0502020204030204" pitchFamily="34" charset="0"/>
                        </a:rPr>
                        <a:t> </a:t>
                      </a:r>
                      <a:r>
                        <a:rPr lang="en-US" sz="1400" b="1" dirty="0">
                          <a:solidFill>
                            <a:schemeClr val="tx2"/>
                          </a:solidFill>
                          <a:latin typeface="Calibri" panose="020F0502020204030204" pitchFamily="34" charset="0"/>
                          <a:cs typeface="Calibri" panose="020F0502020204030204" pitchFamily="34" charset="0"/>
                        </a:rPr>
                        <a:t>7.5</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0000"/>
                    </a:solidFill>
                  </a:tcPr>
                </a:tc>
                <a:extLst>
                  <a:ext uri="{0D108BD9-81ED-4DB2-BD59-A6C34878D82A}">
                    <a16:rowId xmlns:a16="http://schemas.microsoft.com/office/drawing/2014/main" val="621575346"/>
                  </a:ext>
                </a:extLst>
              </a:tr>
              <a:tr h="347405">
                <a:tc vMerge="1">
                  <a:txBody>
                    <a:bodyPr/>
                    <a:lstStyle/>
                    <a:p>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US" sz="1400" b="0" dirty="0">
                          <a:solidFill>
                            <a:schemeClr val="tx2"/>
                          </a:solidFill>
                          <a:latin typeface="Calibri" panose="020F0502020204030204" pitchFamily="34" charset="0"/>
                          <a:cs typeface="Calibri" panose="020F0502020204030204" pitchFamily="34" charset="0"/>
                        </a:rPr>
                        <a:t>Total CPU Overlap (ms) at VM level</a:t>
                      </a:r>
                      <a:endParaRPr lang="en-SG" sz="1400" b="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SG" sz="1400" b="1" dirty="0">
                          <a:solidFill>
                            <a:schemeClr val="tx2"/>
                          </a:solidFill>
                          <a:latin typeface="Calibri" panose="020F0502020204030204" pitchFamily="34" charset="0"/>
                          <a:cs typeface="Calibri" panose="020F0502020204030204" pitchFamily="34" charset="0"/>
                        </a:rPr>
                        <a:t>0 – 1000</a:t>
                      </a:r>
                    </a:p>
                  </a:txBody>
                  <a:tcPr marL="91416" marR="91416" marT="45708" marB="45708" anchor="ctr">
                    <a:solidFill>
                      <a:srgbClr val="00B050"/>
                    </a:solidFill>
                  </a:tcPr>
                </a:tc>
                <a:tc>
                  <a:txBody>
                    <a:bodyPr/>
                    <a:lstStyle/>
                    <a:p>
                      <a:pPr algn="ctr"/>
                      <a:r>
                        <a:rPr lang="en-SG" sz="1400" b="1">
                          <a:solidFill>
                            <a:schemeClr val="tx2"/>
                          </a:solidFill>
                          <a:latin typeface="Calibri" panose="020F0502020204030204" pitchFamily="34" charset="0"/>
                          <a:cs typeface="Calibri" panose="020F0502020204030204" pitchFamily="34" charset="0"/>
                        </a:rPr>
                        <a:t>&gt; 1000</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FF00"/>
                    </a:solidFill>
                  </a:tcPr>
                </a:tc>
                <a:tc>
                  <a:txBody>
                    <a:bodyPr/>
                    <a:lstStyle/>
                    <a:p>
                      <a:pPr algn="ctr"/>
                      <a:r>
                        <a:rPr lang="en-SG" sz="1400" b="1">
                          <a:solidFill>
                            <a:schemeClr val="tx2"/>
                          </a:solidFill>
                          <a:latin typeface="Calibri" panose="020F0502020204030204" pitchFamily="34" charset="0"/>
                          <a:cs typeface="Calibri" panose="020F0502020204030204" pitchFamily="34" charset="0"/>
                        </a:rPr>
                        <a:t>&gt; 2500 </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C000"/>
                    </a:solidFill>
                  </a:tcPr>
                </a:tc>
                <a:tc>
                  <a:txBody>
                    <a:bodyPr/>
                    <a:lstStyle/>
                    <a:p>
                      <a:pPr algn="ctr"/>
                      <a:r>
                        <a:rPr lang="en-SG" sz="1400" b="1" dirty="0">
                          <a:solidFill>
                            <a:schemeClr val="tx2"/>
                          </a:solidFill>
                          <a:latin typeface="Calibri" panose="020F0502020204030204" pitchFamily="34" charset="0"/>
                          <a:cs typeface="Calibri" panose="020F0502020204030204" pitchFamily="34" charset="0"/>
                        </a:rPr>
                        <a:t>&gt; 5000</a:t>
                      </a:r>
                    </a:p>
                  </a:txBody>
                  <a:tcPr marL="91416" marR="91416" marT="45708" marB="45708" anchor="ctr">
                    <a:solidFill>
                      <a:srgbClr val="FF0000"/>
                    </a:solidFill>
                  </a:tcPr>
                </a:tc>
                <a:extLst>
                  <a:ext uri="{0D108BD9-81ED-4DB2-BD59-A6C34878D82A}">
                    <a16:rowId xmlns:a16="http://schemas.microsoft.com/office/drawing/2014/main" val="2765981065"/>
                  </a:ext>
                </a:extLst>
              </a:tr>
              <a:tr h="347405">
                <a:tc vMerge="1">
                  <a:txBody>
                    <a:bodyPr/>
                    <a:lstStyle/>
                    <a:p>
                      <a:endParaRPr lang="en-US"/>
                    </a:p>
                  </a:txBody>
                  <a:tcPr/>
                </a:tc>
                <a:tc>
                  <a:txBody>
                    <a:bodyPr/>
                    <a:lstStyle/>
                    <a:p>
                      <a:r>
                        <a:rPr lang="en-SG" sz="1400" b="0" dirty="0">
                          <a:solidFill>
                            <a:schemeClr val="tx2"/>
                          </a:solidFill>
                          <a:latin typeface="Calibri" panose="020F0502020204030204" pitchFamily="34" charset="0"/>
                          <a:cs typeface="Calibri" panose="020F0502020204030204" pitchFamily="34" charset="0"/>
                        </a:rPr>
                        <a:t>CPU IO Wait </a:t>
                      </a:r>
                    </a:p>
                  </a:txBody>
                  <a:tcPr marL="91416" marR="91416" marT="45708" marB="45708" anchor="ctr"/>
                </a:tc>
                <a:tc>
                  <a:txBody>
                    <a:bodyPr/>
                    <a:lstStyle/>
                    <a:p>
                      <a:pPr algn="ctr"/>
                      <a:r>
                        <a:rPr lang="en-SG" sz="1400" b="1" dirty="0">
                          <a:solidFill>
                            <a:schemeClr val="tx2"/>
                          </a:solidFill>
                          <a:latin typeface="Calibri" panose="020F0502020204030204" pitchFamily="34" charset="0"/>
                          <a:cs typeface="Calibri" panose="020F0502020204030204" pitchFamily="34" charset="0"/>
                        </a:rPr>
                        <a:t>0 – 1000</a:t>
                      </a:r>
                    </a:p>
                  </a:txBody>
                  <a:tcPr marL="91416" marR="91416" marT="45708" marB="45708" anchor="ctr">
                    <a:solidFill>
                      <a:srgbClr val="00B050"/>
                    </a:solidFill>
                  </a:tcPr>
                </a:tc>
                <a:tc>
                  <a:txBody>
                    <a:bodyPr/>
                    <a:lstStyle/>
                    <a:p>
                      <a:pPr algn="ctr"/>
                      <a:r>
                        <a:rPr lang="en-SG" sz="1400" b="1">
                          <a:solidFill>
                            <a:schemeClr val="tx2"/>
                          </a:solidFill>
                          <a:latin typeface="Calibri" panose="020F0502020204030204" pitchFamily="34" charset="0"/>
                          <a:cs typeface="Calibri" panose="020F0502020204030204" pitchFamily="34" charset="0"/>
                        </a:rPr>
                        <a:t>&gt; 1000</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FF00"/>
                    </a:solidFill>
                  </a:tcPr>
                </a:tc>
                <a:tc>
                  <a:txBody>
                    <a:bodyPr/>
                    <a:lstStyle/>
                    <a:p>
                      <a:pPr algn="ctr"/>
                      <a:r>
                        <a:rPr lang="en-SG" sz="1400" b="1">
                          <a:solidFill>
                            <a:schemeClr val="tx2"/>
                          </a:solidFill>
                          <a:latin typeface="Calibri" panose="020F0502020204030204" pitchFamily="34" charset="0"/>
                          <a:cs typeface="Calibri" panose="020F0502020204030204" pitchFamily="34" charset="0"/>
                        </a:rPr>
                        <a:t>&gt; 2500 </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C000"/>
                    </a:solidFill>
                  </a:tcPr>
                </a:tc>
                <a:tc>
                  <a:txBody>
                    <a:bodyPr/>
                    <a:lstStyle/>
                    <a:p>
                      <a:pPr algn="ctr"/>
                      <a:r>
                        <a:rPr lang="en-SG" sz="1400" b="1" dirty="0">
                          <a:solidFill>
                            <a:schemeClr val="tx2"/>
                          </a:solidFill>
                          <a:latin typeface="Calibri" panose="020F0502020204030204" pitchFamily="34" charset="0"/>
                          <a:cs typeface="Calibri" panose="020F0502020204030204" pitchFamily="34" charset="0"/>
                        </a:rPr>
                        <a:t>&gt; 5000</a:t>
                      </a:r>
                    </a:p>
                  </a:txBody>
                  <a:tcPr marL="91416" marR="91416" marT="45708" marB="45708" anchor="ctr">
                    <a:solidFill>
                      <a:srgbClr val="FF0000"/>
                    </a:solidFill>
                  </a:tcPr>
                </a:tc>
                <a:extLst>
                  <a:ext uri="{0D108BD9-81ED-4DB2-BD59-A6C34878D82A}">
                    <a16:rowId xmlns:a16="http://schemas.microsoft.com/office/drawing/2014/main" val="1788651314"/>
                  </a:ext>
                </a:extLst>
              </a:tr>
              <a:tr h="347405">
                <a:tc vMerge="1">
                  <a:txBody>
                    <a:bodyPr/>
                    <a:lstStyle/>
                    <a:p>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US" sz="1400" b="0" dirty="0">
                          <a:solidFill>
                            <a:schemeClr val="tx2"/>
                          </a:solidFill>
                          <a:latin typeface="Calibri" panose="020F0502020204030204" pitchFamily="34" charset="0"/>
                          <a:cs typeface="Calibri" panose="020F0502020204030204" pitchFamily="34" charset="0"/>
                        </a:rPr>
                        <a:t>RAM Contention (%)</a:t>
                      </a:r>
                      <a:endParaRPr lang="en-SG" sz="1400" b="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b="1" dirty="0">
                          <a:solidFill>
                            <a:schemeClr val="tx2"/>
                          </a:solidFill>
                          <a:latin typeface="Calibri" panose="020F0502020204030204" pitchFamily="34" charset="0"/>
                          <a:cs typeface="Calibri" panose="020F0502020204030204" pitchFamily="34" charset="0"/>
                        </a:rPr>
                        <a:t>0 – 1%</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00B050"/>
                    </a:solidFill>
                  </a:tcPr>
                </a:tc>
                <a:tc>
                  <a:txBody>
                    <a:bodyPr/>
                    <a:lstStyle/>
                    <a:p>
                      <a:pPr algn="ctr"/>
                      <a:r>
                        <a:rPr lang="en-US" sz="1400" b="1">
                          <a:solidFill>
                            <a:schemeClr val="tx2"/>
                          </a:solidFill>
                          <a:latin typeface="Calibri" panose="020F0502020204030204" pitchFamily="34" charset="0"/>
                          <a:cs typeface="Calibri" panose="020F0502020204030204" pitchFamily="34" charset="0"/>
                        </a:rPr>
                        <a:t>&gt; 1</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FF00"/>
                    </a:solidFill>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&gt; 2</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C000"/>
                    </a:solidFill>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&gt; 4</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0000"/>
                    </a:solidFill>
                  </a:tcPr>
                </a:tc>
                <a:extLst>
                  <a:ext uri="{0D108BD9-81ED-4DB2-BD59-A6C34878D82A}">
                    <a16:rowId xmlns:a16="http://schemas.microsoft.com/office/drawing/2014/main" val="1559900405"/>
                  </a:ext>
                </a:extLst>
              </a:tr>
              <a:tr h="347405">
                <a:tc vMerge="1">
                  <a:txBody>
                    <a:bodyPr/>
                    <a:lstStyle/>
                    <a:p>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US" sz="1400" b="0" dirty="0">
                          <a:solidFill>
                            <a:schemeClr val="tx2"/>
                          </a:solidFill>
                          <a:latin typeface="Calibri" panose="020F0502020204030204" pitchFamily="34" charset="0"/>
                          <a:cs typeface="Calibri" panose="020F0502020204030204" pitchFamily="34" charset="0"/>
                        </a:rPr>
                        <a:t>Disk Latency (ms)</a:t>
                      </a:r>
                      <a:endParaRPr lang="en-SG" sz="1400" b="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b="1" dirty="0">
                          <a:solidFill>
                            <a:schemeClr val="tx2"/>
                          </a:solidFill>
                          <a:latin typeface="Calibri" panose="020F0502020204030204" pitchFamily="34" charset="0"/>
                          <a:cs typeface="Calibri" panose="020F0502020204030204" pitchFamily="34" charset="0"/>
                        </a:rPr>
                        <a:t>0 – 10 ms</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00B050"/>
                    </a:solidFill>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&gt; 10</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FF00"/>
                    </a:solidFill>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&gt; 20</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C000"/>
                    </a:solidFill>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&gt; 40</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0000"/>
                    </a:solidFill>
                  </a:tcPr>
                </a:tc>
                <a:extLst>
                  <a:ext uri="{0D108BD9-81ED-4DB2-BD59-A6C34878D82A}">
                    <a16:rowId xmlns:a16="http://schemas.microsoft.com/office/drawing/2014/main" val="2954111353"/>
                  </a:ext>
                </a:extLst>
              </a:tr>
              <a:tr h="347405">
                <a:tc vMerge="1">
                  <a:txBody>
                    <a:bodyPr/>
                    <a:lstStyle/>
                    <a:p>
                      <a:endParaRPr lang="en-US"/>
                    </a:p>
                  </a:txBody>
                  <a:tcPr/>
                </a:tc>
                <a:tc>
                  <a:txBody>
                    <a:bodyPr/>
                    <a:lstStyle/>
                    <a:p>
                      <a:r>
                        <a:rPr lang="en-SG" sz="1400" b="0" dirty="0">
                          <a:solidFill>
                            <a:srgbClr val="FF0000"/>
                          </a:solidFill>
                          <a:latin typeface="Calibri" panose="020F0502020204030204" pitchFamily="34" charset="0"/>
                          <a:cs typeface="Calibri" panose="020F0502020204030204" pitchFamily="34" charset="0"/>
                        </a:rPr>
                        <a:t>Disk Outstanding IO</a:t>
                      </a:r>
                    </a:p>
                  </a:txBody>
                  <a:tcPr marL="91416" marR="91416" marT="45708" marB="45708" anchor="ctr"/>
                </a:tc>
                <a:tc>
                  <a:txBody>
                    <a:bodyPr/>
                    <a:lstStyle/>
                    <a:p>
                      <a:pPr algn="ct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00B050"/>
                    </a:solidFill>
                  </a:tcPr>
                </a:tc>
                <a:tc>
                  <a:txBody>
                    <a:bodyPr/>
                    <a:lstStyle/>
                    <a:p>
                      <a:pPr algn="ct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FF00"/>
                    </a:solidFill>
                  </a:tcPr>
                </a:tc>
                <a:tc>
                  <a:txBody>
                    <a:bodyPr/>
                    <a:lstStyle/>
                    <a:p>
                      <a:pPr algn="ct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C000"/>
                    </a:solidFill>
                  </a:tcPr>
                </a:tc>
                <a:tc>
                  <a:txBody>
                    <a:bodyPr/>
                    <a:lstStyle/>
                    <a:p>
                      <a:pPr algn="ct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0000"/>
                    </a:solidFill>
                  </a:tcPr>
                </a:tc>
                <a:extLst>
                  <a:ext uri="{0D108BD9-81ED-4DB2-BD59-A6C34878D82A}">
                    <a16:rowId xmlns:a16="http://schemas.microsoft.com/office/drawing/2014/main" val="3328425408"/>
                  </a:ext>
                </a:extLst>
              </a:tr>
              <a:tr h="347405">
                <a:tc vMerge="1">
                  <a:txBody>
                    <a:bodyPr/>
                    <a:lstStyle/>
                    <a:p>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400" b="0" dirty="0">
                          <a:solidFill>
                            <a:schemeClr val="tx2"/>
                          </a:solidFill>
                          <a:latin typeface="Calibri" panose="020F0502020204030204" pitchFamily="34" charset="0"/>
                          <a:cs typeface="Calibri" panose="020F0502020204030204" pitchFamily="34" charset="0"/>
                        </a:rPr>
                        <a:t>Network TX Dropped Packet </a:t>
                      </a:r>
                      <a:endParaRPr lang="en-SG" sz="1400" b="0" dirty="0">
                        <a:solidFill>
                          <a:srgbClr val="FF0000"/>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b="1" dirty="0">
                          <a:solidFill>
                            <a:schemeClr val="tx2"/>
                          </a:solidFill>
                          <a:latin typeface="Calibri" panose="020F0502020204030204" pitchFamily="34" charset="0"/>
                          <a:cs typeface="Calibri" panose="020F0502020204030204" pitchFamily="34" charset="0"/>
                        </a:rPr>
                        <a:t>0</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00B050"/>
                    </a:solidFill>
                  </a:tcPr>
                </a:tc>
                <a:tc>
                  <a:txBody>
                    <a:bodyPr/>
                    <a:lstStyle/>
                    <a:p>
                      <a:pPr algn="ctr"/>
                      <a:r>
                        <a:rPr lang="en-US" sz="1400" b="1">
                          <a:solidFill>
                            <a:schemeClr val="tx2"/>
                          </a:solidFill>
                          <a:latin typeface="Calibri" panose="020F0502020204030204" pitchFamily="34" charset="0"/>
                          <a:cs typeface="Calibri" panose="020F0502020204030204" pitchFamily="34" charset="0"/>
                        </a:rPr>
                        <a:t>&gt; 0</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FF00"/>
                    </a:solidFill>
                  </a:tcPr>
                </a:tc>
                <a:tc>
                  <a:txBody>
                    <a:bodyPr/>
                    <a:lstStyle/>
                    <a:p>
                      <a:pPr algn="ctr"/>
                      <a:r>
                        <a:rPr lang="en-US" sz="1400" b="1">
                          <a:solidFill>
                            <a:schemeClr val="tx2"/>
                          </a:solidFill>
                          <a:latin typeface="Calibri" panose="020F0502020204030204" pitchFamily="34" charset="0"/>
                          <a:cs typeface="Calibri" panose="020F0502020204030204" pitchFamily="34" charset="0"/>
                        </a:rPr>
                        <a:t>&gt; 1</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C000"/>
                    </a:solidFill>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&gt; 2</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0000"/>
                    </a:solidFill>
                  </a:tcPr>
                </a:tc>
                <a:extLst>
                  <a:ext uri="{0D108BD9-81ED-4DB2-BD59-A6C34878D82A}">
                    <a16:rowId xmlns:a16="http://schemas.microsoft.com/office/drawing/2014/main" val="1282203185"/>
                  </a:ext>
                </a:extLst>
              </a:tr>
              <a:tr h="347405">
                <a:tc>
                  <a:txBody>
                    <a:bodyPr/>
                    <a:lstStyle/>
                    <a:p>
                      <a:r>
                        <a:rPr lang="en-SG" sz="1400" b="1">
                          <a:solidFill>
                            <a:schemeClr val="accent2">
                              <a:lumMod val="60000"/>
                              <a:lumOff val="40000"/>
                            </a:schemeClr>
                          </a:solidFill>
                          <a:latin typeface="Calibri" panose="020F0502020204030204" pitchFamily="34" charset="0"/>
                          <a:cs typeface="Calibri" panose="020F0502020204030204" pitchFamily="34" charset="0"/>
                        </a:rPr>
                        <a:t>VM Usage</a:t>
                      </a:r>
                      <a:endParaRPr lang="en-SG" sz="1400" b="1" dirty="0">
                        <a:solidFill>
                          <a:schemeClr val="accent2">
                            <a:lumMod val="60000"/>
                            <a:lumOff val="40000"/>
                          </a:schemeClr>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US" sz="1400" b="0" dirty="0">
                          <a:solidFill>
                            <a:schemeClr val="accent2">
                              <a:lumMod val="60000"/>
                              <a:lumOff val="40000"/>
                            </a:schemeClr>
                          </a:solidFill>
                          <a:latin typeface="Calibri" panose="020F0502020204030204" pitchFamily="34" charset="0"/>
                          <a:cs typeface="Calibri" panose="020F0502020204030204" pitchFamily="34" charset="0"/>
                        </a:rPr>
                        <a:t>CPU Usage (%)</a:t>
                      </a:r>
                      <a:endParaRPr lang="en-SG" sz="1400" b="0" dirty="0">
                        <a:solidFill>
                          <a:schemeClr val="accent2">
                            <a:lumMod val="60000"/>
                            <a:lumOff val="40000"/>
                          </a:schemeClr>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b="1" dirty="0">
                          <a:solidFill>
                            <a:schemeClr val="tx2"/>
                          </a:solidFill>
                          <a:latin typeface="Calibri" panose="020F0502020204030204" pitchFamily="34" charset="0"/>
                          <a:cs typeface="Calibri" panose="020F0502020204030204" pitchFamily="34" charset="0"/>
                        </a:rPr>
                        <a:t>0 – 85%</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00B050"/>
                    </a:solidFill>
                  </a:tcPr>
                </a:tc>
                <a:tc>
                  <a:txBody>
                    <a:bodyPr/>
                    <a:lstStyle/>
                    <a:p>
                      <a:pPr marL="0" indent="0" algn="ctr">
                        <a:buFont typeface="Wingdings" panose="05000000000000000000" pitchFamily="2" charset="2"/>
                        <a:buNone/>
                      </a:pPr>
                      <a:r>
                        <a:rPr lang="en-US" sz="1400" b="1">
                          <a:solidFill>
                            <a:schemeClr val="tx2"/>
                          </a:solidFill>
                          <a:latin typeface="Calibri" panose="020F0502020204030204" pitchFamily="34" charset="0"/>
                          <a:cs typeface="Calibri" panose="020F0502020204030204" pitchFamily="34" charset="0"/>
                        </a:rPr>
                        <a:t>&gt; 85</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FF00"/>
                    </a:solidFill>
                  </a:tcPr>
                </a:tc>
                <a:tc>
                  <a:txBody>
                    <a:bodyPr/>
                    <a:lstStyle/>
                    <a:p>
                      <a:pPr algn="ctr"/>
                      <a:r>
                        <a:rPr lang="en-US" sz="1400" b="1">
                          <a:solidFill>
                            <a:schemeClr val="tx2"/>
                          </a:solidFill>
                          <a:latin typeface="Calibri" panose="020F0502020204030204" pitchFamily="34" charset="0"/>
                          <a:cs typeface="Calibri" panose="020F0502020204030204" pitchFamily="34" charset="0"/>
                        </a:rPr>
                        <a:t>&gt; 90</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C000"/>
                    </a:solidFill>
                  </a:tcPr>
                </a:tc>
                <a:tc>
                  <a:txBody>
                    <a:bodyPr/>
                    <a:lstStyle/>
                    <a:p>
                      <a:pPr algn="ctr"/>
                      <a:r>
                        <a:rPr lang="en-US" sz="1400" b="1" dirty="0">
                          <a:solidFill>
                            <a:schemeClr val="tx2"/>
                          </a:solidFill>
                          <a:latin typeface="Calibri" panose="020F0502020204030204" pitchFamily="34" charset="0"/>
                          <a:cs typeface="Calibri" panose="020F0502020204030204" pitchFamily="34" charset="0"/>
                        </a:rPr>
                        <a:t>&gt; 95</a:t>
                      </a: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0000"/>
                    </a:solidFill>
                  </a:tcPr>
                </a:tc>
                <a:extLst>
                  <a:ext uri="{0D108BD9-81ED-4DB2-BD59-A6C34878D82A}">
                    <a16:rowId xmlns:a16="http://schemas.microsoft.com/office/drawing/2014/main" val="2558458200"/>
                  </a:ext>
                </a:extLst>
              </a:tr>
            </a:tbl>
          </a:graphicData>
        </a:graphic>
      </p:graphicFrame>
      <p:grpSp>
        <p:nvGrpSpPr>
          <p:cNvPr id="8" name="Group 7">
            <a:extLst>
              <a:ext uri="{FF2B5EF4-FFF2-40B4-BE49-F238E27FC236}">
                <a16:creationId xmlns:a16="http://schemas.microsoft.com/office/drawing/2014/main" id="{C1E2BE19-DA22-40D9-BF51-3500EEFC2D8B}"/>
              </a:ext>
            </a:extLst>
          </p:cNvPr>
          <p:cNvGrpSpPr/>
          <p:nvPr/>
        </p:nvGrpSpPr>
        <p:grpSpPr>
          <a:xfrm>
            <a:off x="9413359" y="4688639"/>
            <a:ext cx="2775465" cy="1154162"/>
            <a:chOff x="9413360" y="2805642"/>
            <a:chExt cx="2775465" cy="1154162"/>
          </a:xfrm>
        </p:grpSpPr>
        <p:sp>
          <p:nvSpPr>
            <p:cNvPr id="11" name="Rectangle 10">
              <a:extLst>
                <a:ext uri="{FF2B5EF4-FFF2-40B4-BE49-F238E27FC236}">
                  <a16:creationId xmlns:a16="http://schemas.microsoft.com/office/drawing/2014/main" id="{B9E2B9C1-E57E-458F-8CC6-2E7D8F47F921}"/>
                </a:ext>
              </a:extLst>
            </p:cNvPr>
            <p:cNvSpPr/>
            <p:nvPr/>
          </p:nvSpPr>
          <p:spPr>
            <a:xfrm>
              <a:off x="9413360" y="2805642"/>
              <a:ext cx="2775465" cy="1154162"/>
            </a:xfrm>
            <a:prstGeom prst="rect">
              <a:avLst/>
            </a:prstGeom>
          </p:spPr>
          <p:txBody>
            <a:bodyPr wrap="square">
              <a:spAutoFit/>
            </a:bodyPr>
            <a:lstStyle/>
            <a:p>
              <a:pPr>
                <a:spcAft>
                  <a:spcPts val="600"/>
                </a:spcAft>
              </a:pPr>
              <a:r>
                <a:rPr lang="en-US" sz="1600" b="1" dirty="0">
                  <a:solidFill>
                    <a:srgbClr val="0070C0"/>
                  </a:solidFill>
                  <a:latin typeface="Calibri" panose="020F0502020204030204" pitchFamily="34" charset="0"/>
                  <a:cs typeface="Calibri" panose="020F0502020204030204" pitchFamily="34" charset="0"/>
                </a:rPr>
                <a:t>Limitation</a:t>
              </a:r>
              <a:endParaRPr lang="en-US" sz="800" b="1" dirty="0">
                <a:latin typeface="Calibri" panose="020F0502020204030204" pitchFamily="34" charset="0"/>
                <a:cs typeface="Calibri" panose="020F0502020204030204" pitchFamily="34" charset="0"/>
              </a:endParaRPr>
            </a:p>
            <a:p>
              <a:r>
                <a:rPr lang="en-US" sz="1600" dirty="0">
                  <a:solidFill>
                    <a:srgbClr val="FF0000"/>
                  </a:solidFill>
                  <a:latin typeface="Calibri" panose="020F0502020204030204" pitchFamily="34" charset="0"/>
                  <a:cs typeface="Calibri" panose="020F0502020204030204" pitchFamily="34" charset="0"/>
                </a:rPr>
                <a:t>Can be enhanced to support different class of service, but steps are complex ;-)</a:t>
              </a:r>
              <a:endParaRPr lang="en-US" sz="1600" dirty="0">
                <a:latin typeface="Calibri" panose="020F0502020204030204" pitchFamily="34" charset="0"/>
                <a:cs typeface="Calibri" panose="020F0502020204030204" pitchFamily="34" charset="0"/>
              </a:endParaRPr>
            </a:p>
          </p:txBody>
        </p:sp>
        <p:cxnSp>
          <p:nvCxnSpPr>
            <p:cNvPr id="12" name="Straight Connector 11">
              <a:extLst>
                <a:ext uri="{FF2B5EF4-FFF2-40B4-BE49-F238E27FC236}">
                  <a16:creationId xmlns:a16="http://schemas.microsoft.com/office/drawing/2014/main" id="{1D0BFFED-EC7F-420F-925A-E6EA1E9EBE23}"/>
                </a:ext>
              </a:extLst>
            </p:cNvPr>
            <p:cNvCxnSpPr/>
            <p:nvPr/>
          </p:nvCxnSpPr>
          <p:spPr>
            <a:xfrm>
              <a:off x="9512596" y="3104707"/>
              <a:ext cx="2514199" cy="0"/>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66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0-#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0196DA-F086-450B-B2EE-DF76D7793C9F}"/>
              </a:ext>
            </a:extLst>
          </p:cNvPr>
          <p:cNvSpPr>
            <a:spLocks noGrp="1"/>
          </p:cNvSpPr>
          <p:nvPr>
            <p:ph type="title"/>
          </p:nvPr>
        </p:nvSpPr>
        <p:spPr/>
        <p:txBody>
          <a:bodyPr/>
          <a:lstStyle/>
          <a:p>
            <a:r>
              <a:rPr lang="en-SG" dirty="0"/>
              <a:t>Logic</a:t>
            </a:r>
          </a:p>
        </p:txBody>
      </p:sp>
      <p:sp>
        <p:nvSpPr>
          <p:cNvPr id="6" name="Rectangle 5">
            <a:extLst>
              <a:ext uri="{FF2B5EF4-FFF2-40B4-BE49-F238E27FC236}">
                <a16:creationId xmlns:a16="http://schemas.microsoft.com/office/drawing/2014/main" id="{CEB13F60-DE6E-423E-A84B-D159A1EFB9EE}"/>
              </a:ext>
            </a:extLst>
          </p:cNvPr>
          <p:cNvSpPr/>
          <p:nvPr/>
        </p:nvSpPr>
        <p:spPr>
          <a:xfrm>
            <a:off x="7443994" y="2995950"/>
            <a:ext cx="914400" cy="364713"/>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1600" b="1">
                <a:solidFill>
                  <a:schemeClr val="tx2"/>
                </a:solidFill>
                <a:latin typeface="Calibri" panose="020F0502020204030204" pitchFamily="34" charset="0"/>
                <a:cs typeface="Calibri" panose="020F0502020204030204" pitchFamily="34" charset="0"/>
              </a:rPr>
              <a:t>75 - 100</a:t>
            </a:r>
          </a:p>
        </p:txBody>
      </p:sp>
      <p:sp>
        <p:nvSpPr>
          <p:cNvPr id="7" name="Rectangle 6">
            <a:extLst>
              <a:ext uri="{FF2B5EF4-FFF2-40B4-BE49-F238E27FC236}">
                <a16:creationId xmlns:a16="http://schemas.microsoft.com/office/drawing/2014/main" id="{AFCF19F2-9A24-40D5-B4B6-9F357B9810ED}"/>
              </a:ext>
            </a:extLst>
          </p:cNvPr>
          <p:cNvSpPr/>
          <p:nvPr/>
        </p:nvSpPr>
        <p:spPr>
          <a:xfrm>
            <a:off x="6498848" y="2995950"/>
            <a:ext cx="914400" cy="364713"/>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1600" b="1">
                <a:solidFill>
                  <a:schemeClr val="tx2"/>
                </a:solidFill>
                <a:latin typeface="Calibri" panose="020F0502020204030204" pitchFamily="34" charset="0"/>
                <a:cs typeface="Calibri" panose="020F0502020204030204" pitchFamily="34" charset="0"/>
              </a:rPr>
              <a:t>50 - 75</a:t>
            </a:r>
            <a:endParaRPr lang="en-SG" sz="1600" b="1" dirty="0">
              <a:solidFill>
                <a:schemeClr val="tx2"/>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B86E02C3-6B35-4E5A-98B2-44EBB20BDDAC}"/>
              </a:ext>
            </a:extLst>
          </p:cNvPr>
          <p:cNvSpPr/>
          <p:nvPr/>
        </p:nvSpPr>
        <p:spPr>
          <a:xfrm>
            <a:off x="5553702" y="2995950"/>
            <a:ext cx="914400" cy="364713"/>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1600" b="1">
                <a:solidFill>
                  <a:schemeClr val="tx2"/>
                </a:solidFill>
                <a:latin typeface="Calibri" panose="020F0502020204030204" pitchFamily="34" charset="0"/>
                <a:cs typeface="Calibri" panose="020F0502020204030204" pitchFamily="34" charset="0"/>
              </a:rPr>
              <a:t>25 - 50</a:t>
            </a:r>
            <a:endParaRPr lang="en-SG" sz="1600" b="1" dirty="0">
              <a:solidFill>
                <a:schemeClr val="tx2"/>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A056102D-4C2E-465A-AE66-E061FEED82A8}"/>
              </a:ext>
            </a:extLst>
          </p:cNvPr>
          <p:cNvSpPr/>
          <p:nvPr/>
        </p:nvSpPr>
        <p:spPr>
          <a:xfrm>
            <a:off x="4608556" y="2995950"/>
            <a:ext cx="914400" cy="36471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1600" b="1">
                <a:solidFill>
                  <a:schemeClr val="tx2"/>
                </a:solidFill>
                <a:latin typeface="Calibri" panose="020F0502020204030204" pitchFamily="34" charset="0"/>
                <a:cs typeface="Calibri" panose="020F0502020204030204" pitchFamily="34" charset="0"/>
              </a:rPr>
              <a:t>0 - 25</a:t>
            </a:r>
          </a:p>
        </p:txBody>
      </p:sp>
      <p:graphicFrame>
        <p:nvGraphicFramePr>
          <p:cNvPr id="14" name="Table 13">
            <a:extLst>
              <a:ext uri="{FF2B5EF4-FFF2-40B4-BE49-F238E27FC236}">
                <a16:creationId xmlns:a16="http://schemas.microsoft.com/office/drawing/2014/main" id="{1DD9E96E-F70A-4F80-AC46-D9B96FF60A78}"/>
              </a:ext>
            </a:extLst>
          </p:cNvPr>
          <p:cNvGraphicFramePr>
            <a:graphicFrameLocks noGrp="1"/>
          </p:cNvGraphicFramePr>
          <p:nvPr>
            <p:extLst>
              <p:ext uri="{D42A27DB-BD31-4B8C-83A1-F6EECF244321}">
                <p14:modId xmlns:p14="http://schemas.microsoft.com/office/powerpoint/2010/main" val="3850311170"/>
              </p:ext>
            </p:extLst>
          </p:nvPr>
        </p:nvGraphicFramePr>
        <p:xfrm>
          <a:off x="1162788" y="1023240"/>
          <a:ext cx="7315467" cy="1166013"/>
        </p:xfrm>
        <a:graphic>
          <a:graphicData uri="http://schemas.openxmlformats.org/drawingml/2006/table">
            <a:tbl>
              <a:tblPr firstRow="1" bandRow="1">
                <a:tableStyleId>{5C22544A-7EE6-4342-B048-85BDC9FD1C3A}</a:tableStyleId>
              </a:tblPr>
              <a:tblGrid>
                <a:gridCol w="3629179">
                  <a:extLst>
                    <a:ext uri="{9D8B030D-6E8A-4147-A177-3AD203B41FA5}">
                      <a16:colId xmlns:a16="http://schemas.microsoft.com/office/drawing/2014/main" val="2436791073"/>
                    </a:ext>
                  </a:extLst>
                </a:gridCol>
                <a:gridCol w="921572">
                  <a:extLst>
                    <a:ext uri="{9D8B030D-6E8A-4147-A177-3AD203B41FA5}">
                      <a16:colId xmlns:a16="http://schemas.microsoft.com/office/drawing/2014/main" val="2504537931"/>
                    </a:ext>
                  </a:extLst>
                </a:gridCol>
                <a:gridCol w="921572">
                  <a:extLst>
                    <a:ext uri="{9D8B030D-6E8A-4147-A177-3AD203B41FA5}">
                      <a16:colId xmlns:a16="http://schemas.microsoft.com/office/drawing/2014/main" val="4049569173"/>
                    </a:ext>
                  </a:extLst>
                </a:gridCol>
                <a:gridCol w="921572">
                  <a:extLst>
                    <a:ext uri="{9D8B030D-6E8A-4147-A177-3AD203B41FA5}">
                      <a16:colId xmlns:a16="http://schemas.microsoft.com/office/drawing/2014/main" val="3180498151"/>
                    </a:ext>
                  </a:extLst>
                </a:gridCol>
                <a:gridCol w="921572">
                  <a:extLst>
                    <a:ext uri="{9D8B030D-6E8A-4147-A177-3AD203B41FA5}">
                      <a16:colId xmlns:a16="http://schemas.microsoft.com/office/drawing/2014/main" val="241202616"/>
                    </a:ext>
                  </a:extLst>
                </a:gridCol>
              </a:tblGrid>
              <a:tr h="388671">
                <a:tc>
                  <a:txBody>
                    <a:bodyPr/>
                    <a:lstStyle/>
                    <a:p>
                      <a:r>
                        <a:rPr lang="en-SG" sz="1400" dirty="0">
                          <a:solidFill>
                            <a:schemeClr val="tx2"/>
                          </a:solidFill>
                          <a:latin typeface="Calibri" panose="020F0502020204030204" pitchFamily="34" charset="0"/>
                          <a:cs typeface="Calibri" panose="020F0502020204030204" pitchFamily="34" charset="0"/>
                        </a:rPr>
                        <a:t>Metric</a:t>
                      </a:r>
                    </a:p>
                  </a:txBody>
                  <a:tcPr marL="91416" marR="91416" marT="45708" marB="45708" anchor="ctr">
                    <a:solidFill>
                      <a:schemeClr val="bg2"/>
                    </a:solidFill>
                  </a:tcPr>
                </a:tc>
                <a:tc>
                  <a:txBody>
                    <a:bodyPr/>
                    <a:lstStyle/>
                    <a:p>
                      <a:pPr algn="ctr"/>
                      <a:r>
                        <a:rPr lang="en-US" sz="1400" dirty="0">
                          <a:solidFill>
                            <a:schemeClr val="tx2"/>
                          </a:solidFill>
                          <a:latin typeface="Calibri" panose="020F0502020204030204" pitchFamily="34" charset="0"/>
                          <a:cs typeface="Calibri" panose="020F0502020204030204" pitchFamily="34" charset="0"/>
                        </a:rPr>
                        <a:t>Green</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00B050"/>
                    </a:solidFill>
                  </a:tcPr>
                </a:tc>
                <a:tc>
                  <a:txBody>
                    <a:bodyPr/>
                    <a:lstStyle/>
                    <a:p>
                      <a:pPr algn="ctr"/>
                      <a:r>
                        <a:rPr lang="en-US" sz="1400" dirty="0">
                          <a:solidFill>
                            <a:schemeClr val="tx2"/>
                          </a:solidFill>
                          <a:latin typeface="Calibri" panose="020F0502020204030204" pitchFamily="34" charset="0"/>
                          <a:cs typeface="Calibri" panose="020F0502020204030204" pitchFamily="34" charset="0"/>
                        </a:rPr>
                        <a:t>Yellow</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FF00"/>
                    </a:solidFill>
                  </a:tcPr>
                </a:tc>
                <a:tc>
                  <a:txBody>
                    <a:bodyPr/>
                    <a:lstStyle/>
                    <a:p>
                      <a:pPr algn="ctr"/>
                      <a:r>
                        <a:rPr lang="en-US" sz="1400" dirty="0">
                          <a:solidFill>
                            <a:schemeClr val="tx2"/>
                          </a:solidFill>
                          <a:latin typeface="Calibri" panose="020F0502020204030204" pitchFamily="34" charset="0"/>
                          <a:cs typeface="Calibri" panose="020F0502020204030204" pitchFamily="34" charset="0"/>
                        </a:rPr>
                        <a:t>Orange</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C000"/>
                    </a:solidFill>
                  </a:tcPr>
                </a:tc>
                <a:tc>
                  <a:txBody>
                    <a:bodyPr/>
                    <a:lstStyle/>
                    <a:p>
                      <a:pPr algn="ctr"/>
                      <a:r>
                        <a:rPr lang="en-US" sz="1400" dirty="0">
                          <a:solidFill>
                            <a:schemeClr val="tx2"/>
                          </a:solidFill>
                          <a:latin typeface="Calibri" panose="020F0502020204030204" pitchFamily="34" charset="0"/>
                          <a:cs typeface="Calibri" panose="020F0502020204030204" pitchFamily="34" charset="0"/>
                        </a:rPr>
                        <a:t>Red</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0000"/>
                    </a:solidFill>
                  </a:tcPr>
                </a:tc>
                <a:extLst>
                  <a:ext uri="{0D108BD9-81ED-4DB2-BD59-A6C34878D82A}">
                    <a16:rowId xmlns:a16="http://schemas.microsoft.com/office/drawing/2014/main" val="1013135446"/>
                  </a:ext>
                </a:extLst>
              </a:tr>
              <a:tr h="388671">
                <a:tc>
                  <a:txBody>
                    <a:bodyPr/>
                    <a:lstStyle/>
                    <a:p>
                      <a:r>
                        <a:rPr lang="en-US" sz="1400" dirty="0">
                          <a:solidFill>
                            <a:schemeClr val="tx2"/>
                          </a:solidFill>
                          <a:latin typeface="Calibri" panose="020F0502020204030204" pitchFamily="34" charset="0"/>
                          <a:cs typeface="Calibri" panose="020F0502020204030204" pitchFamily="34" charset="0"/>
                        </a:rPr>
                        <a:t>VM Disk Latency (ms)</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0 – 10 ms</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&gt; 10 ms</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&gt; 20 ms</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&gt; 30 ms</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extLst>
                  <a:ext uri="{0D108BD9-81ED-4DB2-BD59-A6C34878D82A}">
                    <a16:rowId xmlns:a16="http://schemas.microsoft.com/office/drawing/2014/main" val="2804204480"/>
                  </a:ext>
                </a:extLst>
              </a:tr>
              <a:tr h="388671">
                <a:tc>
                  <a:txBody>
                    <a:bodyPr/>
                    <a:lstStyle/>
                    <a:p>
                      <a:r>
                        <a:rPr lang="en-SG" sz="1400">
                          <a:solidFill>
                            <a:schemeClr val="tx2"/>
                          </a:solidFill>
                          <a:latin typeface="Calibri" panose="020F0502020204030204" pitchFamily="34" charset="0"/>
                          <a:cs typeface="Calibri" panose="020F0502020204030204" pitchFamily="34" charset="0"/>
                        </a:rPr>
                        <a:t>Guest OS RAM </a:t>
                      </a:r>
                      <a:r>
                        <a:rPr lang="en-SG" sz="1400" dirty="0">
                          <a:solidFill>
                            <a:schemeClr val="tx2"/>
                          </a:solidFill>
                          <a:latin typeface="Calibri" panose="020F0502020204030204" pitchFamily="34" charset="0"/>
                          <a:cs typeface="Calibri" panose="020F0502020204030204" pitchFamily="34" charset="0"/>
                        </a:rPr>
                        <a:t>Free (GB)</a:t>
                      </a: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&gt;</a:t>
                      </a:r>
                      <a:r>
                        <a:rPr lang="en-SG" sz="1400" dirty="0">
                          <a:solidFill>
                            <a:schemeClr val="tx2"/>
                          </a:solidFill>
                          <a:latin typeface="Calibri" panose="020F0502020204030204" pitchFamily="34" charset="0"/>
                          <a:cs typeface="Calibri" panose="020F0502020204030204" pitchFamily="34" charset="0"/>
                        </a:rPr>
                        <a:t> 512 MB</a:t>
                      </a: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&gt;</a:t>
                      </a:r>
                      <a:r>
                        <a:rPr lang="en-SG" sz="1400" dirty="0">
                          <a:solidFill>
                            <a:schemeClr val="tx2"/>
                          </a:solidFill>
                          <a:latin typeface="Calibri" panose="020F0502020204030204" pitchFamily="34" charset="0"/>
                          <a:cs typeface="Calibri" panose="020F0502020204030204" pitchFamily="34" charset="0"/>
                        </a:rPr>
                        <a:t> 256 MB</a:t>
                      </a: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&gt;</a:t>
                      </a:r>
                      <a:r>
                        <a:rPr lang="en-SG" sz="1400" dirty="0">
                          <a:solidFill>
                            <a:schemeClr val="tx2"/>
                          </a:solidFill>
                          <a:latin typeface="Calibri" panose="020F0502020204030204" pitchFamily="34" charset="0"/>
                          <a:cs typeface="Calibri" panose="020F0502020204030204" pitchFamily="34" charset="0"/>
                        </a:rPr>
                        <a:t> 128 MB</a:t>
                      </a:r>
                    </a:p>
                  </a:txBody>
                  <a:tcPr marL="91416" marR="91416" marT="45708" marB="45708" anchor="ctr"/>
                </a:tc>
                <a:tc>
                  <a:txBody>
                    <a:bodyPr/>
                    <a:lstStyle/>
                    <a:p>
                      <a:pPr algn="ctr"/>
                      <a:r>
                        <a:rPr lang="en-SG" sz="1400" dirty="0">
                          <a:solidFill>
                            <a:schemeClr val="tx2"/>
                          </a:solidFill>
                          <a:latin typeface="Calibri" panose="020F0502020204030204" pitchFamily="34" charset="0"/>
                          <a:cs typeface="Calibri" panose="020F0502020204030204" pitchFamily="34" charset="0"/>
                        </a:rPr>
                        <a:t>≤ 128 MB</a:t>
                      </a:r>
                    </a:p>
                  </a:txBody>
                  <a:tcPr marL="91416" marR="91416" marT="45708" marB="45708" anchor="ctr"/>
                </a:tc>
                <a:extLst>
                  <a:ext uri="{0D108BD9-81ED-4DB2-BD59-A6C34878D82A}">
                    <a16:rowId xmlns:a16="http://schemas.microsoft.com/office/drawing/2014/main" val="2480837993"/>
                  </a:ext>
                </a:extLst>
              </a:tr>
            </a:tbl>
          </a:graphicData>
        </a:graphic>
      </p:graphicFrame>
      <p:sp>
        <p:nvSpPr>
          <p:cNvPr id="15" name="Arrow: Down 14">
            <a:extLst>
              <a:ext uri="{FF2B5EF4-FFF2-40B4-BE49-F238E27FC236}">
                <a16:creationId xmlns:a16="http://schemas.microsoft.com/office/drawing/2014/main" id="{75A49393-85CB-4907-B64E-028A0F1ECCF5}"/>
              </a:ext>
            </a:extLst>
          </p:cNvPr>
          <p:cNvSpPr/>
          <p:nvPr/>
        </p:nvSpPr>
        <p:spPr>
          <a:xfrm>
            <a:off x="5807006" y="2349283"/>
            <a:ext cx="549499" cy="459346"/>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16" name="Arrow: Down 15">
            <a:extLst>
              <a:ext uri="{FF2B5EF4-FFF2-40B4-BE49-F238E27FC236}">
                <a16:creationId xmlns:a16="http://schemas.microsoft.com/office/drawing/2014/main" id="{DF94C14A-D116-4155-BDA8-3D77008BF7AA}"/>
              </a:ext>
            </a:extLst>
          </p:cNvPr>
          <p:cNvSpPr/>
          <p:nvPr/>
        </p:nvSpPr>
        <p:spPr>
          <a:xfrm>
            <a:off x="5807005" y="3557802"/>
            <a:ext cx="549499" cy="459346"/>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20" name="Arrow: Down 19">
            <a:extLst>
              <a:ext uri="{FF2B5EF4-FFF2-40B4-BE49-F238E27FC236}">
                <a16:creationId xmlns:a16="http://schemas.microsoft.com/office/drawing/2014/main" id="{C9694728-CF01-4D4F-9C88-5C325054FA92}"/>
              </a:ext>
            </a:extLst>
          </p:cNvPr>
          <p:cNvSpPr/>
          <p:nvPr/>
        </p:nvSpPr>
        <p:spPr>
          <a:xfrm>
            <a:off x="5813773" y="4776140"/>
            <a:ext cx="549499" cy="459346"/>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21" name="TextBox 20">
            <a:extLst>
              <a:ext uri="{FF2B5EF4-FFF2-40B4-BE49-F238E27FC236}">
                <a16:creationId xmlns:a16="http://schemas.microsoft.com/office/drawing/2014/main" id="{9442E674-0B90-427C-90A3-BBB3C2F2C7FE}"/>
              </a:ext>
            </a:extLst>
          </p:cNvPr>
          <p:cNvSpPr txBox="1"/>
          <p:nvPr/>
        </p:nvSpPr>
        <p:spPr>
          <a:xfrm>
            <a:off x="1668112" y="2917622"/>
            <a:ext cx="914400" cy="914400"/>
          </a:xfrm>
          <a:prstGeom prst="rect">
            <a:avLst/>
          </a:prstGeom>
          <a:noFill/>
        </p:spPr>
        <p:txBody>
          <a:bodyPr wrap="none" lIns="0" tIns="0" rIns="0" bIns="0" rtlCol="0">
            <a:noAutofit/>
          </a:bodyPr>
          <a:lstStyle/>
          <a:p>
            <a:pPr>
              <a:lnSpc>
                <a:spcPct val="90000"/>
              </a:lnSpc>
            </a:pPr>
            <a:r>
              <a:rPr lang="en-SG">
                <a:latin typeface="Calibri" panose="020F0502020204030204" pitchFamily="34" charset="0"/>
                <a:cs typeface="Calibri" panose="020F0502020204030204" pitchFamily="34" charset="0"/>
              </a:rPr>
              <a:t>Remove the units.</a:t>
            </a:r>
          </a:p>
          <a:p>
            <a:pPr>
              <a:lnSpc>
                <a:spcPct val="90000"/>
              </a:lnSpc>
            </a:pPr>
            <a:r>
              <a:rPr lang="en-SG">
                <a:latin typeface="Calibri" panose="020F0502020204030204" pitchFamily="34" charset="0"/>
                <a:cs typeface="Calibri" panose="020F0502020204030204" pitchFamily="34" charset="0"/>
              </a:rPr>
              <a:t>Translate into a unitless range</a:t>
            </a:r>
            <a:endParaRPr lang="en-SG"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E38EC5C5-BCB8-4A31-A948-76D1BB8C4BA9}"/>
              </a:ext>
            </a:extLst>
          </p:cNvPr>
          <p:cNvSpPr txBox="1"/>
          <p:nvPr/>
        </p:nvSpPr>
        <p:spPr>
          <a:xfrm>
            <a:off x="1684157" y="4256390"/>
            <a:ext cx="914400" cy="914400"/>
          </a:xfrm>
          <a:prstGeom prst="rect">
            <a:avLst/>
          </a:prstGeom>
          <a:noFill/>
        </p:spPr>
        <p:txBody>
          <a:bodyPr wrap="none" lIns="0" tIns="0" rIns="0" bIns="0" rtlCol="0">
            <a:noAutofit/>
          </a:bodyPr>
          <a:lstStyle/>
          <a:p>
            <a:pPr>
              <a:lnSpc>
                <a:spcPct val="90000"/>
              </a:lnSpc>
            </a:pPr>
            <a:r>
              <a:rPr lang="en-SG" dirty="0">
                <a:latin typeface="Calibri" panose="020F0502020204030204" pitchFamily="34" charset="0"/>
                <a:cs typeface="Calibri" panose="020F0502020204030204" pitchFamily="34" charset="0"/>
              </a:rPr>
              <a:t>Take Mid-Point to represent</a:t>
            </a:r>
          </a:p>
        </p:txBody>
      </p:sp>
      <p:sp>
        <p:nvSpPr>
          <p:cNvPr id="23" name="Rectangle 22">
            <a:extLst>
              <a:ext uri="{FF2B5EF4-FFF2-40B4-BE49-F238E27FC236}">
                <a16:creationId xmlns:a16="http://schemas.microsoft.com/office/drawing/2014/main" id="{FA9F12CB-BB49-4150-9A92-5E2FF840F7F4}"/>
              </a:ext>
            </a:extLst>
          </p:cNvPr>
          <p:cNvSpPr/>
          <p:nvPr/>
        </p:nvSpPr>
        <p:spPr>
          <a:xfrm>
            <a:off x="7443994" y="4224087"/>
            <a:ext cx="914400" cy="364713"/>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b="1">
                <a:solidFill>
                  <a:schemeClr val="tx2"/>
                </a:solidFill>
              </a:rPr>
              <a:t>87.5</a:t>
            </a:r>
          </a:p>
        </p:txBody>
      </p:sp>
      <p:sp>
        <p:nvSpPr>
          <p:cNvPr id="24" name="Rectangle 23">
            <a:extLst>
              <a:ext uri="{FF2B5EF4-FFF2-40B4-BE49-F238E27FC236}">
                <a16:creationId xmlns:a16="http://schemas.microsoft.com/office/drawing/2014/main" id="{E120A0AD-4955-4332-921C-5B23192C3F79}"/>
              </a:ext>
            </a:extLst>
          </p:cNvPr>
          <p:cNvSpPr/>
          <p:nvPr/>
        </p:nvSpPr>
        <p:spPr>
          <a:xfrm>
            <a:off x="6498848" y="4224087"/>
            <a:ext cx="914400" cy="364713"/>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b="1">
                <a:solidFill>
                  <a:schemeClr val="tx2"/>
                </a:solidFill>
              </a:rPr>
              <a:t>62.5</a:t>
            </a:r>
            <a:endParaRPr lang="en-SG" b="1" dirty="0">
              <a:solidFill>
                <a:schemeClr val="tx2"/>
              </a:solidFill>
            </a:endParaRPr>
          </a:p>
        </p:txBody>
      </p:sp>
      <p:sp>
        <p:nvSpPr>
          <p:cNvPr id="25" name="Rectangle 24">
            <a:extLst>
              <a:ext uri="{FF2B5EF4-FFF2-40B4-BE49-F238E27FC236}">
                <a16:creationId xmlns:a16="http://schemas.microsoft.com/office/drawing/2014/main" id="{9F5BAFDE-0306-4230-A1B2-B5087A719585}"/>
              </a:ext>
            </a:extLst>
          </p:cNvPr>
          <p:cNvSpPr/>
          <p:nvPr/>
        </p:nvSpPr>
        <p:spPr>
          <a:xfrm>
            <a:off x="5553702" y="4224087"/>
            <a:ext cx="914400" cy="364713"/>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b="1">
                <a:solidFill>
                  <a:schemeClr val="tx2"/>
                </a:solidFill>
              </a:rPr>
              <a:t>37.5</a:t>
            </a:r>
            <a:endParaRPr lang="en-SG" b="1" dirty="0">
              <a:solidFill>
                <a:schemeClr val="tx2"/>
              </a:solidFill>
            </a:endParaRPr>
          </a:p>
        </p:txBody>
      </p:sp>
      <p:sp>
        <p:nvSpPr>
          <p:cNvPr id="26" name="Rectangle 25">
            <a:extLst>
              <a:ext uri="{FF2B5EF4-FFF2-40B4-BE49-F238E27FC236}">
                <a16:creationId xmlns:a16="http://schemas.microsoft.com/office/drawing/2014/main" id="{63ACAE7E-A4A4-4004-AD68-65635AD43105}"/>
              </a:ext>
            </a:extLst>
          </p:cNvPr>
          <p:cNvSpPr/>
          <p:nvPr/>
        </p:nvSpPr>
        <p:spPr>
          <a:xfrm>
            <a:off x="4608556" y="4224087"/>
            <a:ext cx="914400" cy="36471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b="1">
                <a:solidFill>
                  <a:schemeClr val="tx2"/>
                </a:solidFill>
              </a:rPr>
              <a:t>12.5</a:t>
            </a:r>
          </a:p>
        </p:txBody>
      </p:sp>
      <p:sp>
        <p:nvSpPr>
          <p:cNvPr id="27" name="Rectangle 26">
            <a:extLst>
              <a:ext uri="{FF2B5EF4-FFF2-40B4-BE49-F238E27FC236}">
                <a16:creationId xmlns:a16="http://schemas.microsoft.com/office/drawing/2014/main" id="{A4A06F3F-6766-452B-8F00-092BF97D90FC}"/>
              </a:ext>
            </a:extLst>
          </p:cNvPr>
          <p:cNvSpPr/>
          <p:nvPr/>
        </p:nvSpPr>
        <p:spPr>
          <a:xfrm>
            <a:off x="409421" y="5437536"/>
            <a:ext cx="11148252" cy="686873"/>
          </a:xfrm>
          <a:prstGeom prst="rect">
            <a:avLst/>
          </a:prstGeom>
          <a:solidFill>
            <a:srgbClr val="000000"/>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400" dirty="0">
                <a:solidFill>
                  <a:prstClr val="white"/>
                </a:solidFill>
                <a:latin typeface="Consolas" panose="020B0609020204030204" pitchFamily="49" charset="0"/>
              </a:rPr>
              <a:t>If CPU Usage &gt; 90 Then </a:t>
            </a:r>
            <a:r>
              <a:rPr lang="en-SG" sz="1400" dirty="0">
                <a:solidFill>
                  <a:srgbClr val="FF0000"/>
                </a:solidFill>
                <a:latin typeface="Consolas" panose="020B0609020204030204" pitchFamily="49" charset="0"/>
              </a:rPr>
              <a:t>RED</a:t>
            </a:r>
            <a:r>
              <a:rPr lang="en-SG" sz="1400" dirty="0">
                <a:solidFill>
                  <a:prstClr val="white"/>
                </a:solidFill>
                <a:latin typeface="Consolas" panose="020B0609020204030204" pitchFamily="49" charset="0"/>
              </a:rPr>
              <a:t>  Elseif CPU Usage &gt; 80 Then </a:t>
            </a:r>
            <a:r>
              <a:rPr lang="en-SG" sz="1400" dirty="0">
                <a:solidFill>
                  <a:srgbClr val="FDB813"/>
                </a:solidFill>
                <a:latin typeface="Consolas" panose="020B0609020204030204" pitchFamily="49" charset="0"/>
              </a:rPr>
              <a:t>ORANGE</a:t>
            </a:r>
            <a:r>
              <a:rPr lang="en-SG" sz="1400" dirty="0">
                <a:solidFill>
                  <a:prstClr val="white"/>
                </a:solidFill>
                <a:latin typeface="Consolas" panose="020B0609020204030204" pitchFamily="49" charset="0"/>
              </a:rPr>
              <a:t> Then Elseif CPU Usage &gt; 70 Then </a:t>
            </a:r>
            <a:r>
              <a:rPr lang="en-SG" sz="1400" dirty="0">
                <a:solidFill>
                  <a:srgbClr val="FFFF00"/>
                </a:solidFill>
                <a:latin typeface="Consolas" panose="020B0609020204030204" pitchFamily="49" charset="0"/>
              </a:rPr>
              <a:t>YELLOW</a:t>
            </a:r>
            <a:r>
              <a:rPr lang="en-SG" sz="1400" dirty="0">
                <a:solidFill>
                  <a:prstClr val="white"/>
                </a:solidFill>
                <a:latin typeface="Consolas" panose="020B0609020204030204" pitchFamily="49" charset="0"/>
              </a:rPr>
              <a:t> Else </a:t>
            </a:r>
            <a:r>
              <a:rPr lang="en-SG" sz="1400" dirty="0">
                <a:solidFill>
                  <a:srgbClr val="00B050"/>
                </a:solidFill>
                <a:latin typeface="Consolas" panose="020B0609020204030204" pitchFamily="49" charset="0"/>
              </a:rPr>
              <a:t>GREEN</a:t>
            </a:r>
            <a:endParaRPr lang="en-SG" sz="1400" dirty="0">
              <a:solidFill>
                <a:prstClr val="white"/>
              </a:solidFill>
              <a:latin typeface="Consolas" panose="020B0609020204030204" pitchFamily="49" charset="0"/>
            </a:endParaRPr>
          </a:p>
          <a:p>
            <a:r>
              <a:rPr lang="en-SG" sz="1400" dirty="0">
                <a:solidFill>
                  <a:prstClr val="white"/>
                </a:solidFill>
                <a:latin typeface="Consolas" panose="020B0609020204030204" pitchFamily="49" charset="0"/>
              </a:rPr>
              <a:t>If CPU Usage &gt; 90 Then </a:t>
            </a:r>
            <a:r>
              <a:rPr lang="en-SG" sz="1400" dirty="0">
                <a:solidFill>
                  <a:srgbClr val="FF0000"/>
                </a:solidFill>
                <a:latin typeface="Consolas" panose="020B0609020204030204" pitchFamily="49" charset="0"/>
              </a:rPr>
              <a:t>12.5</a:t>
            </a:r>
            <a:r>
              <a:rPr lang="en-SG" sz="1400" dirty="0">
                <a:solidFill>
                  <a:prstClr val="white"/>
                </a:solidFill>
                <a:latin typeface="Consolas" panose="020B0609020204030204" pitchFamily="49" charset="0"/>
              </a:rPr>
              <a:t> Elseif CPU Usage &gt; 80 Then </a:t>
            </a:r>
            <a:r>
              <a:rPr lang="en-SG" sz="1400" dirty="0">
                <a:solidFill>
                  <a:srgbClr val="FDB813"/>
                </a:solidFill>
                <a:latin typeface="Consolas" panose="020B0609020204030204" pitchFamily="49" charset="0"/>
              </a:rPr>
              <a:t>37.5</a:t>
            </a:r>
            <a:r>
              <a:rPr lang="en-SG" sz="1400" dirty="0">
                <a:solidFill>
                  <a:prstClr val="white"/>
                </a:solidFill>
                <a:latin typeface="Consolas" panose="020B0609020204030204" pitchFamily="49" charset="0"/>
              </a:rPr>
              <a:t>   Then Elseif CPU Usage &gt; 70 Then </a:t>
            </a:r>
            <a:r>
              <a:rPr lang="en-SG" sz="1400" dirty="0">
                <a:solidFill>
                  <a:srgbClr val="FFFF00"/>
                </a:solidFill>
                <a:latin typeface="Consolas" panose="020B0609020204030204" pitchFamily="49" charset="0"/>
              </a:rPr>
              <a:t>62.5</a:t>
            </a:r>
            <a:r>
              <a:rPr lang="en-SG" sz="1400" dirty="0">
                <a:solidFill>
                  <a:prstClr val="white"/>
                </a:solidFill>
                <a:latin typeface="Consolas" panose="020B0609020204030204" pitchFamily="49" charset="0"/>
              </a:rPr>
              <a:t>   Else </a:t>
            </a:r>
            <a:r>
              <a:rPr lang="en-SG" sz="1400" dirty="0">
                <a:solidFill>
                  <a:srgbClr val="00B050"/>
                </a:solidFill>
                <a:latin typeface="Consolas" panose="020B0609020204030204" pitchFamily="49" charset="0"/>
              </a:rPr>
              <a:t>87.5</a:t>
            </a:r>
          </a:p>
        </p:txBody>
      </p:sp>
    </p:spTree>
    <p:extLst>
      <p:ext uri="{BB962C8B-B14F-4D97-AF65-F5344CB8AC3E}">
        <p14:creationId xmlns:p14="http://schemas.microsoft.com/office/powerpoint/2010/main" val="105542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up)">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up)">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left)">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5" grpId="0" animBg="1"/>
      <p:bldP spid="16" grpId="0" animBg="1"/>
      <p:bldP spid="20" grpId="0" animBg="1"/>
      <p:bldP spid="21" grpId="0"/>
      <p:bldP spid="22" grpId="0"/>
      <p:bldP spid="23" grpId="0" animBg="1"/>
      <p:bldP spid="24" grpId="0" animBg="1"/>
      <p:bldP spid="25" grpId="0" animBg="1"/>
      <p:bldP spid="26" grpId="0" animBg="1"/>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KPI of a single VM: Example</a:t>
            </a:r>
          </a:p>
        </p:txBody>
      </p:sp>
      <p:sp>
        <p:nvSpPr>
          <p:cNvPr id="3" name="Subtitle 2">
            <a:extLst>
              <a:ext uri="{FF2B5EF4-FFF2-40B4-BE49-F238E27FC236}">
                <a16:creationId xmlns:a16="http://schemas.microsoft.com/office/drawing/2014/main" id="{616B41FD-5EBF-4D5F-973B-24CD8EEB9129}"/>
              </a:ext>
            </a:extLst>
          </p:cNvPr>
          <p:cNvSpPr>
            <a:spLocks noGrp="1"/>
          </p:cNvSpPr>
          <p:nvPr>
            <p:ph type="subTitle" idx="10"/>
          </p:nvPr>
        </p:nvSpPr>
        <p:spPr/>
        <p:txBody>
          <a:bodyPr/>
          <a:lstStyle/>
          <a:p>
            <a:r>
              <a:rPr lang="en-US" dirty="0"/>
              <a:t>The relative movement is more important than the absolute number</a:t>
            </a:r>
          </a:p>
        </p:txBody>
      </p:sp>
      <p:graphicFrame>
        <p:nvGraphicFramePr>
          <p:cNvPr id="6" name="Table 5"/>
          <p:cNvGraphicFramePr>
            <a:graphicFrameLocks noGrp="1"/>
          </p:cNvGraphicFramePr>
          <p:nvPr>
            <p:extLst>
              <p:ext uri="{D42A27DB-BD31-4B8C-83A1-F6EECF244321}">
                <p14:modId xmlns:p14="http://schemas.microsoft.com/office/powerpoint/2010/main" val="3220946270"/>
              </p:ext>
            </p:extLst>
          </p:nvPr>
        </p:nvGraphicFramePr>
        <p:xfrm>
          <a:off x="609441" y="1524000"/>
          <a:ext cx="9948120" cy="4601590"/>
        </p:xfrm>
        <a:graphic>
          <a:graphicData uri="http://schemas.openxmlformats.org/drawingml/2006/table">
            <a:tbl>
              <a:tblPr firstRow="1" bandRow="1">
                <a:tableStyleId>{5C22544A-7EE6-4342-B048-85BDC9FD1C3A}</a:tableStyleId>
              </a:tblPr>
              <a:tblGrid>
                <a:gridCol w="1072402">
                  <a:extLst>
                    <a:ext uri="{9D8B030D-6E8A-4147-A177-3AD203B41FA5}">
                      <a16:colId xmlns:a16="http://schemas.microsoft.com/office/drawing/2014/main" val="422030269"/>
                    </a:ext>
                  </a:extLst>
                </a:gridCol>
                <a:gridCol w="3510643">
                  <a:extLst>
                    <a:ext uri="{9D8B030D-6E8A-4147-A177-3AD203B41FA5}">
                      <a16:colId xmlns:a16="http://schemas.microsoft.com/office/drawing/2014/main" val="512552585"/>
                    </a:ext>
                  </a:extLst>
                </a:gridCol>
                <a:gridCol w="1122811">
                  <a:extLst>
                    <a:ext uri="{9D8B030D-6E8A-4147-A177-3AD203B41FA5}">
                      <a16:colId xmlns:a16="http://schemas.microsoft.com/office/drawing/2014/main" val="1895941119"/>
                    </a:ext>
                  </a:extLst>
                </a:gridCol>
                <a:gridCol w="1122811">
                  <a:extLst>
                    <a:ext uri="{9D8B030D-6E8A-4147-A177-3AD203B41FA5}">
                      <a16:colId xmlns:a16="http://schemas.microsoft.com/office/drawing/2014/main" val="1262886474"/>
                    </a:ext>
                  </a:extLst>
                </a:gridCol>
                <a:gridCol w="1122811">
                  <a:extLst>
                    <a:ext uri="{9D8B030D-6E8A-4147-A177-3AD203B41FA5}">
                      <a16:colId xmlns:a16="http://schemas.microsoft.com/office/drawing/2014/main" val="3995829790"/>
                    </a:ext>
                  </a:extLst>
                </a:gridCol>
                <a:gridCol w="1122811">
                  <a:extLst>
                    <a:ext uri="{9D8B030D-6E8A-4147-A177-3AD203B41FA5}">
                      <a16:colId xmlns:a16="http://schemas.microsoft.com/office/drawing/2014/main" val="2959134251"/>
                    </a:ext>
                  </a:extLst>
                </a:gridCol>
                <a:gridCol w="873831">
                  <a:extLst>
                    <a:ext uri="{9D8B030D-6E8A-4147-A177-3AD203B41FA5}">
                      <a16:colId xmlns:a16="http://schemas.microsoft.com/office/drawing/2014/main" val="2962534917"/>
                    </a:ext>
                  </a:extLst>
                </a:gridCol>
              </a:tblGrid>
              <a:tr h="381622">
                <a:tc gridSpan="2">
                  <a:txBody>
                    <a:bodyPr/>
                    <a:lstStyle/>
                    <a:p>
                      <a:r>
                        <a:rPr lang="en-SG" sz="1400" dirty="0">
                          <a:solidFill>
                            <a:schemeClr val="tx2"/>
                          </a:solidFill>
                        </a:rPr>
                        <a:t>Metric</a:t>
                      </a:r>
                    </a:p>
                  </a:txBody>
                  <a:tcPr marL="91416" marR="91416" marT="45708" marB="45708" anchor="ctr">
                    <a:solidFill>
                      <a:schemeClr val="bg2"/>
                    </a:solidFill>
                  </a:tcPr>
                </a:tc>
                <a:tc hMerge="1">
                  <a:txBody>
                    <a:bodyPr/>
                    <a:lstStyle/>
                    <a:p>
                      <a:endParaRPr lang="en-SG" sz="1400" dirty="0">
                        <a:solidFill>
                          <a:schemeClr val="tx2"/>
                        </a:solidFill>
                      </a:endParaRPr>
                    </a:p>
                  </a:txBody>
                  <a:tcPr marL="91416" marR="91416" marT="45708" marB="45708" anchor="ctr">
                    <a:solidFill>
                      <a:schemeClr val="bg2"/>
                    </a:solidFill>
                  </a:tcPr>
                </a:tc>
                <a:tc>
                  <a:txBody>
                    <a:bodyPr/>
                    <a:lstStyle/>
                    <a:p>
                      <a:pPr algn="ctr"/>
                      <a:r>
                        <a:rPr lang="en-US" sz="1400" dirty="0">
                          <a:solidFill>
                            <a:schemeClr val="tx2"/>
                          </a:solidFill>
                        </a:rPr>
                        <a:t>Green</a:t>
                      </a:r>
                      <a:endParaRPr lang="en-SG" sz="1400" dirty="0">
                        <a:solidFill>
                          <a:schemeClr val="tx2"/>
                        </a:solidFill>
                      </a:endParaRPr>
                    </a:p>
                  </a:txBody>
                  <a:tcPr marL="91416" marR="91416" marT="45708" marB="45708" anchor="ctr">
                    <a:solidFill>
                      <a:srgbClr val="00B050"/>
                    </a:solidFill>
                  </a:tcPr>
                </a:tc>
                <a:tc>
                  <a:txBody>
                    <a:bodyPr/>
                    <a:lstStyle/>
                    <a:p>
                      <a:pPr algn="ctr"/>
                      <a:r>
                        <a:rPr lang="en-US" sz="1400" dirty="0">
                          <a:solidFill>
                            <a:schemeClr val="tx2"/>
                          </a:solidFill>
                        </a:rPr>
                        <a:t>Yellow</a:t>
                      </a:r>
                      <a:endParaRPr lang="en-SG" sz="1400" dirty="0">
                        <a:solidFill>
                          <a:schemeClr val="tx2"/>
                        </a:solidFill>
                      </a:endParaRPr>
                    </a:p>
                  </a:txBody>
                  <a:tcPr marL="91416" marR="91416" marT="45708" marB="45708" anchor="ctr">
                    <a:solidFill>
                      <a:srgbClr val="FFFF00"/>
                    </a:solidFill>
                  </a:tcPr>
                </a:tc>
                <a:tc>
                  <a:txBody>
                    <a:bodyPr/>
                    <a:lstStyle/>
                    <a:p>
                      <a:pPr algn="ctr"/>
                      <a:r>
                        <a:rPr lang="en-US" sz="1400" dirty="0">
                          <a:solidFill>
                            <a:schemeClr val="tx2"/>
                          </a:solidFill>
                        </a:rPr>
                        <a:t>Orange</a:t>
                      </a:r>
                      <a:endParaRPr lang="en-SG" sz="1400" dirty="0">
                        <a:solidFill>
                          <a:schemeClr val="tx2"/>
                        </a:solidFill>
                      </a:endParaRPr>
                    </a:p>
                  </a:txBody>
                  <a:tcPr marL="91416" marR="91416" marT="45708" marB="45708" anchor="ctr">
                    <a:solidFill>
                      <a:srgbClr val="FFC000"/>
                    </a:solidFill>
                  </a:tcPr>
                </a:tc>
                <a:tc>
                  <a:txBody>
                    <a:bodyPr/>
                    <a:lstStyle/>
                    <a:p>
                      <a:pPr algn="ctr"/>
                      <a:r>
                        <a:rPr lang="en-US" sz="1400" dirty="0">
                          <a:solidFill>
                            <a:schemeClr val="tx2"/>
                          </a:solidFill>
                        </a:rPr>
                        <a:t>Red</a:t>
                      </a:r>
                      <a:endParaRPr lang="en-SG" sz="1400" dirty="0">
                        <a:solidFill>
                          <a:schemeClr val="tx2"/>
                        </a:solidFill>
                      </a:endParaRPr>
                    </a:p>
                  </a:txBody>
                  <a:tcPr marL="91416" marR="91416" marT="45708" marB="45708" anchor="ctr">
                    <a:solidFill>
                      <a:srgbClr val="FF0000"/>
                    </a:solidFill>
                  </a:tcPr>
                </a:tc>
                <a:tc>
                  <a:txBody>
                    <a:bodyPr/>
                    <a:lstStyle/>
                    <a:p>
                      <a:pPr algn="ctr"/>
                      <a:r>
                        <a:rPr lang="en-SG" sz="1400" dirty="0">
                          <a:solidFill>
                            <a:schemeClr val="tx2"/>
                          </a:solidFill>
                        </a:rPr>
                        <a:t>Value</a:t>
                      </a:r>
                    </a:p>
                  </a:txBody>
                  <a:tcPr marL="91416" marR="91416" marT="45708" marB="45708" anchor="ctr">
                    <a:noFill/>
                  </a:tcPr>
                </a:tc>
                <a:extLst>
                  <a:ext uri="{0D108BD9-81ED-4DB2-BD59-A6C34878D82A}">
                    <a16:rowId xmlns:a16="http://schemas.microsoft.com/office/drawing/2014/main" val="2856680443"/>
                  </a:ext>
                </a:extLst>
              </a:tr>
              <a:tr h="381622">
                <a:tc>
                  <a:txBody>
                    <a:bodyPr/>
                    <a:lstStyle/>
                    <a:p>
                      <a:r>
                        <a:rPr lang="en-SG" sz="1400" dirty="0">
                          <a:solidFill>
                            <a:schemeClr val="tx2"/>
                          </a:solidFill>
                          <a:latin typeface="Calibri" panose="020F0502020204030204" pitchFamily="34" charset="0"/>
                          <a:cs typeface="Calibri" panose="020F0502020204030204" pitchFamily="34" charset="0"/>
                        </a:rPr>
                        <a:t>Guest OS</a:t>
                      </a:r>
                    </a:p>
                  </a:txBody>
                  <a:tcPr marL="91416" marR="91416" marT="45708" marB="45708" anchor="ctr"/>
                </a:tc>
                <a:tc>
                  <a:txBody>
                    <a:bodyPr/>
                    <a:lstStyle/>
                    <a:p>
                      <a:r>
                        <a:rPr lang="en-SG" sz="1400" dirty="0">
                          <a:solidFill>
                            <a:schemeClr val="tx2"/>
                          </a:solidFill>
                          <a:latin typeface="Calibri" panose="020F0502020204030204" pitchFamily="34" charset="0"/>
                          <a:cs typeface="Calibri" panose="020F0502020204030204" pitchFamily="34" charset="0"/>
                        </a:rPr>
                        <a:t>CPU Run Queue per </a:t>
                      </a:r>
                      <a:r>
                        <a:rPr lang="en-SG" sz="1400" dirty="0" err="1">
                          <a:solidFill>
                            <a:schemeClr val="tx2"/>
                          </a:solidFill>
                          <a:latin typeface="Calibri" panose="020F0502020204030204" pitchFamily="34" charset="0"/>
                          <a:cs typeface="Calibri" panose="020F0502020204030204" pitchFamily="34" charset="0"/>
                        </a:rPr>
                        <a:t>vCore</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SG" sz="1400" dirty="0">
                          <a:solidFill>
                            <a:schemeClr val="tx2"/>
                          </a:solidFill>
                          <a:latin typeface="Calibri" panose="020F0502020204030204" pitchFamily="34" charset="0"/>
                          <a:cs typeface="Calibri" panose="020F0502020204030204" pitchFamily="34" charset="0"/>
                        </a:rPr>
                        <a:t>0 – 1</a:t>
                      </a:r>
                    </a:p>
                  </a:txBody>
                  <a:tcPr marL="91416" marR="91416" marT="45708" marB="45708" anchor="ctr">
                    <a:solidFill>
                      <a:srgbClr val="00B050"/>
                    </a:solidFill>
                  </a:tcPr>
                </a:tc>
                <a:tc>
                  <a:txBody>
                    <a:bodyPr/>
                    <a:lstStyle/>
                    <a:p>
                      <a:pPr algn="ctr">
                        <a:buFont typeface="Wingdings" panose="05000000000000000000" pitchFamily="2" charset="2"/>
                        <a:buNone/>
                      </a:pPr>
                      <a:r>
                        <a:rPr lang="en-SG" sz="1400" dirty="0">
                          <a:solidFill>
                            <a:schemeClr val="tx2"/>
                          </a:solidFill>
                          <a:latin typeface="Calibri" panose="020F0502020204030204" pitchFamily="34" charset="0"/>
                          <a:cs typeface="Calibri" panose="020F0502020204030204" pitchFamily="34" charset="0"/>
                        </a:rPr>
                        <a:t>1 – 2</a:t>
                      </a:r>
                    </a:p>
                  </a:txBody>
                  <a:tcPr marL="91416" marR="91416" marT="45708" marB="45708" anchor="ctr"/>
                </a:tc>
                <a:tc>
                  <a:txBody>
                    <a:bodyPr/>
                    <a:lstStyle/>
                    <a:p>
                      <a:pPr algn="ctr"/>
                      <a:r>
                        <a:rPr lang="en-SG" sz="1400" dirty="0">
                          <a:solidFill>
                            <a:schemeClr val="tx2"/>
                          </a:solidFill>
                          <a:latin typeface="Calibri" panose="020F0502020204030204" pitchFamily="34" charset="0"/>
                          <a:cs typeface="Calibri" panose="020F0502020204030204" pitchFamily="34" charset="0"/>
                        </a:rPr>
                        <a:t>2 – 3</a:t>
                      </a:r>
                    </a:p>
                  </a:txBody>
                  <a:tcPr marL="91416" marR="91416" marT="45708" marB="45708" anchor="ctr"/>
                </a:tc>
                <a:tc>
                  <a:txBody>
                    <a:bodyPr/>
                    <a:lstStyle/>
                    <a:p>
                      <a:pPr algn="ctr"/>
                      <a:r>
                        <a:rPr lang="en-SG" sz="1400" dirty="0">
                          <a:solidFill>
                            <a:schemeClr val="tx2"/>
                          </a:solidFill>
                          <a:latin typeface="Calibri" panose="020F0502020204030204" pitchFamily="34" charset="0"/>
                          <a:cs typeface="Calibri" panose="020F0502020204030204" pitchFamily="34" charset="0"/>
                        </a:rPr>
                        <a:t>&gt; 3</a:t>
                      </a:r>
                    </a:p>
                  </a:txBody>
                  <a:tcPr marL="91416" marR="91416" marT="45708" marB="45708" anchor="ctr"/>
                </a:tc>
                <a:tc>
                  <a:txBody>
                    <a:bodyPr/>
                    <a:lstStyle/>
                    <a:p>
                      <a:pPr algn="ctr"/>
                      <a:r>
                        <a:rPr lang="en-SG" sz="1400" b="1" dirty="0">
                          <a:solidFill>
                            <a:schemeClr val="tx2"/>
                          </a:solidFill>
                          <a:latin typeface="Calibri" panose="020F0502020204030204" pitchFamily="34" charset="0"/>
                          <a:cs typeface="Calibri" panose="020F0502020204030204" pitchFamily="34" charset="0"/>
                        </a:rPr>
                        <a:t>87.5</a:t>
                      </a:r>
                    </a:p>
                  </a:txBody>
                  <a:tcPr marL="91416" marR="91416" marT="45708" marB="45708" anchor="ctr"/>
                </a:tc>
                <a:extLst>
                  <a:ext uri="{0D108BD9-81ED-4DB2-BD59-A6C34878D82A}">
                    <a16:rowId xmlns:a16="http://schemas.microsoft.com/office/drawing/2014/main" val="2745172747"/>
                  </a:ext>
                </a:extLst>
              </a:tr>
              <a:tr h="381622">
                <a:tc>
                  <a:txBody>
                    <a:bodyPr/>
                    <a:lstStyle/>
                    <a:p>
                      <a:r>
                        <a:rPr lang="en-SG" sz="1400" dirty="0">
                          <a:solidFill>
                            <a:schemeClr val="tx2"/>
                          </a:solidFill>
                          <a:latin typeface="Calibri" panose="020F0502020204030204" pitchFamily="34" charset="0"/>
                          <a:cs typeface="Calibri" panose="020F0502020204030204" pitchFamily="34" charset="0"/>
                        </a:rPr>
                        <a:t>Guest OS </a:t>
                      </a:r>
                    </a:p>
                  </a:txBody>
                  <a:tcPr marL="91416" marR="91416" marT="45708" marB="45708" anchor="ctr"/>
                </a:tc>
                <a:tc>
                  <a:txBody>
                    <a:bodyPr/>
                    <a:lstStyle/>
                    <a:p>
                      <a:r>
                        <a:rPr lang="en-SG" sz="1400" dirty="0">
                          <a:solidFill>
                            <a:schemeClr val="tx2"/>
                          </a:solidFill>
                          <a:latin typeface="Calibri" panose="020F0502020204030204" pitchFamily="34" charset="0"/>
                          <a:cs typeface="Calibri" panose="020F0502020204030204" pitchFamily="34" charset="0"/>
                        </a:rPr>
                        <a:t>CPU Context Switch</a:t>
                      </a:r>
                    </a:p>
                  </a:txBody>
                  <a:tcPr marL="91416" marR="91416" marT="45708" marB="4570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solidFill>
                            <a:schemeClr val="tx2"/>
                          </a:solidFill>
                          <a:latin typeface="Calibri" panose="020F0502020204030204" pitchFamily="34" charset="0"/>
                          <a:cs typeface="Calibri" panose="020F0502020204030204" pitchFamily="34" charset="0"/>
                        </a:rPr>
                        <a:t>0 </a:t>
                      </a:r>
                      <a:r>
                        <a:rPr lang="en-US" sz="1400" dirty="0">
                          <a:solidFill>
                            <a:schemeClr val="tx2"/>
                          </a:solidFill>
                          <a:latin typeface="Calibri" panose="020F0502020204030204" pitchFamily="34" charset="0"/>
                          <a:cs typeface="Calibri" panose="020F0502020204030204" pitchFamily="34" charset="0"/>
                        </a:rPr>
                        <a:t>– </a:t>
                      </a:r>
                      <a:r>
                        <a:rPr lang="en-SG" sz="1400" dirty="0">
                          <a:solidFill>
                            <a:schemeClr val="tx2"/>
                          </a:solidFill>
                          <a:latin typeface="Calibri" panose="020F0502020204030204" pitchFamily="34" charset="0"/>
                          <a:cs typeface="Calibri" panose="020F0502020204030204" pitchFamily="34" charset="0"/>
                        </a:rPr>
                        <a:t>1K</a:t>
                      </a:r>
                    </a:p>
                  </a:txBody>
                  <a:tcPr marL="91416" marR="91416" marT="45708" marB="45708" anchor="ctr"/>
                </a:tc>
                <a:tc>
                  <a:txBody>
                    <a:bodyPr/>
                    <a:lstStyle/>
                    <a:p>
                      <a:pPr marL="0" indent="0" algn="ctr">
                        <a:buFont typeface="Wingdings" panose="05000000000000000000" pitchFamily="2" charset="2"/>
                        <a:buNone/>
                      </a:pPr>
                      <a:r>
                        <a:rPr lang="en-SG" sz="1400" dirty="0">
                          <a:solidFill>
                            <a:schemeClr val="tx2"/>
                          </a:solidFill>
                          <a:latin typeface="Calibri" panose="020F0502020204030204" pitchFamily="34" charset="0"/>
                          <a:cs typeface="Calibri" panose="020F0502020204030204" pitchFamily="34" charset="0"/>
                        </a:rPr>
                        <a:t>&lt; 10K</a:t>
                      </a:r>
                    </a:p>
                  </a:txBody>
                  <a:tcPr marL="91416" marR="91416" marT="45708" marB="45708" anchor="ctr"/>
                </a:tc>
                <a:tc>
                  <a:txBody>
                    <a:bodyPr/>
                    <a:lstStyle/>
                    <a:p>
                      <a:pPr algn="ctr"/>
                      <a:r>
                        <a:rPr lang="en-SG" sz="1400" dirty="0">
                          <a:solidFill>
                            <a:schemeClr val="tx2"/>
                          </a:solidFill>
                          <a:latin typeface="Calibri" panose="020F0502020204030204" pitchFamily="34" charset="0"/>
                          <a:cs typeface="Calibri" panose="020F0502020204030204" pitchFamily="34" charset="0"/>
                        </a:rPr>
                        <a:t>&lt; 100K</a:t>
                      </a:r>
                    </a:p>
                  </a:txBody>
                  <a:tcPr marL="91416" marR="91416" marT="45708" marB="45708" anchor="ctr">
                    <a:solidFill>
                      <a:srgbClr val="FFC000"/>
                    </a:solidFill>
                  </a:tcPr>
                </a:tc>
                <a:tc>
                  <a:txBody>
                    <a:bodyPr/>
                    <a:lstStyle/>
                    <a:p>
                      <a:pPr algn="ctr"/>
                      <a:r>
                        <a:rPr lang="en-SG" sz="1400" dirty="0">
                          <a:solidFill>
                            <a:schemeClr val="tx2"/>
                          </a:solidFill>
                          <a:latin typeface="Calibri" panose="020F0502020204030204" pitchFamily="34" charset="0"/>
                          <a:cs typeface="Calibri" panose="020F0502020204030204" pitchFamily="34" charset="0"/>
                        </a:rPr>
                        <a:t>&gt; 100K</a:t>
                      </a:r>
                    </a:p>
                  </a:txBody>
                  <a:tcPr marL="91416" marR="91416" marT="45708" marB="45708" anchor="ctr"/>
                </a:tc>
                <a:tc>
                  <a:txBody>
                    <a:bodyPr/>
                    <a:lstStyle/>
                    <a:p>
                      <a:pPr algn="ctr"/>
                      <a:r>
                        <a:rPr lang="en-SG" sz="1400" b="1" dirty="0">
                          <a:solidFill>
                            <a:schemeClr val="tx2"/>
                          </a:solidFill>
                          <a:latin typeface="Calibri" panose="020F0502020204030204" pitchFamily="34" charset="0"/>
                          <a:cs typeface="Calibri" panose="020F0502020204030204" pitchFamily="34" charset="0"/>
                        </a:rPr>
                        <a:t>37.5</a:t>
                      </a:r>
                    </a:p>
                  </a:txBody>
                  <a:tcPr marL="91416" marR="91416" marT="45708" marB="45708" anchor="ctr"/>
                </a:tc>
                <a:extLst>
                  <a:ext uri="{0D108BD9-81ED-4DB2-BD59-A6C34878D82A}">
                    <a16:rowId xmlns:a16="http://schemas.microsoft.com/office/drawing/2014/main" val="847355894"/>
                  </a:ext>
                </a:extLst>
              </a:tr>
              <a:tr h="381622">
                <a:tc>
                  <a:txBody>
                    <a:bodyPr/>
                    <a:lstStyle/>
                    <a:p>
                      <a:r>
                        <a:rPr lang="en-SG" sz="1400" dirty="0">
                          <a:solidFill>
                            <a:schemeClr val="tx2"/>
                          </a:solidFill>
                          <a:latin typeface="Calibri" panose="020F0502020204030204" pitchFamily="34" charset="0"/>
                          <a:cs typeface="Calibri" panose="020F0502020204030204" pitchFamily="34" charset="0"/>
                        </a:rPr>
                        <a:t>VM</a:t>
                      </a:r>
                    </a:p>
                  </a:txBody>
                  <a:tcPr marL="91416" marR="91416" marT="45708" marB="45708" anchor="ctr"/>
                </a:tc>
                <a:tc>
                  <a:txBody>
                    <a:bodyPr/>
                    <a:lstStyle/>
                    <a:p>
                      <a:r>
                        <a:rPr lang="en-US" sz="1400" dirty="0">
                          <a:solidFill>
                            <a:schemeClr val="tx2"/>
                          </a:solidFill>
                          <a:latin typeface="Calibri" panose="020F0502020204030204" pitchFamily="34" charset="0"/>
                          <a:cs typeface="Calibri" panose="020F0502020204030204" pitchFamily="34" charset="0"/>
                        </a:rPr>
                        <a:t>CPU Usage (%)</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0 – 70%</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marL="0" indent="0" algn="ctr">
                        <a:buFont typeface="Wingdings" panose="05000000000000000000" pitchFamily="2" charset="2"/>
                        <a:buNone/>
                      </a:pPr>
                      <a:r>
                        <a:rPr lang="en-US" sz="1400" dirty="0">
                          <a:solidFill>
                            <a:schemeClr val="tx2"/>
                          </a:solidFill>
                          <a:latin typeface="Calibri" panose="020F0502020204030204" pitchFamily="34" charset="0"/>
                          <a:cs typeface="Calibri" panose="020F0502020204030204" pitchFamily="34" charset="0"/>
                        </a:rPr>
                        <a:t>&gt; 70%</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&gt; 80%</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C000"/>
                    </a:solidFill>
                  </a:tcPr>
                </a:tc>
                <a:tc>
                  <a:txBody>
                    <a:bodyPr/>
                    <a:lstStyle/>
                    <a:p>
                      <a:pPr algn="ctr"/>
                      <a:r>
                        <a:rPr lang="en-US" sz="1400" dirty="0">
                          <a:solidFill>
                            <a:schemeClr val="tx2"/>
                          </a:solidFill>
                          <a:latin typeface="Calibri" panose="020F0502020204030204" pitchFamily="34" charset="0"/>
                          <a:cs typeface="Calibri" panose="020F0502020204030204" pitchFamily="34" charset="0"/>
                        </a:rPr>
                        <a:t>&gt; 90%</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SG" sz="1400" b="1" dirty="0">
                          <a:solidFill>
                            <a:schemeClr val="tx2"/>
                          </a:solidFill>
                          <a:latin typeface="Calibri" panose="020F0502020204030204" pitchFamily="34" charset="0"/>
                          <a:cs typeface="Calibri" panose="020F0502020204030204" pitchFamily="34" charset="0"/>
                        </a:rPr>
                        <a:t>37.5</a:t>
                      </a:r>
                    </a:p>
                  </a:txBody>
                  <a:tcPr marL="91416" marR="91416" marT="45708" marB="45708" anchor="ctr"/>
                </a:tc>
                <a:extLst>
                  <a:ext uri="{0D108BD9-81ED-4DB2-BD59-A6C34878D82A}">
                    <a16:rowId xmlns:a16="http://schemas.microsoft.com/office/drawing/2014/main" val="253820200"/>
                  </a:ext>
                </a:extLst>
              </a:tr>
              <a:tr h="381622">
                <a:tc>
                  <a:txBody>
                    <a:bodyPr/>
                    <a:lstStyle/>
                    <a:p>
                      <a:r>
                        <a:rPr lang="en-SG" sz="1400" dirty="0">
                          <a:solidFill>
                            <a:schemeClr val="tx2"/>
                          </a:solidFill>
                          <a:latin typeface="Calibri" panose="020F0502020204030204" pitchFamily="34" charset="0"/>
                          <a:cs typeface="Calibri" panose="020F0502020204030204" pitchFamily="34" charset="0"/>
                        </a:rPr>
                        <a:t>VM</a:t>
                      </a:r>
                    </a:p>
                  </a:txBody>
                  <a:tcPr marL="91416" marR="91416" marT="45708" marB="45708" anchor="ctr"/>
                </a:tc>
                <a:tc>
                  <a:txBody>
                    <a:bodyPr/>
                    <a:lstStyle/>
                    <a:p>
                      <a:r>
                        <a:rPr lang="en-US" sz="1400" dirty="0">
                          <a:solidFill>
                            <a:schemeClr val="tx2"/>
                          </a:solidFill>
                          <a:latin typeface="Calibri" panose="020F0502020204030204" pitchFamily="34" charset="0"/>
                          <a:cs typeface="Calibri" panose="020F0502020204030204" pitchFamily="34" charset="0"/>
                        </a:rPr>
                        <a:t>CPU Co-Stop (%)</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0 – 2.5%</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&gt;2.5%</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&gt;</a:t>
                      </a:r>
                      <a:r>
                        <a:rPr lang="en-SG" sz="1400" dirty="0">
                          <a:solidFill>
                            <a:schemeClr val="tx2"/>
                          </a:solidFill>
                          <a:latin typeface="Calibri" panose="020F0502020204030204" pitchFamily="34" charset="0"/>
                          <a:cs typeface="Calibri" panose="020F0502020204030204" pitchFamily="34" charset="0"/>
                        </a:rPr>
                        <a:t> </a:t>
                      </a:r>
                      <a:r>
                        <a:rPr lang="en-US" sz="1400" dirty="0">
                          <a:solidFill>
                            <a:schemeClr val="tx2"/>
                          </a:solidFill>
                          <a:latin typeface="Calibri" panose="020F0502020204030204" pitchFamily="34" charset="0"/>
                          <a:cs typeface="Calibri" panose="020F0502020204030204" pitchFamily="34" charset="0"/>
                        </a:rPr>
                        <a:t>5%</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&gt;</a:t>
                      </a:r>
                      <a:r>
                        <a:rPr lang="en-SG" sz="1400" dirty="0">
                          <a:solidFill>
                            <a:schemeClr val="tx2"/>
                          </a:solidFill>
                          <a:latin typeface="Calibri" panose="020F0502020204030204" pitchFamily="34" charset="0"/>
                          <a:cs typeface="Calibri" panose="020F0502020204030204" pitchFamily="34" charset="0"/>
                        </a:rPr>
                        <a:t> </a:t>
                      </a:r>
                      <a:r>
                        <a:rPr lang="en-US" sz="1400" dirty="0">
                          <a:solidFill>
                            <a:schemeClr val="tx2"/>
                          </a:solidFill>
                          <a:latin typeface="Calibri" panose="020F0502020204030204" pitchFamily="34" charset="0"/>
                          <a:cs typeface="Calibri" panose="020F0502020204030204" pitchFamily="34" charset="0"/>
                        </a:rPr>
                        <a:t>7.5%</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0000"/>
                    </a:solidFill>
                  </a:tcPr>
                </a:tc>
                <a:tc>
                  <a:txBody>
                    <a:bodyPr/>
                    <a:lstStyle/>
                    <a:p>
                      <a:pPr algn="ctr"/>
                      <a:r>
                        <a:rPr lang="en-SG" sz="1400" b="1" dirty="0">
                          <a:solidFill>
                            <a:schemeClr val="tx2"/>
                          </a:solidFill>
                          <a:latin typeface="Calibri" panose="020F0502020204030204" pitchFamily="34" charset="0"/>
                          <a:cs typeface="Calibri" panose="020F0502020204030204" pitchFamily="34" charset="0"/>
                        </a:rPr>
                        <a:t>12.5</a:t>
                      </a:r>
                    </a:p>
                  </a:txBody>
                  <a:tcPr marL="91416" marR="91416" marT="45708" marB="45708" anchor="ctr"/>
                </a:tc>
                <a:extLst>
                  <a:ext uri="{0D108BD9-81ED-4DB2-BD59-A6C34878D82A}">
                    <a16:rowId xmlns:a16="http://schemas.microsoft.com/office/drawing/2014/main" val="203775862"/>
                  </a:ext>
                </a:extLst>
              </a:tr>
              <a:tr h="381622">
                <a:tc>
                  <a:txBody>
                    <a:bodyPr/>
                    <a:lstStyle/>
                    <a:p>
                      <a:r>
                        <a:rPr lang="en-SG" sz="1400" dirty="0">
                          <a:solidFill>
                            <a:schemeClr val="tx2"/>
                          </a:solidFill>
                          <a:latin typeface="Calibri" panose="020F0502020204030204" pitchFamily="34" charset="0"/>
                          <a:cs typeface="Calibri" panose="020F0502020204030204" pitchFamily="34" charset="0"/>
                        </a:rPr>
                        <a:t>VM</a:t>
                      </a:r>
                    </a:p>
                  </a:txBody>
                  <a:tcPr marL="91416" marR="91416" marT="45708" marB="45708" anchor="ctr"/>
                </a:tc>
                <a:tc>
                  <a:txBody>
                    <a:bodyPr/>
                    <a:lstStyle/>
                    <a:p>
                      <a:r>
                        <a:rPr lang="en-US" sz="1400" dirty="0">
                          <a:solidFill>
                            <a:schemeClr val="tx2"/>
                          </a:solidFill>
                          <a:latin typeface="Calibri" panose="020F0502020204030204" pitchFamily="34" charset="0"/>
                          <a:cs typeface="Calibri" panose="020F0502020204030204" pitchFamily="34" charset="0"/>
                        </a:rPr>
                        <a:t>CPU Ready (%)</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0 – 2.5%</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&gt;</a:t>
                      </a:r>
                      <a:r>
                        <a:rPr lang="en-SG" sz="1400" dirty="0">
                          <a:solidFill>
                            <a:schemeClr val="tx2"/>
                          </a:solidFill>
                          <a:latin typeface="Calibri" panose="020F0502020204030204" pitchFamily="34" charset="0"/>
                          <a:cs typeface="Calibri" panose="020F0502020204030204" pitchFamily="34" charset="0"/>
                        </a:rPr>
                        <a:t> </a:t>
                      </a:r>
                      <a:r>
                        <a:rPr lang="en-US" sz="1400" dirty="0">
                          <a:solidFill>
                            <a:schemeClr val="tx2"/>
                          </a:solidFill>
                          <a:latin typeface="Calibri" panose="020F0502020204030204" pitchFamily="34" charset="0"/>
                          <a:cs typeface="Calibri" panose="020F0502020204030204" pitchFamily="34" charset="0"/>
                        </a:rPr>
                        <a:t>2.5%</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FF00"/>
                    </a:solidFill>
                  </a:tcPr>
                </a:tc>
                <a:tc>
                  <a:txBody>
                    <a:bodyPr/>
                    <a:lstStyle/>
                    <a:p>
                      <a:pPr algn="ctr"/>
                      <a:r>
                        <a:rPr lang="en-US" sz="1400" dirty="0">
                          <a:solidFill>
                            <a:schemeClr val="tx2"/>
                          </a:solidFill>
                          <a:latin typeface="Calibri" panose="020F0502020204030204" pitchFamily="34" charset="0"/>
                          <a:cs typeface="Calibri" panose="020F0502020204030204" pitchFamily="34" charset="0"/>
                        </a:rPr>
                        <a:t>&gt;</a:t>
                      </a:r>
                      <a:r>
                        <a:rPr lang="en-SG" sz="1400" dirty="0">
                          <a:solidFill>
                            <a:schemeClr val="tx2"/>
                          </a:solidFill>
                          <a:latin typeface="Calibri" panose="020F0502020204030204" pitchFamily="34" charset="0"/>
                          <a:cs typeface="Calibri" panose="020F0502020204030204" pitchFamily="34" charset="0"/>
                        </a:rPr>
                        <a:t> </a:t>
                      </a:r>
                      <a:r>
                        <a:rPr lang="en-US" sz="1400" dirty="0">
                          <a:solidFill>
                            <a:schemeClr val="tx2"/>
                          </a:solidFill>
                          <a:latin typeface="Calibri" panose="020F0502020204030204" pitchFamily="34" charset="0"/>
                          <a:cs typeface="Calibri" panose="020F0502020204030204" pitchFamily="34" charset="0"/>
                        </a:rPr>
                        <a:t>5%</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&gt;</a:t>
                      </a:r>
                      <a:r>
                        <a:rPr lang="en-SG" sz="1400" dirty="0">
                          <a:solidFill>
                            <a:schemeClr val="tx2"/>
                          </a:solidFill>
                          <a:latin typeface="Calibri" panose="020F0502020204030204" pitchFamily="34" charset="0"/>
                          <a:cs typeface="Calibri" panose="020F0502020204030204" pitchFamily="34" charset="0"/>
                        </a:rPr>
                        <a:t> </a:t>
                      </a:r>
                      <a:r>
                        <a:rPr lang="en-US" sz="1400" dirty="0">
                          <a:solidFill>
                            <a:schemeClr val="tx2"/>
                          </a:solidFill>
                          <a:latin typeface="Calibri" panose="020F0502020204030204" pitchFamily="34" charset="0"/>
                          <a:cs typeface="Calibri" panose="020F0502020204030204" pitchFamily="34" charset="0"/>
                        </a:rPr>
                        <a:t>7.5%</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SG" sz="1400" b="1" dirty="0">
                          <a:solidFill>
                            <a:schemeClr val="tx2"/>
                          </a:solidFill>
                          <a:latin typeface="Calibri" panose="020F0502020204030204" pitchFamily="34" charset="0"/>
                          <a:cs typeface="Calibri" panose="020F0502020204030204" pitchFamily="34" charset="0"/>
                        </a:rPr>
                        <a:t>62.5</a:t>
                      </a:r>
                    </a:p>
                  </a:txBody>
                  <a:tcPr marL="91416" marR="91416" marT="45708" marB="45708" anchor="ctr"/>
                </a:tc>
                <a:extLst>
                  <a:ext uri="{0D108BD9-81ED-4DB2-BD59-A6C34878D82A}">
                    <a16:rowId xmlns:a16="http://schemas.microsoft.com/office/drawing/2014/main" val="621575346"/>
                  </a:ext>
                </a:extLst>
              </a:tr>
              <a:tr h="381622">
                <a:tc>
                  <a:txBody>
                    <a:bodyPr/>
                    <a:lstStyle/>
                    <a:p>
                      <a:r>
                        <a:rPr lang="en-SG" sz="1400" dirty="0">
                          <a:solidFill>
                            <a:schemeClr val="tx2"/>
                          </a:solidFill>
                          <a:latin typeface="Calibri" panose="020F0502020204030204" pitchFamily="34" charset="0"/>
                          <a:cs typeface="Calibri" panose="020F0502020204030204" pitchFamily="34" charset="0"/>
                        </a:rPr>
                        <a:t>VM</a:t>
                      </a:r>
                    </a:p>
                  </a:txBody>
                  <a:tcPr marL="91416" marR="91416" marT="45708" marB="45708" anchor="ctr"/>
                </a:tc>
                <a:tc>
                  <a:txBody>
                    <a:bodyPr/>
                    <a:lstStyle/>
                    <a:p>
                      <a:r>
                        <a:rPr lang="en-US" sz="1400" dirty="0">
                          <a:solidFill>
                            <a:schemeClr val="tx2"/>
                          </a:solidFill>
                          <a:latin typeface="Calibri" panose="020F0502020204030204" pitchFamily="34" charset="0"/>
                          <a:cs typeface="Calibri" panose="020F0502020204030204" pitchFamily="34" charset="0"/>
                        </a:rPr>
                        <a:t>RAM Contention (%)</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0 – 1%</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&gt; 1</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FFFF00"/>
                    </a:solidFill>
                  </a:tcPr>
                </a:tc>
                <a:tc>
                  <a:txBody>
                    <a:bodyPr/>
                    <a:lstStyle/>
                    <a:p>
                      <a:pPr algn="ctr"/>
                      <a:r>
                        <a:rPr lang="en-US" sz="1400" dirty="0">
                          <a:solidFill>
                            <a:schemeClr val="tx2"/>
                          </a:solidFill>
                          <a:latin typeface="Calibri" panose="020F0502020204030204" pitchFamily="34" charset="0"/>
                          <a:cs typeface="Calibri" panose="020F0502020204030204" pitchFamily="34" charset="0"/>
                        </a:rPr>
                        <a:t>&gt; 3</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&gt; 5</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SG" sz="1400" b="1" dirty="0">
                          <a:solidFill>
                            <a:schemeClr val="tx2"/>
                          </a:solidFill>
                          <a:latin typeface="Calibri" panose="020F0502020204030204" pitchFamily="34" charset="0"/>
                          <a:cs typeface="Calibri" panose="020F0502020204030204" pitchFamily="34" charset="0"/>
                        </a:rPr>
                        <a:t>62.5</a:t>
                      </a:r>
                    </a:p>
                  </a:txBody>
                  <a:tcPr marL="91416" marR="91416" marT="45708" marB="45708" anchor="ctr"/>
                </a:tc>
                <a:extLst>
                  <a:ext uri="{0D108BD9-81ED-4DB2-BD59-A6C34878D82A}">
                    <a16:rowId xmlns:a16="http://schemas.microsoft.com/office/drawing/2014/main" val="1559900405"/>
                  </a:ext>
                </a:extLst>
              </a:tr>
              <a:tr h="381622">
                <a:tc>
                  <a:txBody>
                    <a:bodyPr/>
                    <a:lstStyle/>
                    <a:p>
                      <a:r>
                        <a:rPr lang="en-SG" sz="1400" dirty="0">
                          <a:solidFill>
                            <a:schemeClr val="tx2"/>
                          </a:solidFill>
                          <a:latin typeface="Calibri" panose="020F0502020204030204" pitchFamily="34" charset="0"/>
                          <a:cs typeface="Calibri" panose="020F0502020204030204" pitchFamily="34" charset="0"/>
                        </a:rPr>
                        <a:t>Guest OS</a:t>
                      </a:r>
                    </a:p>
                  </a:txBody>
                  <a:tcPr marL="91416" marR="91416" marT="45708" marB="45708" anchor="ctr"/>
                </a:tc>
                <a:tc>
                  <a:txBody>
                    <a:bodyPr/>
                    <a:lstStyle/>
                    <a:p>
                      <a:r>
                        <a:rPr lang="en-SG" sz="1400" dirty="0">
                          <a:solidFill>
                            <a:schemeClr val="tx2"/>
                          </a:solidFill>
                          <a:latin typeface="Calibri" panose="020F0502020204030204" pitchFamily="34" charset="0"/>
                          <a:cs typeface="Calibri" panose="020F0502020204030204" pitchFamily="34" charset="0"/>
                        </a:rPr>
                        <a:t>RAM Free (GB)</a:t>
                      </a: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&gt;</a:t>
                      </a:r>
                      <a:r>
                        <a:rPr lang="en-SG" sz="1400" dirty="0">
                          <a:solidFill>
                            <a:schemeClr val="tx2"/>
                          </a:solidFill>
                          <a:latin typeface="Calibri" panose="020F0502020204030204" pitchFamily="34" charset="0"/>
                          <a:cs typeface="Calibri" panose="020F0502020204030204" pitchFamily="34" charset="0"/>
                        </a:rPr>
                        <a:t> 512 MB</a:t>
                      </a: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&gt;</a:t>
                      </a:r>
                      <a:r>
                        <a:rPr lang="en-SG" sz="1400" dirty="0">
                          <a:solidFill>
                            <a:schemeClr val="tx2"/>
                          </a:solidFill>
                          <a:latin typeface="Calibri" panose="020F0502020204030204" pitchFamily="34" charset="0"/>
                          <a:cs typeface="Calibri" panose="020F0502020204030204" pitchFamily="34" charset="0"/>
                        </a:rPr>
                        <a:t> 256 MB</a:t>
                      </a:r>
                    </a:p>
                  </a:txBody>
                  <a:tcPr marL="91416" marR="91416" marT="45708" marB="45708" anchor="ctr">
                    <a:solidFill>
                      <a:srgbClr val="FFFF00"/>
                    </a:solidFill>
                  </a:tcPr>
                </a:tc>
                <a:tc>
                  <a:txBody>
                    <a:bodyPr/>
                    <a:lstStyle/>
                    <a:p>
                      <a:pPr algn="ctr"/>
                      <a:r>
                        <a:rPr lang="en-US" sz="1400" dirty="0">
                          <a:solidFill>
                            <a:schemeClr val="tx2"/>
                          </a:solidFill>
                          <a:latin typeface="Calibri" panose="020F0502020204030204" pitchFamily="34" charset="0"/>
                          <a:cs typeface="Calibri" panose="020F0502020204030204" pitchFamily="34" charset="0"/>
                        </a:rPr>
                        <a:t>&gt;</a:t>
                      </a:r>
                      <a:r>
                        <a:rPr lang="en-SG" sz="1400" dirty="0">
                          <a:solidFill>
                            <a:schemeClr val="tx2"/>
                          </a:solidFill>
                          <a:latin typeface="Calibri" panose="020F0502020204030204" pitchFamily="34" charset="0"/>
                          <a:cs typeface="Calibri" panose="020F0502020204030204" pitchFamily="34" charset="0"/>
                        </a:rPr>
                        <a:t> 128 MB</a:t>
                      </a:r>
                    </a:p>
                  </a:txBody>
                  <a:tcPr marL="91416" marR="91416" marT="45708" marB="45708" anchor="ctr"/>
                </a:tc>
                <a:tc>
                  <a:txBody>
                    <a:bodyPr/>
                    <a:lstStyle/>
                    <a:p>
                      <a:pPr algn="ctr"/>
                      <a:r>
                        <a:rPr lang="en-SG" sz="1400">
                          <a:solidFill>
                            <a:schemeClr val="tx2"/>
                          </a:solidFill>
                          <a:latin typeface="Calibri" panose="020F0502020204030204" pitchFamily="34" charset="0"/>
                          <a:cs typeface="Calibri" panose="020F0502020204030204" pitchFamily="34" charset="0"/>
                        </a:rPr>
                        <a:t>≤ </a:t>
                      </a:r>
                      <a:r>
                        <a:rPr lang="en-SG" sz="1400" dirty="0">
                          <a:solidFill>
                            <a:schemeClr val="tx2"/>
                          </a:solidFill>
                          <a:latin typeface="Calibri" panose="020F0502020204030204" pitchFamily="34" charset="0"/>
                          <a:cs typeface="Calibri" panose="020F0502020204030204" pitchFamily="34" charset="0"/>
                        </a:rPr>
                        <a:t>128 MB</a:t>
                      </a:r>
                    </a:p>
                  </a:txBody>
                  <a:tcPr marL="91416" marR="91416" marT="45708" marB="45708" anchor="ctr"/>
                </a:tc>
                <a:tc>
                  <a:txBody>
                    <a:bodyPr/>
                    <a:lstStyle/>
                    <a:p>
                      <a:pPr algn="ctr"/>
                      <a:r>
                        <a:rPr lang="en-SG" sz="1400" b="1" dirty="0">
                          <a:solidFill>
                            <a:schemeClr val="tx2"/>
                          </a:solidFill>
                          <a:latin typeface="Calibri" panose="020F0502020204030204" pitchFamily="34" charset="0"/>
                          <a:cs typeface="Calibri" panose="020F0502020204030204" pitchFamily="34" charset="0"/>
                        </a:rPr>
                        <a:t>62.5</a:t>
                      </a:r>
                    </a:p>
                  </a:txBody>
                  <a:tcPr marL="91416" marR="91416" marT="45708" marB="45708" anchor="ctr"/>
                </a:tc>
                <a:extLst>
                  <a:ext uri="{0D108BD9-81ED-4DB2-BD59-A6C34878D82A}">
                    <a16:rowId xmlns:a16="http://schemas.microsoft.com/office/drawing/2014/main" val="385412648"/>
                  </a:ext>
                </a:extLst>
              </a:tr>
              <a:tr h="381622">
                <a:tc>
                  <a:txBody>
                    <a:bodyPr/>
                    <a:lstStyle/>
                    <a:p>
                      <a:r>
                        <a:rPr lang="en-SG" sz="1400" dirty="0">
                          <a:solidFill>
                            <a:schemeClr val="tx2"/>
                          </a:solidFill>
                          <a:latin typeface="Calibri" panose="020F0502020204030204" pitchFamily="34" charset="0"/>
                          <a:cs typeface="Calibri" panose="020F0502020204030204" pitchFamily="34" charset="0"/>
                        </a:rPr>
                        <a:t>Guest OS</a:t>
                      </a:r>
                    </a:p>
                  </a:txBody>
                  <a:tcPr marL="91416" marR="91416" marT="45708" marB="45708" anchor="ctr"/>
                </a:tc>
                <a:tc>
                  <a:txBody>
                    <a:bodyPr/>
                    <a:lstStyle/>
                    <a:p>
                      <a:r>
                        <a:rPr lang="en-SG" sz="1400" dirty="0">
                          <a:solidFill>
                            <a:schemeClr val="tx2"/>
                          </a:solidFill>
                          <a:latin typeface="Calibri" panose="020F0502020204030204" pitchFamily="34" charset="0"/>
                          <a:cs typeface="Calibri" panose="020F0502020204030204" pitchFamily="34" charset="0"/>
                        </a:rPr>
                        <a:t>RAM Page-in Rate as a % of Used</a:t>
                      </a: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0 – 1%</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00B050"/>
                    </a:solidFill>
                  </a:tcPr>
                </a:tc>
                <a:tc>
                  <a:txBody>
                    <a:bodyPr/>
                    <a:lstStyle/>
                    <a:p>
                      <a:pPr algn="ctr"/>
                      <a:r>
                        <a:rPr lang="en-US" sz="1400" dirty="0">
                          <a:solidFill>
                            <a:schemeClr val="tx2"/>
                          </a:solidFill>
                          <a:latin typeface="Calibri" panose="020F0502020204030204" pitchFamily="34" charset="0"/>
                          <a:cs typeface="Calibri" panose="020F0502020204030204" pitchFamily="34" charset="0"/>
                        </a:rPr>
                        <a:t>&gt; 1 </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&gt; 3</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&gt; 5</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SG" sz="1400" b="1" dirty="0">
                          <a:solidFill>
                            <a:schemeClr val="tx2"/>
                          </a:solidFill>
                          <a:latin typeface="Calibri" panose="020F0502020204030204" pitchFamily="34" charset="0"/>
                          <a:cs typeface="Calibri" panose="020F0502020204030204" pitchFamily="34" charset="0"/>
                        </a:rPr>
                        <a:t>87.5</a:t>
                      </a:r>
                    </a:p>
                  </a:txBody>
                  <a:tcPr marL="91416" marR="91416" marT="45708" marB="45708" anchor="ctr"/>
                </a:tc>
                <a:extLst>
                  <a:ext uri="{0D108BD9-81ED-4DB2-BD59-A6C34878D82A}">
                    <a16:rowId xmlns:a16="http://schemas.microsoft.com/office/drawing/2014/main" val="1794974329"/>
                  </a:ext>
                </a:extLst>
              </a:tr>
              <a:tr h="381622">
                <a:tc>
                  <a:txBody>
                    <a:bodyPr/>
                    <a:lstStyle/>
                    <a:p>
                      <a:r>
                        <a:rPr lang="en-SG" sz="1400" dirty="0">
                          <a:solidFill>
                            <a:schemeClr val="tx2"/>
                          </a:solidFill>
                          <a:latin typeface="Calibri" panose="020F0502020204030204" pitchFamily="34" charset="0"/>
                          <a:cs typeface="Calibri" panose="020F0502020204030204" pitchFamily="34" charset="0"/>
                        </a:rPr>
                        <a:t>VM</a:t>
                      </a:r>
                    </a:p>
                  </a:txBody>
                  <a:tcPr marL="91416" marR="91416" marT="45708" marB="45708" anchor="ctr"/>
                </a:tc>
                <a:tc>
                  <a:txBody>
                    <a:bodyPr/>
                    <a:lstStyle/>
                    <a:p>
                      <a:r>
                        <a:rPr lang="en-US" sz="1400" dirty="0">
                          <a:solidFill>
                            <a:schemeClr val="tx2"/>
                          </a:solidFill>
                          <a:latin typeface="Calibri" panose="020F0502020204030204" pitchFamily="34" charset="0"/>
                          <a:cs typeface="Calibri" panose="020F0502020204030204" pitchFamily="34" charset="0"/>
                        </a:rPr>
                        <a:t>Disk Latency (ms)</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0 – 10 ms</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00B050"/>
                    </a:solidFill>
                  </a:tcPr>
                </a:tc>
                <a:tc>
                  <a:txBody>
                    <a:bodyPr/>
                    <a:lstStyle/>
                    <a:p>
                      <a:pPr algn="ctr"/>
                      <a:r>
                        <a:rPr lang="en-US" sz="1400" dirty="0">
                          <a:solidFill>
                            <a:schemeClr val="tx2"/>
                          </a:solidFill>
                          <a:latin typeface="Calibri" panose="020F0502020204030204" pitchFamily="34" charset="0"/>
                          <a:cs typeface="Calibri" panose="020F0502020204030204" pitchFamily="34" charset="0"/>
                        </a:rPr>
                        <a:t>&gt; 10</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&gt; 20</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&gt; 30</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SG" sz="1400" b="1" dirty="0">
                          <a:solidFill>
                            <a:schemeClr val="tx2"/>
                          </a:solidFill>
                          <a:latin typeface="Calibri" panose="020F0502020204030204" pitchFamily="34" charset="0"/>
                          <a:cs typeface="Calibri" panose="020F0502020204030204" pitchFamily="34" charset="0"/>
                        </a:rPr>
                        <a:t>87.5</a:t>
                      </a:r>
                    </a:p>
                  </a:txBody>
                  <a:tcPr marL="91416" marR="91416" marT="45708" marB="45708" anchor="ctr"/>
                </a:tc>
                <a:extLst>
                  <a:ext uri="{0D108BD9-81ED-4DB2-BD59-A6C34878D82A}">
                    <a16:rowId xmlns:a16="http://schemas.microsoft.com/office/drawing/2014/main" val="2954111353"/>
                  </a:ext>
                </a:extLst>
              </a:tr>
              <a:tr h="381622">
                <a:tc>
                  <a:txBody>
                    <a:bodyPr/>
                    <a:lstStyle/>
                    <a:p>
                      <a:r>
                        <a:rPr lang="en-SG" sz="1400" dirty="0">
                          <a:solidFill>
                            <a:schemeClr val="tx2"/>
                          </a:solidFill>
                          <a:latin typeface="Calibri" panose="020F0502020204030204" pitchFamily="34" charset="0"/>
                          <a:cs typeface="Calibri" panose="020F0502020204030204" pitchFamily="34" charset="0"/>
                        </a:rPr>
                        <a:t>VM</a:t>
                      </a:r>
                      <a:endParaRPr lang="en-SG" sz="1400" dirty="0">
                        <a:solidFill>
                          <a:srgbClr val="FF0000"/>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400" dirty="0">
                          <a:solidFill>
                            <a:schemeClr val="tx2"/>
                          </a:solidFill>
                          <a:latin typeface="Calibri" panose="020F0502020204030204" pitchFamily="34" charset="0"/>
                          <a:cs typeface="Calibri" panose="020F0502020204030204" pitchFamily="34" charset="0"/>
                        </a:rPr>
                        <a:t>Network TX Dropped Packet </a:t>
                      </a:r>
                      <a:endParaRPr lang="en-SG" sz="1400" dirty="0">
                        <a:solidFill>
                          <a:srgbClr val="FF0000"/>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0%</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solidFill>
                      <a:srgbClr val="00B050"/>
                    </a:solidFill>
                  </a:tcPr>
                </a:tc>
                <a:tc>
                  <a:txBody>
                    <a:bodyPr/>
                    <a:lstStyle/>
                    <a:p>
                      <a:pPr algn="ctr"/>
                      <a:r>
                        <a:rPr lang="en-US" sz="1400">
                          <a:solidFill>
                            <a:schemeClr val="tx2"/>
                          </a:solidFill>
                          <a:latin typeface="Calibri" panose="020F0502020204030204" pitchFamily="34" charset="0"/>
                          <a:cs typeface="Calibri" panose="020F0502020204030204" pitchFamily="34" charset="0"/>
                        </a:rPr>
                        <a:t>&gt; 0%</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a:solidFill>
                            <a:schemeClr val="tx2"/>
                          </a:solidFill>
                          <a:latin typeface="Calibri" panose="020F0502020204030204" pitchFamily="34" charset="0"/>
                          <a:cs typeface="Calibri" panose="020F0502020204030204" pitchFamily="34" charset="0"/>
                        </a:rPr>
                        <a:t>&gt; 1%</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US" sz="1400" dirty="0">
                          <a:solidFill>
                            <a:schemeClr val="tx2"/>
                          </a:solidFill>
                          <a:latin typeface="Calibri" panose="020F0502020204030204" pitchFamily="34" charset="0"/>
                          <a:cs typeface="Calibri" panose="020F0502020204030204" pitchFamily="34" charset="0"/>
                        </a:rPr>
                        <a:t>&gt; 2%</a:t>
                      </a:r>
                      <a:endParaRPr lang="en-SG" sz="1400"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SG" sz="1400" b="1" dirty="0">
                          <a:solidFill>
                            <a:schemeClr val="tx2"/>
                          </a:solidFill>
                          <a:latin typeface="Calibri" panose="020F0502020204030204" pitchFamily="34" charset="0"/>
                          <a:cs typeface="Calibri" panose="020F0502020204030204" pitchFamily="34" charset="0"/>
                        </a:rPr>
                        <a:t>87.5</a:t>
                      </a:r>
                    </a:p>
                  </a:txBody>
                  <a:tcPr marL="91416" marR="91416" marT="45708" marB="45708" anchor="ctr"/>
                </a:tc>
                <a:extLst>
                  <a:ext uri="{0D108BD9-81ED-4DB2-BD59-A6C34878D82A}">
                    <a16:rowId xmlns:a16="http://schemas.microsoft.com/office/drawing/2014/main" val="1282203185"/>
                  </a:ext>
                </a:extLst>
              </a:tr>
              <a:tr h="403748">
                <a:tc>
                  <a:txBody>
                    <a:bodyPr/>
                    <a:lstStyle/>
                    <a:p>
                      <a:pPr algn="r"/>
                      <a:endParaRPr lang="en-SG" sz="1600" b="1" dirty="0">
                        <a:solidFill>
                          <a:srgbClr val="FF0000"/>
                        </a:solidFill>
                        <a:latin typeface="Calibri" panose="020F0502020204030204" pitchFamily="34" charset="0"/>
                        <a:cs typeface="Calibri" panose="020F0502020204030204" pitchFamily="34" charset="0"/>
                      </a:endParaRPr>
                    </a:p>
                  </a:txBody>
                  <a:tcPr marL="91416" marR="91416" marT="45708" marB="45708" anchor="ctr"/>
                </a:tc>
                <a:tc gridSpan="5">
                  <a:txBody>
                    <a:bodyPr/>
                    <a:lstStyle/>
                    <a:p>
                      <a:pPr algn="r"/>
                      <a:r>
                        <a:rPr lang="en-SG" sz="1600" b="1" dirty="0">
                          <a:solidFill>
                            <a:schemeClr val="tx2"/>
                          </a:solidFill>
                          <a:latin typeface="Calibri" panose="020F0502020204030204" pitchFamily="34" charset="0"/>
                          <a:cs typeface="Calibri" panose="020F0502020204030204" pitchFamily="34" charset="0"/>
                        </a:rPr>
                        <a:t>KPI</a:t>
                      </a:r>
                      <a:endParaRPr lang="en-SG" sz="1600" b="1" dirty="0">
                        <a:solidFill>
                          <a:srgbClr val="FF0000"/>
                        </a:solidFill>
                        <a:latin typeface="Calibri" panose="020F0502020204030204" pitchFamily="34" charset="0"/>
                        <a:cs typeface="Calibri" panose="020F0502020204030204" pitchFamily="34" charset="0"/>
                      </a:endParaRPr>
                    </a:p>
                  </a:txBody>
                  <a:tcPr marL="91416" marR="91416" marT="45708" marB="45708" anchor="ctr"/>
                </a:tc>
                <a:tc hMerge="1">
                  <a:txBody>
                    <a:bodyPr/>
                    <a:lstStyle/>
                    <a:p>
                      <a:pPr algn="ct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tc>
                <a:tc hMerge="1">
                  <a:txBody>
                    <a:bodyPr/>
                    <a:lstStyle/>
                    <a:p>
                      <a:pPr algn="ct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tc>
                <a:tc hMerge="1">
                  <a:txBody>
                    <a:bodyPr/>
                    <a:lstStyle/>
                    <a:p>
                      <a:pPr algn="ct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tc>
                <a:tc hMerge="1">
                  <a:txBody>
                    <a:bodyPr/>
                    <a:lstStyle/>
                    <a:p>
                      <a:pPr algn="ctr"/>
                      <a:endParaRPr lang="en-SG" sz="1400" b="1" dirty="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pPr algn="ctr"/>
                      <a:r>
                        <a:rPr lang="en-SG" sz="1600" b="1" dirty="0">
                          <a:solidFill>
                            <a:schemeClr val="tx2"/>
                          </a:solidFill>
                          <a:latin typeface="Calibri" panose="020F0502020204030204" pitchFamily="34" charset="0"/>
                          <a:cs typeface="Calibri" panose="020F0502020204030204" pitchFamily="34" charset="0"/>
                        </a:rPr>
                        <a:t>62.5</a:t>
                      </a:r>
                    </a:p>
                  </a:txBody>
                  <a:tcPr marL="91416" marR="91416" marT="45708" marB="45708" anchor="ctr">
                    <a:solidFill>
                      <a:srgbClr val="FFFF00"/>
                    </a:solidFill>
                  </a:tcPr>
                </a:tc>
                <a:extLst>
                  <a:ext uri="{0D108BD9-81ED-4DB2-BD59-A6C34878D82A}">
                    <a16:rowId xmlns:a16="http://schemas.microsoft.com/office/drawing/2014/main" val="3048194075"/>
                  </a:ext>
                </a:extLst>
              </a:tr>
            </a:tbl>
          </a:graphicData>
        </a:graphic>
      </p:graphicFrame>
    </p:spTree>
    <p:extLst>
      <p:ext uri="{BB962C8B-B14F-4D97-AF65-F5344CB8AC3E}">
        <p14:creationId xmlns:p14="http://schemas.microsoft.com/office/powerpoint/2010/main" val="68494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0268EC-C50F-46DF-94B3-65BA17963051}"/>
              </a:ext>
            </a:extLst>
          </p:cNvPr>
          <p:cNvSpPr>
            <a:spLocks noGrp="1"/>
          </p:cNvSpPr>
          <p:nvPr>
            <p:ph type="title"/>
          </p:nvPr>
        </p:nvSpPr>
        <p:spPr/>
        <p:txBody>
          <a:bodyPr/>
          <a:lstStyle/>
          <a:p>
            <a:r>
              <a:rPr lang="en-US" dirty="0"/>
              <a:t>VM KPI: Implementation</a:t>
            </a:r>
          </a:p>
        </p:txBody>
      </p:sp>
      <p:sp>
        <p:nvSpPr>
          <p:cNvPr id="7" name="Subtitle 6">
            <a:extLst>
              <a:ext uri="{FF2B5EF4-FFF2-40B4-BE49-F238E27FC236}">
                <a16:creationId xmlns:a16="http://schemas.microsoft.com/office/drawing/2014/main" id="{C1542965-888A-46D7-92B7-48B83242ACC5}"/>
              </a:ext>
            </a:extLst>
          </p:cNvPr>
          <p:cNvSpPr>
            <a:spLocks noGrp="1"/>
          </p:cNvSpPr>
          <p:nvPr>
            <p:ph type="subTitle" idx="10"/>
          </p:nvPr>
        </p:nvSpPr>
        <p:spPr/>
        <p:txBody>
          <a:bodyPr/>
          <a:lstStyle/>
          <a:p>
            <a:r>
              <a:rPr lang="en-US" dirty="0"/>
              <a:t>Super metric used to create VM KPI metric</a:t>
            </a:r>
          </a:p>
        </p:txBody>
      </p:sp>
      <p:sp>
        <p:nvSpPr>
          <p:cNvPr id="4" name="Slide Number Placeholder 3">
            <a:extLst>
              <a:ext uri="{FF2B5EF4-FFF2-40B4-BE49-F238E27FC236}">
                <a16:creationId xmlns:a16="http://schemas.microsoft.com/office/drawing/2014/main" id="{077B53DA-0BF1-4A26-92AF-5C5B3C82880D}"/>
              </a:ext>
            </a:extLst>
          </p:cNvPr>
          <p:cNvSpPr>
            <a:spLocks noGrp="1"/>
          </p:cNvSpPr>
          <p:nvPr>
            <p:ph type="sldNum" sz="quarter" idx="4294967295"/>
          </p:nvPr>
        </p:nvSpPr>
        <p:spPr>
          <a:xfrm>
            <a:off x="9447213" y="7351713"/>
            <a:ext cx="2741612" cy="365125"/>
          </a:xfrm>
        </p:spPr>
        <p:txBody>
          <a:bodyPr/>
          <a:lstStyle/>
          <a:p>
            <a:fld id="{6EA6D8CF-3CDE-4807-BCD2-C9F2B831AAA5}" type="slidenum">
              <a:rPr lang="en-US" smtClean="0"/>
              <a:pPr/>
              <a:t>29</a:t>
            </a:fld>
            <a:endParaRPr lang="en-US"/>
          </a:p>
        </p:txBody>
      </p:sp>
      <p:pic>
        <p:nvPicPr>
          <p:cNvPr id="2" name="Picture 1">
            <a:extLst>
              <a:ext uri="{FF2B5EF4-FFF2-40B4-BE49-F238E27FC236}">
                <a16:creationId xmlns:a16="http://schemas.microsoft.com/office/drawing/2014/main" id="{73A00FDD-A1CA-4D84-A24A-093A1D9B0A59}"/>
              </a:ext>
            </a:extLst>
          </p:cNvPr>
          <p:cNvPicPr>
            <a:picLocks noChangeAspect="1"/>
          </p:cNvPicPr>
          <p:nvPr/>
        </p:nvPicPr>
        <p:blipFill>
          <a:blip r:embed="rId3"/>
          <a:stretch>
            <a:fillRect/>
          </a:stretch>
        </p:blipFill>
        <p:spPr>
          <a:xfrm>
            <a:off x="-1" y="1126278"/>
            <a:ext cx="12188825" cy="6491258"/>
          </a:xfrm>
          <a:prstGeom prst="rect">
            <a:avLst/>
          </a:prstGeom>
        </p:spPr>
      </p:pic>
    </p:spTree>
    <p:extLst>
      <p:ext uri="{BB962C8B-B14F-4D97-AF65-F5344CB8AC3E}">
        <p14:creationId xmlns:p14="http://schemas.microsoft.com/office/powerpoint/2010/main" val="415268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4439A0-9EC2-428C-99FF-D58166D3A346}"/>
              </a:ext>
            </a:extLst>
          </p:cNvPr>
          <p:cNvSpPr>
            <a:spLocks noGrp="1"/>
          </p:cNvSpPr>
          <p:nvPr>
            <p:ph sz="quarter" idx="14"/>
          </p:nvPr>
        </p:nvSpPr>
        <p:spPr/>
        <p:txBody>
          <a:bodyPr/>
          <a:lstStyle/>
          <a:p>
            <a:r>
              <a:rPr lang="en-SG"/>
              <a:t>About You</a:t>
            </a:r>
          </a:p>
          <a:p>
            <a:pPr lvl="1"/>
            <a:r>
              <a:rPr lang="en-SG"/>
              <a:t>Name, Company, Industry</a:t>
            </a:r>
          </a:p>
          <a:p>
            <a:pPr lvl="1"/>
            <a:r>
              <a:rPr lang="en-SG"/>
              <a:t>Experience: VMware and non VMware</a:t>
            </a:r>
          </a:p>
          <a:p>
            <a:r>
              <a:rPr lang="en-SG"/>
              <a:t>The environment you manage</a:t>
            </a:r>
          </a:p>
          <a:p>
            <a:pPr lvl="1"/>
            <a:r>
              <a:rPr lang="en-SG"/>
              <a:t>Size: physical, virtual, team</a:t>
            </a:r>
          </a:p>
          <a:p>
            <a:pPr lvl="1"/>
            <a:r>
              <a:rPr lang="en-SG"/>
              <a:t>Complexity: Process, People</a:t>
            </a:r>
          </a:p>
          <a:p>
            <a:r>
              <a:rPr lang="en-SG"/>
              <a:t>Operational challenges you face</a:t>
            </a:r>
          </a:p>
          <a:p>
            <a:pPr lvl="1"/>
            <a:r>
              <a:rPr lang="en-SG"/>
              <a:t>Availability</a:t>
            </a:r>
          </a:p>
          <a:p>
            <a:pPr lvl="1"/>
            <a:r>
              <a:rPr lang="en-SG"/>
              <a:t>Performance </a:t>
            </a:r>
          </a:p>
          <a:p>
            <a:pPr lvl="1"/>
            <a:r>
              <a:rPr lang="en-SG"/>
              <a:t>Capacity </a:t>
            </a:r>
          </a:p>
          <a:p>
            <a:pPr lvl="1"/>
            <a:r>
              <a:rPr lang="en-SG"/>
              <a:t>Compliance</a:t>
            </a:r>
          </a:p>
          <a:p>
            <a:pPr lvl="1"/>
            <a:r>
              <a:rPr lang="en-SG"/>
              <a:t>Configuration</a:t>
            </a:r>
          </a:p>
          <a:p>
            <a:pPr lvl="1"/>
            <a:r>
              <a:rPr lang="en-SG"/>
              <a:t>Cost</a:t>
            </a:r>
          </a:p>
          <a:p>
            <a:endParaRPr lang="en-SG"/>
          </a:p>
        </p:txBody>
      </p:sp>
      <p:sp>
        <p:nvSpPr>
          <p:cNvPr id="4" name="Title 3">
            <a:extLst>
              <a:ext uri="{FF2B5EF4-FFF2-40B4-BE49-F238E27FC236}">
                <a16:creationId xmlns:a16="http://schemas.microsoft.com/office/drawing/2014/main" id="{A5274D95-3A93-4756-B4CA-C538CECB2ED5}"/>
              </a:ext>
            </a:extLst>
          </p:cNvPr>
          <p:cNvSpPr>
            <a:spLocks noGrp="1"/>
          </p:cNvSpPr>
          <p:nvPr>
            <p:ph type="title"/>
          </p:nvPr>
        </p:nvSpPr>
        <p:spPr/>
        <p:txBody>
          <a:bodyPr/>
          <a:lstStyle/>
          <a:p>
            <a:r>
              <a:rPr lang="en-SG"/>
              <a:t>First Thing First: You</a:t>
            </a:r>
          </a:p>
        </p:txBody>
      </p:sp>
      <p:sp>
        <p:nvSpPr>
          <p:cNvPr id="5" name="Subtitle 4">
            <a:extLst>
              <a:ext uri="{FF2B5EF4-FFF2-40B4-BE49-F238E27FC236}">
                <a16:creationId xmlns:a16="http://schemas.microsoft.com/office/drawing/2014/main" id="{C8DF8CF5-5B09-4558-8D20-FAB3AF21769A}"/>
              </a:ext>
            </a:extLst>
          </p:cNvPr>
          <p:cNvSpPr>
            <a:spLocks noGrp="1"/>
          </p:cNvSpPr>
          <p:nvPr>
            <p:ph type="subTitle" idx="10"/>
          </p:nvPr>
        </p:nvSpPr>
        <p:spPr/>
        <p:txBody>
          <a:bodyPr/>
          <a:lstStyle/>
          <a:p>
            <a:r>
              <a:rPr lang="en-SG"/>
              <a:t>About Your Speaker and About You</a:t>
            </a:r>
          </a:p>
        </p:txBody>
      </p:sp>
      <p:pic>
        <p:nvPicPr>
          <p:cNvPr id="7" name="Picture 6" descr="A picture containing person, holding, person, sitting&#10;&#10;Description automatically generated">
            <a:extLst>
              <a:ext uri="{FF2B5EF4-FFF2-40B4-BE49-F238E27FC236}">
                <a16:creationId xmlns:a16="http://schemas.microsoft.com/office/drawing/2014/main" id="{5FD43B10-4039-4290-B757-825CCB28828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63894" y="1724494"/>
            <a:ext cx="2650117" cy="3312645"/>
          </a:xfrm>
          <a:prstGeom prst="rect">
            <a:avLst/>
          </a:prstGeom>
          <a:effectLst>
            <a:softEdge rad="63500"/>
          </a:effectLst>
        </p:spPr>
      </p:pic>
      <p:sp>
        <p:nvSpPr>
          <p:cNvPr id="8" name="TextBox 7">
            <a:extLst>
              <a:ext uri="{FF2B5EF4-FFF2-40B4-BE49-F238E27FC236}">
                <a16:creationId xmlns:a16="http://schemas.microsoft.com/office/drawing/2014/main" id="{F07659AD-D2C3-46E3-BC15-C7E4E99D0AF2}"/>
              </a:ext>
            </a:extLst>
          </p:cNvPr>
          <p:cNvSpPr txBox="1"/>
          <p:nvPr/>
        </p:nvSpPr>
        <p:spPr>
          <a:xfrm>
            <a:off x="8242294" y="5037139"/>
            <a:ext cx="2650117" cy="492443"/>
          </a:xfrm>
          <a:prstGeom prst="rect">
            <a:avLst/>
          </a:prstGeom>
        </p:spPr>
        <p:txBody>
          <a:bodyPr wrap="square" lIns="0" tIns="0" rIns="0" bIns="0" rtlCol="0">
            <a:spAutoFit/>
          </a:bodyPr>
          <a:lstStyle/>
          <a:p>
            <a:r>
              <a:rPr lang="en-SG" sz="1600">
                <a:latin typeface="Calibri" panose="020F0502020204030204" pitchFamily="34" charset="0"/>
                <a:cs typeface="Calibri" panose="020F0502020204030204" pitchFamily="34" charset="0"/>
                <a:hlinkClick r:id="rId4" tooltip="https://charleslogan.deviantart.com/art/Star-Wars-The-Clone-Wars-Obi-Wan-611719111"/>
              </a:rPr>
              <a:t>This Photo</a:t>
            </a:r>
            <a:r>
              <a:rPr lang="en-SG" sz="1600">
                <a:latin typeface="Calibri" panose="020F0502020204030204" pitchFamily="34" charset="0"/>
                <a:cs typeface="Calibri" panose="020F0502020204030204" pitchFamily="34" charset="0"/>
              </a:rPr>
              <a:t> by Unknown Author is licensed under </a:t>
            </a:r>
            <a:r>
              <a:rPr lang="en-SG" sz="1600">
                <a:latin typeface="Calibri" panose="020F0502020204030204" pitchFamily="34" charset="0"/>
                <a:cs typeface="Calibri" panose="020F0502020204030204" pitchFamily="34" charset="0"/>
                <a:hlinkClick r:id="rId5" tooltip="https://creativecommons.org/licenses/by-nc-nd/3.0/"/>
              </a:rPr>
              <a:t>CC BY-NC-ND</a:t>
            </a:r>
            <a:endParaRPr lang="en-SG" sz="16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442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25DF40-BFA5-453C-933F-A8402CC3A3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6307"/>
          <a:stretch/>
        </p:blipFill>
        <p:spPr>
          <a:xfrm>
            <a:off x="3175" y="-27831"/>
            <a:ext cx="12337971" cy="6884046"/>
          </a:xfrm>
          <a:prstGeom prst="rect">
            <a:avLst/>
          </a:prstGeom>
        </p:spPr>
      </p:pic>
      <p:sp>
        <p:nvSpPr>
          <p:cNvPr id="6" name="Rectangle 5">
            <a:extLst>
              <a:ext uri="{FF2B5EF4-FFF2-40B4-BE49-F238E27FC236}">
                <a16:creationId xmlns:a16="http://schemas.microsoft.com/office/drawing/2014/main" id="{EBF1AA67-5C1F-4D17-B4F9-7627F224BE2F}"/>
              </a:ext>
            </a:extLst>
          </p:cNvPr>
          <p:cNvSpPr/>
          <p:nvPr/>
        </p:nvSpPr>
        <p:spPr>
          <a:xfrm>
            <a:off x="-28467" y="-27831"/>
            <a:ext cx="12234986" cy="6854673"/>
          </a:xfrm>
          <a:prstGeom prst="rect">
            <a:avLst/>
          </a:prstGeom>
          <a:solidFill>
            <a:srgbClr val="00B0F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3198" strike="sngStrike" dirty="0">
              <a:solidFill>
                <a:schemeClr val="bg1"/>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82C2BD8E-5299-410A-B2A0-0A53FBF80D68}"/>
              </a:ext>
            </a:extLst>
          </p:cNvPr>
          <p:cNvSpPr/>
          <p:nvPr/>
        </p:nvSpPr>
        <p:spPr>
          <a:xfrm>
            <a:off x="4777211" y="1431260"/>
            <a:ext cx="6053933" cy="947047"/>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Serve the VMs &amp; Applications</a:t>
            </a:r>
          </a:p>
        </p:txBody>
      </p:sp>
      <p:sp>
        <p:nvSpPr>
          <p:cNvPr id="11" name="Rectangle 10">
            <a:extLst>
              <a:ext uri="{FF2B5EF4-FFF2-40B4-BE49-F238E27FC236}">
                <a16:creationId xmlns:a16="http://schemas.microsoft.com/office/drawing/2014/main" id="{D542CE76-CCDB-4F31-8918-9B1D2799105D}"/>
              </a:ext>
            </a:extLst>
          </p:cNvPr>
          <p:cNvSpPr/>
          <p:nvPr/>
        </p:nvSpPr>
        <p:spPr>
          <a:xfrm>
            <a:off x="4777211" y="2511765"/>
            <a:ext cx="6053933" cy="947047"/>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Is it serving the VMs well?</a:t>
            </a:r>
          </a:p>
          <a:p>
            <a:r>
              <a:rPr lang="en-US" sz="2398" b="1">
                <a:solidFill>
                  <a:schemeClr val="bg1"/>
                </a:solidFill>
                <a:latin typeface="Calibri" panose="020F0502020204030204" pitchFamily="34" charset="0"/>
                <a:cs typeface="Calibri" panose="020F0502020204030204" pitchFamily="34" charset="0"/>
              </a:rPr>
              <a:t>Is it serving the Applications well?</a:t>
            </a:r>
          </a:p>
        </p:txBody>
      </p:sp>
      <p:cxnSp>
        <p:nvCxnSpPr>
          <p:cNvPr id="16" name="Straight Connector 15">
            <a:extLst>
              <a:ext uri="{FF2B5EF4-FFF2-40B4-BE49-F238E27FC236}">
                <a16:creationId xmlns:a16="http://schemas.microsoft.com/office/drawing/2014/main" id="{10CE3307-D941-43B8-8320-4386E8BEB5A3}"/>
              </a:ext>
            </a:extLst>
          </p:cNvPr>
          <p:cNvCxnSpPr>
            <a:cxnSpLocks/>
          </p:cNvCxnSpPr>
          <p:nvPr/>
        </p:nvCxnSpPr>
        <p:spPr>
          <a:xfrm>
            <a:off x="4777211" y="2378306"/>
            <a:ext cx="6053933" cy="0"/>
          </a:xfrm>
          <a:prstGeom prst="line">
            <a:avLst/>
          </a:prstGeom>
          <a:ln w="22225">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48A1E35-8895-431F-BA48-7F1478A66435}"/>
              </a:ext>
            </a:extLst>
          </p:cNvPr>
          <p:cNvCxnSpPr>
            <a:cxnSpLocks/>
          </p:cNvCxnSpPr>
          <p:nvPr/>
        </p:nvCxnSpPr>
        <p:spPr>
          <a:xfrm>
            <a:off x="4777211" y="3449504"/>
            <a:ext cx="6053933" cy="0"/>
          </a:xfrm>
          <a:prstGeom prst="line">
            <a:avLst/>
          </a:prstGeom>
          <a:ln w="22225">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55AE696-35F0-4B1E-89E3-3FF575CDE125}"/>
              </a:ext>
            </a:extLst>
          </p:cNvPr>
          <p:cNvSpPr/>
          <p:nvPr/>
        </p:nvSpPr>
        <p:spPr>
          <a:xfrm>
            <a:off x="4777211" y="3592272"/>
            <a:ext cx="6053933" cy="947047"/>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dirty="0">
                <a:solidFill>
                  <a:schemeClr val="bg1"/>
                </a:solidFill>
                <a:latin typeface="Calibri" panose="020F0502020204030204" pitchFamily="34" charset="0"/>
                <a:cs typeface="Calibri" panose="020F0502020204030204" pitchFamily="34" charset="0"/>
              </a:rPr>
              <a:t>Lower than Public Cloud, especially VMware-based</a:t>
            </a:r>
          </a:p>
        </p:txBody>
      </p:sp>
      <p:cxnSp>
        <p:nvCxnSpPr>
          <p:cNvPr id="22" name="Straight Connector 21">
            <a:extLst>
              <a:ext uri="{FF2B5EF4-FFF2-40B4-BE49-F238E27FC236}">
                <a16:creationId xmlns:a16="http://schemas.microsoft.com/office/drawing/2014/main" id="{1E5FDFE1-19DA-4907-991D-B17347A699CF}"/>
              </a:ext>
            </a:extLst>
          </p:cNvPr>
          <p:cNvCxnSpPr>
            <a:cxnSpLocks/>
          </p:cNvCxnSpPr>
          <p:nvPr/>
        </p:nvCxnSpPr>
        <p:spPr>
          <a:xfrm>
            <a:off x="4777211" y="4525746"/>
            <a:ext cx="6053933" cy="0"/>
          </a:xfrm>
          <a:prstGeom prst="line">
            <a:avLst/>
          </a:prstGeom>
          <a:ln w="22225">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7770D04-A861-4317-A415-438DA7946F09}"/>
              </a:ext>
            </a:extLst>
          </p:cNvPr>
          <p:cNvSpPr/>
          <p:nvPr/>
        </p:nvSpPr>
        <p:spPr>
          <a:xfrm>
            <a:off x="1070118" y="357702"/>
            <a:ext cx="7903115" cy="94704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3598"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F3C3A7EC-4C4F-4B72-98F5-0C3DCEE9118F}"/>
              </a:ext>
            </a:extLst>
          </p:cNvPr>
          <p:cNvSpPr/>
          <p:nvPr/>
        </p:nvSpPr>
        <p:spPr>
          <a:xfrm>
            <a:off x="4777211" y="4672777"/>
            <a:ext cx="6053933" cy="947047"/>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Class of Service</a:t>
            </a:r>
          </a:p>
          <a:p>
            <a:r>
              <a:rPr lang="en-US" sz="2398" b="1">
                <a:solidFill>
                  <a:schemeClr val="bg1"/>
                </a:solidFill>
                <a:latin typeface="Calibri" panose="020F0502020204030204" pitchFamily="34" charset="0"/>
                <a:cs typeface="Calibri" panose="020F0502020204030204" pitchFamily="34" charset="0"/>
              </a:rPr>
              <a:t>Performance SLA + Availability SLA</a:t>
            </a:r>
          </a:p>
        </p:txBody>
      </p:sp>
      <p:cxnSp>
        <p:nvCxnSpPr>
          <p:cNvPr id="30" name="Straight Connector 29">
            <a:extLst>
              <a:ext uri="{FF2B5EF4-FFF2-40B4-BE49-F238E27FC236}">
                <a16:creationId xmlns:a16="http://schemas.microsoft.com/office/drawing/2014/main" id="{C60F8333-8939-4945-AFA7-4086793B0CBA}"/>
              </a:ext>
            </a:extLst>
          </p:cNvPr>
          <p:cNvCxnSpPr>
            <a:cxnSpLocks/>
          </p:cNvCxnSpPr>
          <p:nvPr/>
        </p:nvCxnSpPr>
        <p:spPr>
          <a:xfrm>
            <a:off x="4777211" y="5616970"/>
            <a:ext cx="6053933" cy="0"/>
          </a:xfrm>
          <a:prstGeom prst="line">
            <a:avLst/>
          </a:prstGeom>
          <a:ln w="22225">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1891077-8E1B-4426-B951-DA958C67B96C}"/>
              </a:ext>
            </a:extLst>
          </p:cNvPr>
          <p:cNvSpPr/>
          <p:nvPr/>
        </p:nvSpPr>
        <p:spPr>
          <a:xfrm>
            <a:off x="4777211" y="5753284"/>
            <a:ext cx="6053933" cy="947047"/>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dirty="0">
                <a:solidFill>
                  <a:schemeClr val="bg1"/>
                </a:solidFill>
                <a:latin typeface="Calibri" panose="020F0502020204030204" pitchFamily="34" charset="0"/>
                <a:cs typeface="Calibri" panose="020F0502020204030204" pitchFamily="34" charset="0"/>
              </a:rPr>
              <a:t>Proactive Operations, not Complaint driven</a:t>
            </a:r>
          </a:p>
          <a:p>
            <a:r>
              <a:rPr lang="en-US" sz="2398" b="1" dirty="0">
                <a:solidFill>
                  <a:schemeClr val="bg1"/>
                </a:solidFill>
                <a:latin typeface="Calibri" panose="020F0502020204030204" pitchFamily="34" charset="0"/>
                <a:cs typeface="Calibri" panose="020F0502020204030204" pitchFamily="34" charset="0"/>
              </a:rPr>
              <a:t>Insight-based, not Alert-based</a:t>
            </a:r>
          </a:p>
        </p:txBody>
      </p:sp>
      <p:grpSp>
        <p:nvGrpSpPr>
          <p:cNvPr id="2" name="Group 1">
            <a:extLst>
              <a:ext uri="{FF2B5EF4-FFF2-40B4-BE49-F238E27FC236}">
                <a16:creationId xmlns:a16="http://schemas.microsoft.com/office/drawing/2014/main" id="{547A3D1F-EBD0-4D52-85D1-1356A05DF466}"/>
              </a:ext>
            </a:extLst>
          </p:cNvPr>
          <p:cNvGrpSpPr/>
          <p:nvPr/>
        </p:nvGrpSpPr>
        <p:grpSpPr>
          <a:xfrm>
            <a:off x="1357725" y="1431260"/>
            <a:ext cx="3203575" cy="5269071"/>
            <a:chOff x="1088968" y="1215603"/>
            <a:chExt cx="3690584" cy="5271817"/>
          </a:xfrm>
        </p:grpSpPr>
        <p:sp>
          <p:nvSpPr>
            <p:cNvPr id="8" name="Rectangle 7">
              <a:extLst>
                <a:ext uri="{FF2B5EF4-FFF2-40B4-BE49-F238E27FC236}">
                  <a16:creationId xmlns:a16="http://schemas.microsoft.com/office/drawing/2014/main" id="{BB1F923D-057F-4C8E-92C8-D7540CE8440B}"/>
                </a:ext>
              </a:extLst>
            </p:cNvPr>
            <p:cNvSpPr/>
            <p:nvPr/>
          </p:nvSpPr>
          <p:spPr>
            <a:xfrm>
              <a:off x="1088968" y="1215603"/>
              <a:ext cx="3690584" cy="947541"/>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Purpose</a:t>
              </a:r>
            </a:p>
          </p:txBody>
        </p:sp>
        <p:sp>
          <p:nvSpPr>
            <p:cNvPr id="10" name="Rectangle 9">
              <a:extLst>
                <a:ext uri="{FF2B5EF4-FFF2-40B4-BE49-F238E27FC236}">
                  <a16:creationId xmlns:a16="http://schemas.microsoft.com/office/drawing/2014/main" id="{3EE3D38B-CAA8-48D7-8E1D-E3FF7A6C6589}"/>
                </a:ext>
              </a:extLst>
            </p:cNvPr>
            <p:cNvSpPr/>
            <p:nvPr/>
          </p:nvSpPr>
          <p:spPr>
            <a:xfrm>
              <a:off x="1088968" y="2296672"/>
              <a:ext cx="3690584" cy="947541"/>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KPI</a:t>
              </a:r>
            </a:p>
          </p:txBody>
        </p:sp>
        <p:cxnSp>
          <p:nvCxnSpPr>
            <p:cNvPr id="13" name="Straight Connector 12">
              <a:extLst>
                <a:ext uri="{FF2B5EF4-FFF2-40B4-BE49-F238E27FC236}">
                  <a16:creationId xmlns:a16="http://schemas.microsoft.com/office/drawing/2014/main" id="{828F04BD-DC30-43F2-8E48-63AEA00108E0}"/>
                </a:ext>
              </a:extLst>
            </p:cNvPr>
            <p:cNvCxnSpPr>
              <a:cxnSpLocks/>
            </p:cNvCxnSpPr>
            <p:nvPr/>
          </p:nvCxnSpPr>
          <p:spPr>
            <a:xfrm>
              <a:off x="1088968" y="2163144"/>
              <a:ext cx="3690584" cy="0"/>
            </a:xfrm>
            <a:prstGeom prst="line">
              <a:avLst/>
            </a:prstGeom>
            <a:ln w="22225">
              <a:solidFill>
                <a:srgbClr val="D9541E"/>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A517923-A04A-40F2-9FA1-0CA86E73C8E2}"/>
                </a:ext>
              </a:extLst>
            </p:cNvPr>
            <p:cNvCxnSpPr>
              <a:cxnSpLocks/>
            </p:cNvCxnSpPr>
            <p:nvPr/>
          </p:nvCxnSpPr>
          <p:spPr>
            <a:xfrm>
              <a:off x="1088968" y="3243264"/>
              <a:ext cx="3690584" cy="0"/>
            </a:xfrm>
            <a:prstGeom prst="line">
              <a:avLst/>
            </a:prstGeom>
            <a:ln w="22225">
              <a:solidFill>
                <a:srgbClr val="D9541E"/>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05E2483-15EA-4C27-AE7E-AA926AEC280D}"/>
                </a:ext>
              </a:extLst>
            </p:cNvPr>
            <p:cNvSpPr/>
            <p:nvPr/>
          </p:nvSpPr>
          <p:spPr>
            <a:xfrm>
              <a:off x="1088968" y="3377741"/>
              <a:ext cx="3690584" cy="947541"/>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Cost</a:t>
              </a:r>
            </a:p>
          </p:txBody>
        </p:sp>
        <p:cxnSp>
          <p:nvCxnSpPr>
            <p:cNvPr id="21" name="Straight Connector 20">
              <a:extLst>
                <a:ext uri="{FF2B5EF4-FFF2-40B4-BE49-F238E27FC236}">
                  <a16:creationId xmlns:a16="http://schemas.microsoft.com/office/drawing/2014/main" id="{C6A1EDE3-266B-451D-991B-F6A4D28BC6D0}"/>
                </a:ext>
              </a:extLst>
            </p:cNvPr>
            <p:cNvCxnSpPr>
              <a:cxnSpLocks/>
            </p:cNvCxnSpPr>
            <p:nvPr/>
          </p:nvCxnSpPr>
          <p:spPr>
            <a:xfrm>
              <a:off x="1088968" y="4320068"/>
              <a:ext cx="3690584" cy="0"/>
            </a:xfrm>
            <a:prstGeom prst="line">
              <a:avLst/>
            </a:prstGeom>
            <a:ln w="22225">
              <a:solidFill>
                <a:srgbClr val="D9541E"/>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0160EE0-C077-4B3D-894A-B81BFCCC6E6E}"/>
                </a:ext>
              </a:extLst>
            </p:cNvPr>
            <p:cNvSpPr/>
            <p:nvPr/>
          </p:nvSpPr>
          <p:spPr>
            <a:xfrm>
              <a:off x="1088968" y="4458810"/>
              <a:ext cx="3690584" cy="947541"/>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Pillars</a:t>
              </a:r>
            </a:p>
          </p:txBody>
        </p:sp>
        <p:cxnSp>
          <p:nvCxnSpPr>
            <p:cNvPr id="29" name="Straight Connector 28">
              <a:extLst>
                <a:ext uri="{FF2B5EF4-FFF2-40B4-BE49-F238E27FC236}">
                  <a16:creationId xmlns:a16="http://schemas.microsoft.com/office/drawing/2014/main" id="{47CEBEDA-1BC6-4E32-8BB6-0B3F34FF22E0}"/>
                </a:ext>
              </a:extLst>
            </p:cNvPr>
            <p:cNvCxnSpPr>
              <a:cxnSpLocks/>
            </p:cNvCxnSpPr>
            <p:nvPr/>
          </p:nvCxnSpPr>
          <p:spPr>
            <a:xfrm>
              <a:off x="1088968" y="5401436"/>
              <a:ext cx="3690584" cy="0"/>
            </a:xfrm>
            <a:prstGeom prst="line">
              <a:avLst/>
            </a:prstGeom>
            <a:ln w="22225">
              <a:solidFill>
                <a:srgbClr val="D9541E"/>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CCDCEB8-B1BC-4D92-BC4E-2FF6C0F735FC}"/>
                </a:ext>
              </a:extLst>
            </p:cNvPr>
            <p:cNvSpPr/>
            <p:nvPr/>
          </p:nvSpPr>
          <p:spPr>
            <a:xfrm>
              <a:off x="1088968" y="5539879"/>
              <a:ext cx="3690584" cy="947541"/>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Proof of Success</a:t>
              </a:r>
            </a:p>
          </p:txBody>
        </p:sp>
        <p:cxnSp>
          <p:nvCxnSpPr>
            <p:cNvPr id="36" name="Straight Connector 35">
              <a:extLst>
                <a:ext uri="{FF2B5EF4-FFF2-40B4-BE49-F238E27FC236}">
                  <a16:creationId xmlns:a16="http://schemas.microsoft.com/office/drawing/2014/main" id="{DD0F7481-B4A3-4991-9D76-04CBC7110E34}"/>
                </a:ext>
              </a:extLst>
            </p:cNvPr>
            <p:cNvCxnSpPr>
              <a:cxnSpLocks/>
            </p:cNvCxnSpPr>
            <p:nvPr/>
          </p:nvCxnSpPr>
          <p:spPr>
            <a:xfrm>
              <a:off x="1088968" y="6487420"/>
              <a:ext cx="3690584" cy="0"/>
            </a:xfrm>
            <a:prstGeom prst="line">
              <a:avLst/>
            </a:prstGeom>
            <a:ln w="22225">
              <a:solidFill>
                <a:srgbClr val="D9541E"/>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09E09BB6-C19A-46C4-86D3-80A17C1B5CA0}"/>
              </a:ext>
            </a:extLst>
          </p:cNvPr>
          <p:cNvCxnSpPr>
            <a:cxnSpLocks/>
          </p:cNvCxnSpPr>
          <p:nvPr/>
        </p:nvCxnSpPr>
        <p:spPr>
          <a:xfrm>
            <a:off x="4777211" y="6679864"/>
            <a:ext cx="6053933" cy="0"/>
          </a:xfrm>
          <a:prstGeom prst="line">
            <a:avLst/>
          </a:prstGeom>
          <a:ln w="22225">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352DAF95-83F6-483C-9BFC-5E9362907728}"/>
              </a:ext>
            </a:extLst>
          </p:cNvPr>
          <p:cNvSpPr>
            <a:spLocks noGrp="1"/>
          </p:cNvSpPr>
          <p:nvPr>
            <p:ph type="title"/>
          </p:nvPr>
        </p:nvSpPr>
        <p:spPr/>
        <p:txBody>
          <a:bodyPr/>
          <a:lstStyle/>
          <a:p>
            <a:r>
              <a:rPr lang="en-US" dirty="0">
                <a:solidFill>
                  <a:schemeClr val="bg1"/>
                </a:solidFill>
              </a:rPr>
              <a:t>Purpose-driven Architecture</a:t>
            </a:r>
          </a:p>
        </p:txBody>
      </p:sp>
      <p:sp>
        <p:nvSpPr>
          <p:cNvPr id="31" name="Title 6">
            <a:extLst>
              <a:ext uri="{FF2B5EF4-FFF2-40B4-BE49-F238E27FC236}">
                <a16:creationId xmlns:a16="http://schemas.microsoft.com/office/drawing/2014/main" id="{D136FD4D-D766-484E-AB9B-CE0806F5177C}"/>
              </a:ext>
            </a:extLst>
          </p:cNvPr>
          <p:cNvSpPr txBox="1">
            <a:spLocks/>
          </p:cNvSpPr>
          <p:nvPr/>
        </p:nvSpPr>
        <p:spPr>
          <a:xfrm>
            <a:off x="588523" y="860312"/>
            <a:ext cx="11001004" cy="380901"/>
          </a:xfrm>
          <a:prstGeom prst="rect">
            <a:avLst/>
          </a:prstGeom>
        </p:spPr>
        <p:txBody>
          <a:bodyPr vert="horz" wrap="none" lIns="0" tIns="0" rIns="0" bIns="0" rtlCol="0" anchor="b">
            <a:noAutofit/>
          </a:bodyPr>
          <a:lstStyle>
            <a:lvl1pPr algn="l" defTabSz="914126" rtl="0" eaLnBrk="1" latinLnBrk="0" hangingPunct="1">
              <a:lnSpc>
                <a:spcPct val="90000"/>
              </a:lnSpc>
              <a:spcBef>
                <a:spcPct val="0"/>
              </a:spcBef>
              <a:buNone/>
              <a:defRPr sz="2799" b="0" kern="1200">
                <a:solidFill>
                  <a:schemeClr val="accent2"/>
                </a:solidFill>
                <a:latin typeface="+mj-lt"/>
                <a:ea typeface="+mj-ea"/>
                <a:cs typeface="+mj-cs"/>
              </a:defRPr>
            </a:lvl1pPr>
          </a:lstStyle>
          <a:p>
            <a:r>
              <a:rPr lang="en-US" sz="1999" b="1" dirty="0">
                <a:solidFill>
                  <a:srgbClr val="FFFF00"/>
                </a:solidFill>
                <a:latin typeface="Calibri" panose="020F0502020204030204" pitchFamily="34" charset="0"/>
                <a:cs typeface="Calibri" panose="020F0502020204030204" pitchFamily="34" charset="0"/>
              </a:rPr>
              <a:t>You buy SDDC from vendors. You sell IaaS to your customers.</a:t>
            </a:r>
          </a:p>
        </p:txBody>
      </p:sp>
    </p:spTree>
    <p:extLst>
      <p:ext uri="{BB962C8B-B14F-4D97-AF65-F5344CB8AC3E}">
        <p14:creationId xmlns:p14="http://schemas.microsoft.com/office/powerpoint/2010/main" val="419316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105161" y="6464301"/>
            <a:ext cx="5180251" cy="149224"/>
          </a:xfrm>
          <a:prstGeom prst="rect">
            <a:avLst/>
          </a:prstGeom>
        </p:spPr>
        <p:txBody>
          <a:bodyPr vert="horz" lIns="0" tIns="0" rIns="0" bIns="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 name="Slide Number Placeholder 2"/>
          <p:cNvSpPr>
            <a:spLocks noGrp="1"/>
          </p:cNvSpPr>
          <p:nvPr>
            <p:ph type="sldNum" sz="quarter" idx="12"/>
          </p:nvPr>
        </p:nvSpPr>
        <p:spPr>
          <a:xfrm>
            <a:off x="11597326" y="6464301"/>
            <a:ext cx="450733" cy="149224"/>
          </a:xfrm>
          <a:prstGeom prst="rect">
            <a:avLst/>
          </a:prstGeom>
        </p:spPr>
        <p:txBody>
          <a:bodyPr vert="horz" lIns="0" tIns="0" rIns="0" bIns="0" rtlCol="0" anchor="ctr"/>
          <a:lstStyle>
            <a:defPPr>
              <a:defRPr lang="en-US"/>
            </a:defPPr>
            <a:lvl1pPr marL="0" algn="ctr"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A6D8CF-3CDE-4807-BCD2-C9F2B831AAA5}" type="slidenum">
              <a:rPr lang="en-US" smtClean="0"/>
              <a:pPr/>
              <a:t>31</a:t>
            </a:fld>
            <a:endParaRPr lang="en-US"/>
          </a:p>
        </p:txBody>
      </p:sp>
      <p:pic>
        <p:nvPicPr>
          <p:cNvPr id="4" name="Picture 3"/>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237" y="1690573"/>
            <a:ext cx="12160001" cy="5166535"/>
          </a:xfrm>
          <a:prstGeom prst="rect">
            <a:avLst/>
          </a:prstGeom>
        </p:spPr>
      </p:pic>
      <p:sp>
        <p:nvSpPr>
          <p:cNvPr id="5" name="Rectangle 4"/>
          <p:cNvSpPr/>
          <p:nvPr/>
        </p:nvSpPr>
        <p:spPr>
          <a:xfrm>
            <a:off x="2379553" y="483989"/>
            <a:ext cx="7315521" cy="28819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999" b="1" i="1">
                <a:solidFill>
                  <a:schemeClr val="tx2"/>
                </a:solidFill>
                <a:latin typeface="Times" panose="02020603050405020304" pitchFamily="18" charset="0"/>
                <a:cs typeface="Times" panose="02020603050405020304" pitchFamily="18" charset="0"/>
              </a:rPr>
              <a:t>The difference between Enteprise-grade Cloud and </a:t>
            </a:r>
          </a:p>
          <a:p>
            <a:pPr algn="ctr"/>
            <a:r>
              <a:rPr lang="en-US" sz="3999" b="1" i="1">
                <a:solidFill>
                  <a:schemeClr val="tx2"/>
                </a:solidFill>
                <a:latin typeface="Times" panose="02020603050405020304" pitchFamily="18" charset="0"/>
                <a:cs typeface="Times" panose="02020603050405020304" pitchFamily="18" charset="0"/>
              </a:rPr>
              <a:t>non Enterprise-grade Cloud is…</a:t>
            </a:r>
          </a:p>
        </p:txBody>
      </p:sp>
      <p:sp>
        <p:nvSpPr>
          <p:cNvPr id="6" name="Rectangle 5"/>
          <p:cNvSpPr/>
          <p:nvPr/>
        </p:nvSpPr>
        <p:spPr>
          <a:xfrm>
            <a:off x="4817797" y="3429000"/>
            <a:ext cx="2578880" cy="1569251"/>
          </a:xfrm>
          <a:prstGeom prst="rect">
            <a:avLst/>
          </a:prstGeom>
        </p:spPr>
        <p:txBody>
          <a:bodyPr wrap="none">
            <a:spAutoFit/>
          </a:bodyPr>
          <a:lstStyle/>
          <a:p>
            <a:r>
              <a:rPr lang="en-US" sz="9597" b="1" dirty="0">
                <a:solidFill>
                  <a:srgbClr val="FF0000"/>
                </a:solidFill>
                <a:latin typeface="Times" panose="02020603050405020304" pitchFamily="18" charset="0"/>
                <a:cs typeface="Times" panose="02020603050405020304" pitchFamily="18" charset="0"/>
              </a:rPr>
              <a:t>SLA</a:t>
            </a:r>
            <a:endParaRPr lang="en-US" sz="9597" dirty="0"/>
          </a:p>
        </p:txBody>
      </p:sp>
      <p:sp>
        <p:nvSpPr>
          <p:cNvPr id="7" name="Rectangle 6">
            <a:extLst>
              <a:ext uri="{FF2B5EF4-FFF2-40B4-BE49-F238E27FC236}">
                <a16:creationId xmlns:a16="http://schemas.microsoft.com/office/drawing/2014/main" id="{A2270289-D6B0-4F1A-95D6-B375E68E1E6A}"/>
              </a:ext>
            </a:extLst>
          </p:cNvPr>
          <p:cNvSpPr/>
          <p:nvPr/>
        </p:nvSpPr>
        <p:spPr>
          <a:xfrm>
            <a:off x="0"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The hardware, the process, the skills, the technology are just mechanism to achieve what you promise in the contract</a:t>
            </a:r>
          </a:p>
        </p:txBody>
      </p:sp>
    </p:spTree>
    <p:extLst>
      <p:ext uri="{BB962C8B-B14F-4D97-AF65-F5344CB8AC3E}">
        <p14:creationId xmlns:p14="http://schemas.microsoft.com/office/powerpoint/2010/main" val="380416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Class of Service</a:t>
            </a:r>
            <a:endParaRPr lang="en-US" dirty="0"/>
          </a:p>
        </p:txBody>
      </p:sp>
      <p:sp>
        <p:nvSpPr>
          <p:cNvPr id="3" name="Subtitle 2">
            <a:extLst>
              <a:ext uri="{FF2B5EF4-FFF2-40B4-BE49-F238E27FC236}">
                <a16:creationId xmlns:a16="http://schemas.microsoft.com/office/drawing/2014/main" id="{50BF4D76-A29A-4BEA-97B1-68C6CBFDD7FD}"/>
              </a:ext>
            </a:extLst>
          </p:cNvPr>
          <p:cNvSpPr>
            <a:spLocks noGrp="1"/>
          </p:cNvSpPr>
          <p:nvPr>
            <p:ph type="subTitle" idx="10"/>
          </p:nvPr>
        </p:nvSpPr>
        <p:spPr/>
        <p:txBody>
          <a:bodyPr/>
          <a:lstStyle/>
          <a:p>
            <a:r>
              <a:rPr lang="en-US"/>
              <a:t>Price/Performance. Formally defined</a:t>
            </a:r>
            <a:endParaRPr lang="en-US" dirty="0"/>
          </a:p>
        </p:txBody>
      </p:sp>
      <p:sp>
        <p:nvSpPr>
          <p:cNvPr id="5" name="Rectangle 4"/>
          <p:cNvSpPr/>
          <p:nvPr/>
        </p:nvSpPr>
        <p:spPr>
          <a:xfrm>
            <a:off x="609442" y="5964749"/>
            <a:ext cx="9613233" cy="69734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285750" indent="-285750">
              <a:buFont typeface="Arial" panose="020B0604020202020204" pitchFamily="34" charset="0"/>
              <a:buChar char="•"/>
            </a:pPr>
            <a:endParaRPr lang="en-US">
              <a:solidFill>
                <a:srgbClr val="FF0000"/>
              </a:solidFill>
            </a:endParaRPr>
          </a:p>
        </p:txBody>
      </p:sp>
      <p:sp>
        <p:nvSpPr>
          <p:cNvPr id="2" name="Rectangle 1">
            <a:extLst>
              <a:ext uri="{FF2B5EF4-FFF2-40B4-BE49-F238E27FC236}">
                <a16:creationId xmlns:a16="http://schemas.microsoft.com/office/drawing/2014/main" id="{5FD5C630-B640-4826-9768-EB01A7B40C9C}"/>
              </a:ext>
            </a:extLst>
          </p:cNvPr>
          <p:cNvSpPr/>
          <p:nvPr/>
        </p:nvSpPr>
        <p:spPr>
          <a:xfrm>
            <a:off x="0"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a:solidFill>
                  <a:schemeClr val="bg1"/>
                </a:solidFill>
              </a:rPr>
              <a:t>Hardware is identical for all tiers.</a:t>
            </a:r>
            <a:endParaRPr lang="en-US" dirty="0">
              <a:solidFill>
                <a:schemeClr val="bg1"/>
              </a:solidFill>
            </a:endParaRPr>
          </a:p>
        </p:txBody>
      </p:sp>
      <p:graphicFrame>
        <p:nvGraphicFramePr>
          <p:cNvPr id="8" name="Table 7">
            <a:extLst>
              <a:ext uri="{FF2B5EF4-FFF2-40B4-BE49-F238E27FC236}">
                <a16:creationId xmlns:a16="http://schemas.microsoft.com/office/drawing/2014/main" id="{C7A7C8CE-0C1E-47EA-8A59-1B7F52817EAA}"/>
              </a:ext>
            </a:extLst>
          </p:cNvPr>
          <p:cNvGraphicFramePr>
            <a:graphicFrameLocks noGrp="1"/>
          </p:cNvGraphicFramePr>
          <p:nvPr/>
        </p:nvGraphicFramePr>
        <p:xfrm>
          <a:off x="592866" y="1550937"/>
          <a:ext cx="11265725" cy="2459179"/>
        </p:xfrm>
        <a:graphic>
          <a:graphicData uri="http://schemas.openxmlformats.org/drawingml/2006/table">
            <a:tbl>
              <a:tblPr firstRow="1" bandRow="1">
                <a:tableStyleId>{D03447BB-5D67-496B-8E87-E561075AD55C}</a:tableStyleId>
              </a:tblPr>
              <a:tblGrid>
                <a:gridCol w="1304025">
                  <a:extLst>
                    <a:ext uri="{9D8B030D-6E8A-4147-A177-3AD203B41FA5}">
                      <a16:colId xmlns:a16="http://schemas.microsoft.com/office/drawing/2014/main" val="2366787122"/>
                    </a:ext>
                  </a:extLst>
                </a:gridCol>
                <a:gridCol w="2159000">
                  <a:extLst>
                    <a:ext uri="{9D8B030D-6E8A-4147-A177-3AD203B41FA5}">
                      <a16:colId xmlns:a16="http://schemas.microsoft.com/office/drawing/2014/main" val="1352954258"/>
                    </a:ext>
                  </a:extLst>
                </a:gridCol>
                <a:gridCol w="1786466">
                  <a:extLst>
                    <a:ext uri="{9D8B030D-6E8A-4147-A177-3AD203B41FA5}">
                      <a16:colId xmlns:a16="http://schemas.microsoft.com/office/drawing/2014/main" val="4271562992"/>
                    </a:ext>
                  </a:extLst>
                </a:gridCol>
                <a:gridCol w="2006600">
                  <a:extLst>
                    <a:ext uri="{9D8B030D-6E8A-4147-A177-3AD203B41FA5}">
                      <a16:colId xmlns:a16="http://schemas.microsoft.com/office/drawing/2014/main" val="110743437"/>
                    </a:ext>
                  </a:extLst>
                </a:gridCol>
                <a:gridCol w="4009634">
                  <a:extLst>
                    <a:ext uri="{9D8B030D-6E8A-4147-A177-3AD203B41FA5}">
                      <a16:colId xmlns:a16="http://schemas.microsoft.com/office/drawing/2014/main" val="3389637471"/>
                    </a:ext>
                  </a:extLst>
                </a:gridCol>
              </a:tblGrid>
              <a:tr h="729044">
                <a:tc>
                  <a:txBody>
                    <a:bodyPr/>
                    <a:lstStyle/>
                    <a:p>
                      <a:pPr algn="ctr"/>
                      <a:r>
                        <a:rPr lang="en-US" sz="2000"/>
                        <a:t>Tier</a:t>
                      </a:r>
                      <a:endParaRPr lang="en-US" sz="200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2000" dirty="0"/>
                        <a:t>Price</a:t>
                      </a:r>
                      <a:endParaRPr lang="en-US" sz="2000" dirty="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2000"/>
                        <a:t>Overcommit</a:t>
                      </a:r>
                      <a:endParaRPr lang="en-US" sz="200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2000"/>
                        <a:t>Performance</a:t>
                      </a:r>
                      <a:endParaRPr lang="en-US" sz="200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2000"/>
                        <a:t>Positioning</a:t>
                      </a:r>
                      <a:endParaRPr lang="en-US" sz="200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67528149"/>
                  </a:ext>
                </a:extLst>
              </a:tr>
              <a:tr h="729044">
                <a:tc>
                  <a:txBody>
                    <a:bodyPr/>
                    <a:lstStyle/>
                    <a:p>
                      <a:r>
                        <a:rPr lang="en-US" sz="1800" dirty="0"/>
                        <a:t>Gold</a:t>
                      </a:r>
                      <a:endParaRPr lang="en-US" sz="1800" b="0" dirty="0">
                        <a:latin typeface="Calibri" panose="020F0502020204030204" pitchFamily="34" charset="0"/>
                        <a:cs typeface="Calibri" panose="020F0502020204030204" pitchFamily="34" charset="0"/>
                      </a:endParaRPr>
                    </a:p>
                  </a:txBody>
                  <a:tcPr anchor="ctr"/>
                </a:tc>
                <a:tc>
                  <a:txBody>
                    <a:bodyPr/>
                    <a:lstStyle/>
                    <a:p>
                      <a:r>
                        <a:rPr lang="en-US" sz="1800" dirty="0"/>
                        <a:t>Highest</a:t>
                      </a:r>
                      <a:endParaRPr lang="en-US" sz="1800" b="0" dirty="0">
                        <a:latin typeface="Calibri" panose="020F0502020204030204" pitchFamily="34" charset="0"/>
                        <a:cs typeface="Calibri" panose="020F0502020204030204" pitchFamily="34" charset="0"/>
                      </a:endParaRPr>
                    </a:p>
                  </a:txBody>
                  <a:tcPr anchor="ctr"/>
                </a:tc>
                <a:tc>
                  <a:txBody>
                    <a:bodyPr/>
                    <a:lstStyle/>
                    <a:p>
                      <a:pPr algn="ctr"/>
                      <a:r>
                        <a:rPr lang="en-US" sz="1800" dirty="0"/>
                        <a:t>1:1</a:t>
                      </a:r>
                      <a:endParaRPr lang="en-US" sz="1800" b="0" dirty="0">
                        <a:latin typeface="Calibri" panose="020F0502020204030204" pitchFamily="34" charset="0"/>
                        <a:cs typeface="Calibri" panose="020F0502020204030204" pitchFamily="34" charset="0"/>
                      </a:endParaRPr>
                    </a:p>
                  </a:txBody>
                  <a:tcPr anchor="ctr"/>
                </a:tc>
                <a:tc>
                  <a:txBody>
                    <a:bodyPr/>
                    <a:lstStyle/>
                    <a:p>
                      <a:r>
                        <a:rPr lang="en-US" sz="1800" dirty="0">
                          <a:solidFill>
                            <a:schemeClr val="bg1"/>
                          </a:solidFill>
                        </a:rPr>
                        <a:t>Perfect (100%)</a:t>
                      </a:r>
                      <a:endParaRPr lang="en-US" sz="1800" b="1" dirty="0">
                        <a:solidFill>
                          <a:schemeClr val="bg1"/>
                        </a:solidFill>
                        <a:latin typeface="Calibri" panose="020F0502020204030204" pitchFamily="34" charset="0"/>
                        <a:cs typeface="Calibri" panose="020F0502020204030204" pitchFamily="34" charset="0"/>
                      </a:endParaRPr>
                    </a:p>
                  </a:txBody>
                  <a:tcPr anchor="ctr"/>
                </a:tc>
                <a:tc>
                  <a:txBody>
                    <a:bodyPr/>
                    <a:lstStyle/>
                    <a:p>
                      <a:pPr>
                        <a:spcBef>
                          <a:spcPts val="600"/>
                        </a:spcBef>
                      </a:pPr>
                      <a:r>
                        <a:rPr lang="en-US" sz="1800" dirty="0">
                          <a:solidFill>
                            <a:srgbClr val="92D050"/>
                          </a:solidFill>
                        </a:rPr>
                        <a:t>Performance Guarantee</a:t>
                      </a:r>
                      <a:r>
                        <a:rPr lang="en-US" sz="1800" dirty="0"/>
                        <a:t>. Suitable for latency-sensitive</a:t>
                      </a:r>
                      <a:r>
                        <a:rPr lang="en-US" sz="1800" baseline="0" dirty="0"/>
                        <a:t> applications.</a:t>
                      </a:r>
                      <a:endParaRPr lang="en-US" sz="1800" baseline="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15820672"/>
                  </a:ext>
                </a:extLst>
              </a:tr>
              <a:tr h="1001091">
                <a:tc>
                  <a:txBody>
                    <a:bodyPr/>
                    <a:lstStyle/>
                    <a:p>
                      <a:r>
                        <a:rPr lang="en-US" sz="1800" dirty="0"/>
                        <a:t>Silver</a:t>
                      </a:r>
                      <a:endParaRPr lang="en-US" sz="1800" b="0" dirty="0">
                        <a:latin typeface="Calibri" panose="020F0502020204030204" pitchFamily="34" charset="0"/>
                        <a:cs typeface="Calibri" panose="020F0502020204030204" pitchFamily="34" charset="0"/>
                      </a:endParaRPr>
                    </a:p>
                  </a:txBody>
                  <a:tcPr anchor="ctr"/>
                </a:tc>
                <a:tc>
                  <a:txBody>
                    <a:bodyPr/>
                    <a:lstStyle/>
                    <a:p>
                      <a:r>
                        <a:rPr lang="en-US" sz="1800"/>
                        <a:t>Moderate </a:t>
                      </a:r>
                      <a:br>
                        <a:rPr lang="en-US" sz="1800"/>
                      </a:br>
                      <a:r>
                        <a:rPr lang="en-US" sz="1800"/>
                        <a:t>(50%</a:t>
                      </a:r>
                      <a:r>
                        <a:rPr lang="en-US" sz="1800" baseline="0"/>
                        <a:t> of Gold)</a:t>
                      </a:r>
                      <a:endParaRPr lang="en-US" sz="1800" b="0">
                        <a:latin typeface="Calibri" panose="020F0502020204030204" pitchFamily="34" charset="0"/>
                        <a:cs typeface="Calibri" panose="020F0502020204030204" pitchFamily="34" charset="0"/>
                      </a:endParaRPr>
                    </a:p>
                  </a:txBody>
                  <a:tcPr anchor="ctr"/>
                </a:tc>
                <a:tc>
                  <a:txBody>
                    <a:bodyPr/>
                    <a:lstStyle/>
                    <a:p>
                      <a:pPr algn="ctr"/>
                      <a:r>
                        <a:rPr lang="en-US" sz="1800" dirty="0"/>
                        <a:t>1:2</a:t>
                      </a:r>
                      <a:endParaRPr lang="en-US" sz="1800" b="0" dirty="0">
                        <a:solidFill>
                          <a:srgbClr val="00B0F0"/>
                        </a:solidFill>
                        <a:latin typeface="Calibri" panose="020F0502020204030204" pitchFamily="34" charset="0"/>
                        <a:cs typeface="Calibri" panose="020F0502020204030204" pitchFamily="34" charset="0"/>
                      </a:endParaRPr>
                    </a:p>
                  </a:txBody>
                  <a:tcPr anchor="ctr"/>
                </a:tc>
                <a:tc>
                  <a:txBody>
                    <a:bodyPr/>
                    <a:lstStyle/>
                    <a:p>
                      <a:r>
                        <a:rPr lang="en-US" sz="1800" dirty="0"/>
                        <a:t>Great (95%)</a:t>
                      </a:r>
                      <a:endParaRPr lang="en-US" sz="1800" b="1" dirty="0">
                        <a:solidFill>
                          <a:srgbClr val="FFFF00"/>
                        </a:solidFill>
                        <a:latin typeface="Calibri" panose="020F0502020204030204" pitchFamily="34" charset="0"/>
                        <a:cs typeface="Calibri" panose="020F0502020204030204" pitchFamily="34" charset="0"/>
                      </a:endParaRPr>
                    </a:p>
                  </a:txBody>
                  <a:tcPr anchor="ctr"/>
                </a:tc>
                <a:tc>
                  <a:txBody>
                    <a:bodyPr/>
                    <a:lstStyle/>
                    <a:p>
                      <a:pPr>
                        <a:spcBef>
                          <a:spcPts val="600"/>
                        </a:spcBef>
                      </a:pPr>
                      <a:r>
                        <a:rPr lang="en-US" sz="1800" dirty="0">
                          <a:solidFill>
                            <a:srgbClr val="92D050"/>
                          </a:solidFill>
                        </a:rPr>
                        <a:t>50% discount for</a:t>
                      </a:r>
                      <a:r>
                        <a:rPr lang="en-US" sz="1800" baseline="0" dirty="0">
                          <a:solidFill>
                            <a:srgbClr val="92D050"/>
                          </a:solidFill>
                        </a:rPr>
                        <a:t> only</a:t>
                      </a:r>
                      <a:r>
                        <a:rPr lang="en-US" sz="1800" dirty="0">
                          <a:solidFill>
                            <a:srgbClr val="92D050"/>
                          </a:solidFill>
                        </a:rPr>
                        <a:t> 5% penalty</a:t>
                      </a:r>
                      <a:r>
                        <a:rPr lang="en-US" sz="1800" dirty="0"/>
                        <a:t>. Suitable for most Production workload. </a:t>
                      </a:r>
                      <a:endParaRPr lang="en-US" sz="18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753385596"/>
                  </a:ext>
                </a:extLst>
              </a:tr>
            </a:tbl>
          </a:graphicData>
        </a:graphic>
      </p:graphicFrame>
      <p:graphicFrame>
        <p:nvGraphicFramePr>
          <p:cNvPr id="9" name="Table 8">
            <a:extLst>
              <a:ext uri="{FF2B5EF4-FFF2-40B4-BE49-F238E27FC236}">
                <a16:creationId xmlns:a16="http://schemas.microsoft.com/office/drawing/2014/main" id="{37A8EE49-B5C2-4DED-ABD9-50B9A7D13567}"/>
              </a:ext>
            </a:extLst>
          </p:cNvPr>
          <p:cNvGraphicFramePr>
            <a:graphicFrameLocks noGrp="1"/>
          </p:cNvGraphicFramePr>
          <p:nvPr/>
        </p:nvGraphicFramePr>
        <p:xfrm>
          <a:off x="592866" y="4010116"/>
          <a:ext cx="11265725" cy="1824843"/>
        </p:xfrm>
        <a:graphic>
          <a:graphicData uri="http://schemas.openxmlformats.org/drawingml/2006/table">
            <a:tbl>
              <a:tblPr bandRow="1">
                <a:tableStyleId>{D03447BB-5D67-496B-8E87-E561075AD55C}</a:tableStyleId>
              </a:tblPr>
              <a:tblGrid>
                <a:gridCol w="1304025">
                  <a:extLst>
                    <a:ext uri="{9D8B030D-6E8A-4147-A177-3AD203B41FA5}">
                      <a16:colId xmlns:a16="http://schemas.microsoft.com/office/drawing/2014/main" val="2366787122"/>
                    </a:ext>
                  </a:extLst>
                </a:gridCol>
                <a:gridCol w="2159000">
                  <a:extLst>
                    <a:ext uri="{9D8B030D-6E8A-4147-A177-3AD203B41FA5}">
                      <a16:colId xmlns:a16="http://schemas.microsoft.com/office/drawing/2014/main" val="1352954258"/>
                    </a:ext>
                  </a:extLst>
                </a:gridCol>
                <a:gridCol w="1786466">
                  <a:extLst>
                    <a:ext uri="{9D8B030D-6E8A-4147-A177-3AD203B41FA5}">
                      <a16:colId xmlns:a16="http://schemas.microsoft.com/office/drawing/2014/main" val="4271562992"/>
                    </a:ext>
                  </a:extLst>
                </a:gridCol>
                <a:gridCol w="2006600">
                  <a:extLst>
                    <a:ext uri="{9D8B030D-6E8A-4147-A177-3AD203B41FA5}">
                      <a16:colId xmlns:a16="http://schemas.microsoft.com/office/drawing/2014/main" val="110743437"/>
                    </a:ext>
                  </a:extLst>
                </a:gridCol>
                <a:gridCol w="4009634">
                  <a:extLst>
                    <a:ext uri="{9D8B030D-6E8A-4147-A177-3AD203B41FA5}">
                      <a16:colId xmlns:a16="http://schemas.microsoft.com/office/drawing/2014/main" val="3389637471"/>
                    </a:ext>
                  </a:extLst>
                </a:gridCol>
              </a:tblGrid>
              <a:tr h="834243">
                <a:tc>
                  <a:txBody>
                    <a:bodyPr/>
                    <a:lstStyle/>
                    <a:p>
                      <a:r>
                        <a:rPr lang="en-US" sz="1800" dirty="0"/>
                        <a:t>Bronze</a:t>
                      </a:r>
                      <a:endParaRPr lang="en-US" sz="1800" b="0" dirty="0">
                        <a:latin typeface="Calibri" panose="020F0502020204030204" pitchFamily="34" charset="0"/>
                        <a:cs typeface="Calibri" panose="020F0502020204030204" pitchFamily="34" charset="0"/>
                      </a:endParaRPr>
                    </a:p>
                  </a:txBody>
                  <a:tcPr anchor="ctr"/>
                </a:tc>
                <a:tc>
                  <a:txBody>
                    <a:bodyPr/>
                    <a:lstStyle/>
                    <a:p>
                      <a:r>
                        <a:rPr lang="en-US" sz="1800" dirty="0"/>
                        <a:t>Low </a:t>
                      </a:r>
                      <a:br>
                        <a:rPr lang="en-US" sz="1800" dirty="0"/>
                      </a:br>
                      <a:r>
                        <a:rPr lang="en-US" sz="1800" dirty="0"/>
                        <a:t>(25%</a:t>
                      </a:r>
                      <a:r>
                        <a:rPr lang="en-US" sz="1800" baseline="0" dirty="0"/>
                        <a:t> of Gold)</a:t>
                      </a:r>
                      <a:endParaRPr lang="en-US" sz="1800" b="0" dirty="0">
                        <a:latin typeface="Calibri" panose="020F0502020204030204" pitchFamily="34" charset="0"/>
                        <a:cs typeface="Calibri" panose="020F0502020204030204" pitchFamily="34" charset="0"/>
                      </a:endParaRPr>
                    </a:p>
                  </a:txBody>
                  <a:tcPr anchor="ctr"/>
                </a:tc>
                <a:tc>
                  <a:txBody>
                    <a:bodyPr/>
                    <a:lstStyle/>
                    <a:p>
                      <a:pPr algn="ctr"/>
                      <a:r>
                        <a:rPr lang="en-US" sz="1800"/>
                        <a:t>1:4</a:t>
                      </a:r>
                      <a:endParaRPr lang="en-US" sz="1800" b="0">
                        <a:latin typeface="Calibri" panose="020F0502020204030204" pitchFamily="34" charset="0"/>
                        <a:cs typeface="Calibri" panose="020F0502020204030204" pitchFamily="34" charset="0"/>
                      </a:endParaRPr>
                    </a:p>
                  </a:txBody>
                  <a:tcPr anchor="ctr"/>
                </a:tc>
                <a:tc>
                  <a:txBody>
                    <a:bodyPr/>
                    <a:lstStyle/>
                    <a:p>
                      <a:r>
                        <a:rPr lang="en-US" sz="1800"/>
                        <a:t>Good (90%)</a:t>
                      </a:r>
                      <a:endParaRPr lang="en-US" sz="1800" b="1">
                        <a:solidFill>
                          <a:srgbClr val="FFC000"/>
                        </a:solidFill>
                        <a:latin typeface="Calibri" panose="020F0502020204030204" pitchFamily="34" charset="0"/>
                        <a:cs typeface="Calibri" panose="020F0502020204030204" pitchFamily="34" charset="0"/>
                      </a:endParaRPr>
                    </a:p>
                  </a:txBody>
                  <a:tcPr anchor="ctr"/>
                </a:tc>
                <a:tc>
                  <a:txBody>
                    <a:bodyPr/>
                    <a:lstStyle/>
                    <a:p>
                      <a:pPr>
                        <a:spcBef>
                          <a:spcPts val="600"/>
                        </a:spcBef>
                      </a:pPr>
                      <a:r>
                        <a:rPr lang="en-US" sz="1800"/>
                        <a:t>75% discount for only 10% penalty. Suitable for Test &amp; Dev workload. </a:t>
                      </a:r>
                      <a:endParaRPr lang="en-US" sz="180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53780549"/>
                  </a:ext>
                </a:extLst>
              </a:tr>
              <a:tr h="729044">
                <a:tc>
                  <a:txBody>
                    <a:bodyPr/>
                    <a:lstStyle/>
                    <a:p>
                      <a:r>
                        <a:rPr lang="en-US" sz="1800" dirty="0"/>
                        <a:t>Free</a:t>
                      </a:r>
                      <a:endParaRPr lang="en-US" sz="1800" b="0" dirty="0">
                        <a:latin typeface="Calibri" panose="020F0502020204030204" pitchFamily="34" charset="0"/>
                        <a:cs typeface="Calibri" panose="020F0502020204030204" pitchFamily="34" charset="0"/>
                      </a:endParaRPr>
                    </a:p>
                  </a:txBody>
                  <a:tcPr anchor="ctr"/>
                </a:tc>
                <a:tc>
                  <a:txBody>
                    <a:bodyPr/>
                    <a:lstStyle/>
                    <a:p>
                      <a:r>
                        <a:rPr lang="en-US" sz="1800" dirty="0"/>
                        <a:t>Free!</a:t>
                      </a:r>
                    </a:p>
                    <a:p>
                      <a:r>
                        <a:rPr lang="en-US" sz="1600" dirty="0"/>
                        <a:t>(funded by higher tiers</a:t>
                      </a:r>
                      <a:r>
                        <a:rPr lang="en-US" sz="1600" baseline="0" dirty="0"/>
                        <a:t>)</a:t>
                      </a:r>
                      <a:endParaRPr lang="en-US" sz="1600" b="0" dirty="0">
                        <a:solidFill>
                          <a:srgbClr val="00B050"/>
                        </a:solidFill>
                        <a:latin typeface="Calibri" panose="020F0502020204030204" pitchFamily="34" charset="0"/>
                        <a:cs typeface="Calibri" panose="020F0502020204030204" pitchFamily="34" charset="0"/>
                      </a:endParaRPr>
                    </a:p>
                  </a:txBody>
                  <a:tcPr anchor="ctr"/>
                </a:tc>
                <a:tc>
                  <a:txBody>
                    <a:bodyPr/>
                    <a:lstStyle/>
                    <a:p>
                      <a:pPr algn="ctr"/>
                      <a:r>
                        <a:rPr lang="en-US" sz="1800"/>
                        <a:t>95% Utilization</a:t>
                      </a:r>
                      <a:endParaRPr lang="en-US" sz="1800" b="0">
                        <a:latin typeface="Calibri" panose="020F0502020204030204" pitchFamily="34" charset="0"/>
                        <a:cs typeface="Calibri" panose="020F0502020204030204" pitchFamily="34" charset="0"/>
                      </a:endParaRPr>
                    </a:p>
                  </a:txBody>
                  <a:tcPr anchor="ctr"/>
                </a:tc>
                <a:tc>
                  <a:txBody>
                    <a:bodyPr/>
                    <a:lstStyle/>
                    <a:p>
                      <a:r>
                        <a:rPr lang="en-US" sz="1800"/>
                        <a:t>Best Effort (85%)</a:t>
                      </a:r>
                      <a:endParaRPr lang="en-US" sz="1800" b="1">
                        <a:solidFill>
                          <a:srgbClr val="FF0000"/>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800" dirty="0"/>
                        <a:t>Suitable for temporary project.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800" dirty="0"/>
                        <a:t>No Availability</a:t>
                      </a:r>
                      <a:r>
                        <a:rPr lang="en-US" sz="1800" baseline="0" dirty="0"/>
                        <a:t> SLA, no Performance SLA</a:t>
                      </a:r>
                      <a:endParaRPr lang="en-US" sz="18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690330912"/>
                  </a:ext>
                </a:extLst>
              </a:tr>
            </a:tbl>
          </a:graphicData>
        </a:graphic>
      </p:graphicFrame>
    </p:spTree>
    <p:extLst>
      <p:ext uri="{BB962C8B-B14F-4D97-AF65-F5344CB8AC3E}">
        <p14:creationId xmlns:p14="http://schemas.microsoft.com/office/powerpoint/2010/main" val="346398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3BFF6F-F002-4EAA-B01F-CC311E4C679A}"/>
              </a:ext>
            </a:extLst>
          </p:cNvPr>
          <p:cNvSpPr>
            <a:spLocks noGrp="1"/>
          </p:cNvSpPr>
          <p:nvPr>
            <p:ph type="title"/>
          </p:nvPr>
        </p:nvSpPr>
        <p:spPr/>
        <p:txBody>
          <a:bodyPr/>
          <a:lstStyle/>
          <a:p>
            <a:r>
              <a:rPr lang="en-US" dirty="0"/>
              <a:t>IaaS Operations Maturity</a:t>
            </a:r>
          </a:p>
        </p:txBody>
      </p:sp>
      <p:sp>
        <p:nvSpPr>
          <p:cNvPr id="2" name="Subtitle 1">
            <a:extLst>
              <a:ext uri="{FF2B5EF4-FFF2-40B4-BE49-F238E27FC236}">
                <a16:creationId xmlns:a16="http://schemas.microsoft.com/office/drawing/2014/main" id="{0438ADF4-8504-46EE-AF3A-71485D844C55}"/>
              </a:ext>
            </a:extLst>
          </p:cNvPr>
          <p:cNvSpPr>
            <a:spLocks noGrp="1"/>
          </p:cNvSpPr>
          <p:nvPr>
            <p:ph type="subTitle" idx="10"/>
          </p:nvPr>
        </p:nvSpPr>
        <p:spPr/>
        <p:txBody>
          <a:bodyPr/>
          <a:lstStyle/>
          <a:p>
            <a:r>
              <a:rPr lang="en-SG"/>
              <a:t>Journey towards SLA-based IaaS</a:t>
            </a:r>
          </a:p>
        </p:txBody>
      </p:sp>
      <p:graphicFrame>
        <p:nvGraphicFramePr>
          <p:cNvPr id="5" name="Diagram 4">
            <a:extLst>
              <a:ext uri="{FF2B5EF4-FFF2-40B4-BE49-F238E27FC236}">
                <a16:creationId xmlns:a16="http://schemas.microsoft.com/office/drawing/2014/main" id="{E26A3069-70E1-4D87-A651-B43FCA00B2E7}"/>
              </a:ext>
            </a:extLst>
          </p:cNvPr>
          <p:cNvGraphicFramePr/>
          <p:nvPr>
            <p:extLst>
              <p:ext uri="{D42A27DB-BD31-4B8C-83A1-F6EECF244321}">
                <p14:modId xmlns:p14="http://schemas.microsoft.com/office/powerpoint/2010/main" val="783371377"/>
              </p:ext>
            </p:extLst>
          </p:nvPr>
        </p:nvGraphicFramePr>
        <p:xfrm>
          <a:off x="790458" y="1240719"/>
          <a:ext cx="10601441"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DBF9CA40-2415-4CDC-871C-120C0E03A024}"/>
              </a:ext>
            </a:extLst>
          </p:cNvPr>
          <p:cNvSpPr txBox="1"/>
          <p:nvPr/>
        </p:nvSpPr>
        <p:spPr>
          <a:xfrm>
            <a:off x="4883447" y="3724275"/>
            <a:ext cx="914400" cy="914400"/>
          </a:xfrm>
          <a:prstGeom prst="rect">
            <a:avLst/>
          </a:prstGeom>
          <a:noFill/>
        </p:spPr>
        <p:txBody>
          <a:bodyPr wrap="none" lIns="0" tIns="0" rIns="0" bIns="0" rtlCol="0">
            <a:noAutofit/>
          </a:bodyPr>
          <a:lstStyle/>
          <a:p>
            <a:pPr>
              <a:lnSpc>
                <a:spcPct val="90000"/>
              </a:lnSpc>
            </a:pPr>
            <a:endParaRPr lang="en-US" dirty="0">
              <a:solidFill>
                <a:schemeClr val="tx2"/>
              </a:solidFill>
            </a:endParaRPr>
          </a:p>
        </p:txBody>
      </p:sp>
      <p:sp>
        <p:nvSpPr>
          <p:cNvPr id="7" name="Rectangle 6">
            <a:extLst>
              <a:ext uri="{FF2B5EF4-FFF2-40B4-BE49-F238E27FC236}">
                <a16:creationId xmlns:a16="http://schemas.microsoft.com/office/drawing/2014/main" id="{1ECF4E92-D452-4E16-9963-B80DB850293F}"/>
              </a:ext>
            </a:extLst>
          </p:cNvPr>
          <p:cNvSpPr/>
          <p:nvPr/>
        </p:nvSpPr>
        <p:spPr>
          <a:xfrm>
            <a:off x="4883447" y="3428999"/>
            <a:ext cx="2800350" cy="1662865"/>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r>
              <a:rPr lang="en-US" sz="1600" dirty="0">
                <a:solidFill>
                  <a:schemeClr val="tx2"/>
                </a:solidFill>
              </a:rPr>
              <a:t>IaaS Performance is quantified &amp; measured.</a:t>
            </a:r>
          </a:p>
          <a:p>
            <a:pPr>
              <a:spcBef>
                <a:spcPts val="600"/>
              </a:spcBef>
            </a:pPr>
            <a:r>
              <a:rPr lang="en-US" sz="1600" dirty="0">
                <a:solidFill>
                  <a:schemeClr val="tx2"/>
                </a:solidFill>
              </a:rPr>
              <a:t>Performance is based on Production environment</a:t>
            </a:r>
          </a:p>
          <a:p>
            <a:pPr>
              <a:spcBef>
                <a:spcPts val="600"/>
              </a:spcBef>
            </a:pPr>
            <a:r>
              <a:rPr lang="en-US" sz="1600" dirty="0">
                <a:solidFill>
                  <a:schemeClr val="tx2"/>
                </a:solidFill>
              </a:rPr>
              <a:t>Default policy.</a:t>
            </a:r>
          </a:p>
        </p:txBody>
      </p:sp>
      <p:sp>
        <p:nvSpPr>
          <p:cNvPr id="8" name="Rectangle 7">
            <a:extLst>
              <a:ext uri="{FF2B5EF4-FFF2-40B4-BE49-F238E27FC236}">
                <a16:creationId xmlns:a16="http://schemas.microsoft.com/office/drawing/2014/main" id="{E292A614-BAD2-431C-96A9-3658F411061E}"/>
              </a:ext>
            </a:extLst>
          </p:cNvPr>
          <p:cNvSpPr/>
          <p:nvPr/>
        </p:nvSpPr>
        <p:spPr>
          <a:xfrm>
            <a:off x="8524865" y="2521881"/>
            <a:ext cx="2800350" cy="1762784"/>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600">
                <a:solidFill>
                  <a:schemeClr val="tx2"/>
                </a:solidFill>
              </a:rPr>
              <a:t>SLA is part of business contract.</a:t>
            </a:r>
          </a:p>
          <a:p>
            <a:pPr>
              <a:spcBef>
                <a:spcPts val="600"/>
              </a:spcBef>
            </a:pPr>
            <a:r>
              <a:rPr lang="en-US" sz="1600">
                <a:solidFill>
                  <a:schemeClr val="tx2"/>
                </a:solidFill>
              </a:rPr>
              <a:t>Customers can track the SLA via self-service portal.</a:t>
            </a:r>
          </a:p>
          <a:p>
            <a:pPr>
              <a:spcBef>
                <a:spcPts val="600"/>
              </a:spcBef>
            </a:pPr>
            <a:r>
              <a:rPr lang="en-US" sz="1600">
                <a:solidFill>
                  <a:schemeClr val="tx2"/>
                </a:solidFill>
              </a:rPr>
              <a:t>1 policy for each SLA</a:t>
            </a:r>
          </a:p>
        </p:txBody>
      </p:sp>
      <p:sp>
        <p:nvSpPr>
          <p:cNvPr id="9" name="Rectangle 8">
            <a:extLst>
              <a:ext uri="{FF2B5EF4-FFF2-40B4-BE49-F238E27FC236}">
                <a16:creationId xmlns:a16="http://schemas.microsoft.com/office/drawing/2014/main" id="{E82BCABE-90AD-4763-86F6-39D416FC716C}"/>
              </a:ext>
            </a:extLst>
          </p:cNvPr>
          <p:cNvSpPr/>
          <p:nvPr/>
        </p:nvSpPr>
        <p:spPr>
          <a:xfrm>
            <a:off x="1245972" y="4305999"/>
            <a:ext cx="2800350" cy="1662866"/>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600" dirty="0">
                <a:solidFill>
                  <a:schemeClr val="tx2"/>
                </a:solidFill>
              </a:rPr>
              <a:t>Complaint-based Operations</a:t>
            </a:r>
          </a:p>
          <a:p>
            <a:pPr>
              <a:spcBef>
                <a:spcPts val="600"/>
              </a:spcBef>
            </a:pPr>
            <a:r>
              <a:rPr lang="en-US" sz="1600" dirty="0">
                <a:solidFill>
                  <a:schemeClr val="tx2"/>
                </a:solidFill>
              </a:rPr>
              <a:t>Blamestorming</a:t>
            </a:r>
          </a:p>
          <a:p>
            <a:pPr>
              <a:spcBef>
                <a:spcPts val="600"/>
              </a:spcBef>
            </a:pPr>
            <a:r>
              <a:rPr lang="en-US" sz="1600" dirty="0">
                <a:solidFill>
                  <a:schemeClr val="tx2"/>
                </a:solidFill>
              </a:rPr>
              <a:t>IaaS Performance measured based on Business impact</a:t>
            </a:r>
          </a:p>
        </p:txBody>
      </p:sp>
      <p:sp>
        <p:nvSpPr>
          <p:cNvPr id="10" name="Rectangle 9">
            <a:extLst>
              <a:ext uri="{FF2B5EF4-FFF2-40B4-BE49-F238E27FC236}">
                <a16:creationId xmlns:a16="http://schemas.microsoft.com/office/drawing/2014/main" id="{426480A2-EEE2-49D0-9423-9C6E43FE7284}"/>
              </a:ext>
            </a:extLst>
          </p:cNvPr>
          <p:cNvSpPr/>
          <p:nvPr/>
        </p:nvSpPr>
        <p:spPr>
          <a:xfrm>
            <a:off x="0"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You walk from where you stand. Adopt Internal SLA first.</a:t>
            </a:r>
          </a:p>
        </p:txBody>
      </p:sp>
    </p:spTree>
    <p:extLst>
      <p:ext uri="{BB962C8B-B14F-4D97-AF65-F5344CB8AC3E}">
        <p14:creationId xmlns:p14="http://schemas.microsoft.com/office/powerpoint/2010/main" val="160296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nodePh="1">
                                  <p:stCondLst>
                                    <p:cond delay="0"/>
                                  </p:stCondLst>
                                  <p:endCondLst>
                                    <p:cond evt="begin" delay="0">
                                      <p:tn val="10"/>
                                    </p:cond>
                                  </p:end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P spid="7" grpId="0" animBg="1"/>
      <p:bldP spid="8" grpId="0" animBg="1"/>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765864" y="261473"/>
            <a:ext cx="2087688" cy="10078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8" name="Title 7">
            <a:extLst>
              <a:ext uri="{FF2B5EF4-FFF2-40B4-BE49-F238E27FC236}">
                <a16:creationId xmlns:a16="http://schemas.microsoft.com/office/drawing/2014/main" id="{812CA4B8-D502-4BFB-A01E-7410CEB0B1E4}"/>
              </a:ext>
            </a:extLst>
          </p:cNvPr>
          <p:cNvSpPr>
            <a:spLocks noGrp="1"/>
          </p:cNvSpPr>
          <p:nvPr>
            <p:ph type="title"/>
          </p:nvPr>
        </p:nvSpPr>
        <p:spPr/>
        <p:txBody>
          <a:bodyPr/>
          <a:lstStyle/>
          <a:p>
            <a:r>
              <a:rPr lang="en-US"/>
              <a:t>Before and After SLA is breached</a:t>
            </a:r>
            <a:endParaRPr lang="en-SG"/>
          </a:p>
        </p:txBody>
      </p:sp>
      <p:sp>
        <p:nvSpPr>
          <p:cNvPr id="10" name="Subtitle 9">
            <a:extLst>
              <a:ext uri="{FF2B5EF4-FFF2-40B4-BE49-F238E27FC236}">
                <a16:creationId xmlns:a16="http://schemas.microsoft.com/office/drawing/2014/main" id="{10D86EF2-8243-4BCA-BBDC-7EFD62793A60}"/>
              </a:ext>
            </a:extLst>
          </p:cNvPr>
          <p:cNvSpPr>
            <a:spLocks noGrp="1"/>
          </p:cNvSpPr>
          <p:nvPr>
            <p:ph type="subTitle" idx="10"/>
          </p:nvPr>
        </p:nvSpPr>
        <p:spPr/>
        <p:txBody>
          <a:bodyPr/>
          <a:lstStyle/>
          <a:p>
            <a:r>
              <a:rPr lang="en-SG"/>
              <a:t>Early Warning and Automatic Remediation</a:t>
            </a:r>
          </a:p>
        </p:txBody>
      </p:sp>
      <p:sp>
        <p:nvSpPr>
          <p:cNvPr id="2" name="Slide Number Placeholder 1"/>
          <p:cNvSpPr>
            <a:spLocks noGrp="1"/>
          </p:cNvSpPr>
          <p:nvPr>
            <p:ph type="sldNum" sz="quarter" idx="4294967295"/>
          </p:nvPr>
        </p:nvSpPr>
        <p:spPr>
          <a:xfrm>
            <a:off x="9446339" y="7351584"/>
            <a:ext cx="2742486" cy="365030"/>
          </a:xfrm>
        </p:spPr>
        <p:txBody>
          <a:bodyPr/>
          <a:lstStyle/>
          <a:p>
            <a:fld id="{6EA6D8CF-3CDE-4807-BCD2-C9F2B831AAA5}" type="slidenum">
              <a:rPr lang="en-US" smtClean="0"/>
              <a:t>34</a:t>
            </a:fld>
            <a:endParaRPr lang="en-US"/>
          </a:p>
        </p:txBody>
      </p:sp>
      <p:sp>
        <p:nvSpPr>
          <p:cNvPr id="14" name="Title 1"/>
          <p:cNvSpPr txBox="1">
            <a:spLocks/>
          </p:cNvSpPr>
          <p:nvPr/>
        </p:nvSpPr>
        <p:spPr>
          <a:xfrm>
            <a:off x="539698" y="331007"/>
            <a:ext cx="10967086"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a:solidFill>
                <a:srgbClr val="387C2C"/>
              </a:solidFill>
            </a:endParaRPr>
          </a:p>
        </p:txBody>
      </p:sp>
      <p:grpSp>
        <p:nvGrpSpPr>
          <p:cNvPr id="6" name="Group 5"/>
          <p:cNvGrpSpPr/>
          <p:nvPr/>
        </p:nvGrpSpPr>
        <p:grpSpPr>
          <a:xfrm>
            <a:off x="8962536" y="2743378"/>
            <a:ext cx="2148680" cy="2344656"/>
            <a:chOff x="7992243" y="2299188"/>
            <a:chExt cx="2149240" cy="2345267"/>
          </a:xfrm>
        </p:grpSpPr>
        <p:sp>
          <p:nvSpPr>
            <p:cNvPr id="15" name="Hexagon 14"/>
            <p:cNvSpPr/>
            <p:nvPr/>
          </p:nvSpPr>
          <p:spPr>
            <a:xfrm rot="16200000">
              <a:off x="7894229" y="2397202"/>
              <a:ext cx="2345267" cy="2149240"/>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solidFill>
                  <a:schemeClr val="accent1"/>
                </a:solidFill>
              </a:endParaRPr>
            </a:p>
          </p:txBody>
        </p:sp>
        <p:sp>
          <p:nvSpPr>
            <p:cNvPr id="16" name="Rectangle 15"/>
            <p:cNvSpPr/>
            <p:nvPr/>
          </p:nvSpPr>
          <p:spPr>
            <a:xfrm>
              <a:off x="8264032" y="2731286"/>
              <a:ext cx="1674246" cy="1569660"/>
            </a:xfrm>
            <a:prstGeom prst="rect">
              <a:avLst/>
            </a:prstGeom>
          </p:spPr>
          <p:txBody>
            <a:bodyPr wrap="square">
              <a:spAutoFit/>
            </a:bodyPr>
            <a:lstStyle/>
            <a:p>
              <a:pPr algn="ctr"/>
              <a:r>
                <a:rPr lang="en-SG" sz="1600">
                  <a:solidFill>
                    <a:schemeClr val="accent1"/>
                  </a:solidFill>
                </a:rPr>
                <a:t>If you do</a:t>
              </a:r>
              <a:r>
                <a:rPr lang="en-SG" sz="1600">
                  <a:solidFill>
                    <a:schemeClr val="accent3"/>
                  </a:solidFill>
                </a:rPr>
                <a:t> </a:t>
              </a:r>
              <a:r>
                <a:rPr lang="en-SG" sz="1600" b="1">
                  <a:solidFill>
                    <a:schemeClr val="accent3"/>
                  </a:solidFill>
                </a:rPr>
                <a:t>not</a:t>
              </a:r>
              <a:r>
                <a:rPr lang="en-SG" sz="1600">
                  <a:solidFill>
                    <a:schemeClr val="accent3"/>
                  </a:solidFill>
                </a:rPr>
                <a:t> </a:t>
              </a:r>
            </a:p>
            <a:p>
              <a:pPr algn="ctr"/>
              <a:r>
                <a:rPr lang="en-SG" sz="1600">
                  <a:solidFill>
                    <a:schemeClr val="accent1"/>
                  </a:solidFill>
                </a:rPr>
                <a:t>have performance threshold, </a:t>
              </a:r>
              <a:br>
                <a:rPr lang="en-SG" sz="1600">
                  <a:solidFill>
                    <a:schemeClr val="accent1"/>
                  </a:solidFill>
                </a:rPr>
              </a:br>
              <a:r>
                <a:rPr lang="en-SG" sz="1600">
                  <a:solidFill>
                    <a:schemeClr val="accent1"/>
                  </a:solidFill>
                </a:rPr>
                <a:t>you cannot be proactive</a:t>
              </a:r>
            </a:p>
          </p:txBody>
        </p:sp>
      </p:grpSp>
      <p:grpSp>
        <p:nvGrpSpPr>
          <p:cNvPr id="4" name="Group 3"/>
          <p:cNvGrpSpPr/>
          <p:nvPr/>
        </p:nvGrpSpPr>
        <p:grpSpPr>
          <a:xfrm>
            <a:off x="5395030" y="1388672"/>
            <a:ext cx="1772792" cy="2130252"/>
            <a:chOff x="4423808" y="944129"/>
            <a:chExt cx="1773254" cy="2130807"/>
          </a:xfrm>
        </p:grpSpPr>
        <p:cxnSp>
          <p:nvCxnSpPr>
            <p:cNvPr id="9" name="Straight Arrow Connector 8"/>
            <p:cNvCxnSpPr/>
            <p:nvPr/>
          </p:nvCxnSpPr>
          <p:spPr>
            <a:xfrm>
              <a:off x="5293169" y="2543845"/>
              <a:ext cx="0" cy="531091"/>
            </a:xfrm>
            <a:prstGeom prst="straightConnector1">
              <a:avLst/>
            </a:prstGeom>
            <a:ln w="38100" cmpd="sng">
              <a:solidFill>
                <a:srgbClr val="FF0000"/>
              </a:solidFill>
              <a:miter lim="800000"/>
              <a:headEnd type="oval" w="med" len="med"/>
              <a:tailEnd type="triangle" w="med" len="lg"/>
            </a:ln>
          </p:spPr>
          <p:style>
            <a:lnRef idx="1">
              <a:schemeClr val="accent1"/>
            </a:lnRef>
            <a:fillRef idx="0">
              <a:schemeClr val="accent1"/>
            </a:fillRef>
            <a:effectRef idx="0">
              <a:schemeClr val="accent1"/>
            </a:effectRef>
            <a:fontRef idx="minor">
              <a:schemeClr val="tx1"/>
            </a:fontRef>
          </p:style>
        </p:cxnSp>
        <p:sp>
          <p:nvSpPr>
            <p:cNvPr id="19" name="Hexagon 18"/>
            <p:cNvSpPr/>
            <p:nvPr/>
          </p:nvSpPr>
          <p:spPr>
            <a:xfrm rot="16200000">
              <a:off x="4353436" y="1074907"/>
              <a:ext cx="1896289" cy="1634734"/>
            </a:xfrm>
            <a:prstGeom prst="hexagon">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20" name="Rectangle 19"/>
            <p:cNvSpPr/>
            <p:nvPr/>
          </p:nvSpPr>
          <p:spPr>
            <a:xfrm>
              <a:off x="4423808" y="1214735"/>
              <a:ext cx="1773254" cy="1323439"/>
            </a:xfrm>
            <a:prstGeom prst="rect">
              <a:avLst/>
            </a:prstGeom>
          </p:spPr>
          <p:txBody>
            <a:bodyPr wrap="square">
              <a:spAutoFit/>
            </a:bodyPr>
            <a:lstStyle/>
            <a:p>
              <a:pPr algn="ctr"/>
              <a:r>
                <a:rPr lang="en-SG" sz="1600" b="1">
                  <a:solidFill>
                    <a:srgbClr val="FFFFFF"/>
                  </a:solidFill>
                </a:rPr>
                <a:t>The time </a:t>
              </a:r>
              <a:br>
                <a:rPr lang="en-SG" sz="1600" b="1">
                  <a:solidFill>
                    <a:srgbClr val="FFFFFF"/>
                  </a:solidFill>
                </a:rPr>
              </a:br>
              <a:r>
                <a:rPr lang="en-SG" sz="1600" b="1">
                  <a:solidFill>
                    <a:srgbClr val="FFFFFF"/>
                  </a:solidFill>
                </a:rPr>
                <a:t>your customers </a:t>
              </a:r>
              <a:br>
                <a:rPr lang="en-SG" sz="1600" b="1">
                  <a:solidFill>
                    <a:srgbClr val="FFFFFF"/>
                  </a:solidFill>
                </a:rPr>
              </a:br>
              <a:r>
                <a:rPr lang="en-SG" sz="1600" b="1">
                  <a:solidFill>
                    <a:srgbClr val="FFFFFF"/>
                  </a:solidFill>
                </a:rPr>
                <a:t>know it’s a problem if you do nothing</a:t>
              </a:r>
            </a:p>
          </p:txBody>
        </p:sp>
      </p:grpSp>
      <p:sp>
        <p:nvSpPr>
          <p:cNvPr id="17" name="Hexagon 16"/>
          <p:cNvSpPr/>
          <p:nvPr/>
        </p:nvSpPr>
        <p:spPr>
          <a:xfrm rot="16200000">
            <a:off x="2714897" y="1519417"/>
            <a:ext cx="1895795" cy="1634308"/>
          </a:xfrm>
          <a:prstGeom prst="hexag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18" name="Rectangle 17"/>
          <p:cNvSpPr/>
          <p:nvPr/>
        </p:nvSpPr>
        <p:spPr>
          <a:xfrm>
            <a:off x="2771776" y="1922372"/>
            <a:ext cx="1765881" cy="830781"/>
          </a:xfrm>
          <a:prstGeom prst="rect">
            <a:avLst/>
          </a:prstGeom>
        </p:spPr>
        <p:txBody>
          <a:bodyPr wrap="square">
            <a:spAutoFit/>
          </a:bodyPr>
          <a:lstStyle/>
          <a:p>
            <a:pPr algn="ctr"/>
            <a:r>
              <a:rPr lang="en-SG" sz="1600" b="1" dirty="0">
                <a:solidFill>
                  <a:schemeClr val="bg1"/>
                </a:solidFill>
              </a:rPr>
              <a:t>The time </a:t>
            </a:r>
            <a:br>
              <a:rPr lang="en-SG" sz="1600" b="1" dirty="0">
                <a:solidFill>
                  <a:schemeClr val="bg1"/>
                </a:solidFill>
              </a:rPr>
            </a:br>
            <a:r>
              <a:rPr lang="en-SG" sz="1600" b="1" dirty="0">
                <a:solidFill>
                  <a:schemeClr val="bg1"/>
                </a:solidFill>
              </a:rPr>
              <a:t>you know </a:t>
            </a:r>
            <a:br>
              <a:rPr lang="en-SG" sz="1600" b="1" dirty="0">
                <a:solidFill>
                  <a:schemeClr val="bg1"/>
                </a:solidFill>
              </a:rPr>
            </a:br>
            <a:r>
              <a:rPr lang="en-SG" sz="1600" b="1" dirty="0">
                <a:solidFill>
                  <a:schemeClr val="bg1"/>
                </a:solidFill>
              </a:rPr>
              <a:t>it’s a problem</a:t>
            </a:r>
          </a:p>
        </p:txBody>
      </p:sp>
      <p:cxnSp>
        <p:nvCxnSpPr>
          <p:cNvPr id="25" name="Straight Arrow Connector 24"/>
          <p:cNvCxnSpPr>
            <a:cxnSpLocks/>
          </p:cNvCxnSpPr>
          <p:nvPr/>
        </p:nvCxnSpPr>
        <p:spPr>
          <a:xfrm flipH="1">
            <a:off x="3665926" y="2967181"/>
            <a:ext cx="0" cy="530953"/>
          </a:xfrm>
          <a:prstGeom prst="straightConnector1">
            <a:avLst/>
          </a:prstGeom>
          <a:ln w="38100" cmpd="sng">
            <a:solidFill>
              <a:srgbClr val="006990"/>
            </a:solidFill>
            <a:miter lim="800000"/>
            <a:headEnd type="oval" w="med" len="med"/>
            <a:tailEnd type="triangle" w="med" len="lg"/>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972374" y="3525852"/>
            <a:ext cx="8446800" cy="924925"/>
            <a:chOff x="0" y="3081867"/>
            <a:chExt cx="8449000" cy="925166"/>
          </a:xfrm>
        </p:grpSpPr>
        <p:sp>
          <p:nvSpPr>
            <p:cNvPr id="7" name="Pentagon 6"/>
            <p:cNvSpPr/>
            <p:nvPr/>
          </p:nvSpPr>
          <p:spPr>
            <a:xfrm>
              <a:off x="0" y="3081867"/>
              <a:ext cx="8449000" cy="925166"/>
            </a:xfrm>
            <a:prstGeom prst="homePlate">
              <a:avLst/>
            </a:prstGeom>
            <a:solidFill>
              <a:schemeClr val="accent4"/>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latin typeface="Calibri" panose="020F0502020204030204" pitchFamily="34" charset="0"/>
                <a:cs typeface="Calibri" panose="020F0502020204030204" pitchFamily="34" charset="0"/>
              </a:endParaRPr>
            </a:p>
          </p:txBody>
        </p:sp>
        <p:sp>
          <p:nvSpPr>
            <p:cNvPr id="27" name="Rectangle 26"/>
            <p:cNvSpPr/>
            <p:nvPr/>
          </p:nvSpPr>
          <p:spPr>
            <a:xfrm>
              <a:off x="2690027" y="3098805"/>
              <a:ext cx="2586121" cy="897461"/>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solidFill>
                  <a:schemeClr val="tx2">
                    <a:lumMod val="50000"/>
                  </a:schemeClr>
                </a:solidFill>
                <a:latin typeface="Calibri" panose="020F0502020204030204" pitchFamily="34" charset="0"/>
                <a:cs typeface="Calibri" panose="020F0502020204030204" pitchFamily="34" charset="0"/>
              </a:endParaRPr>
            </a:p>
          </p:txBody>
        </p:sp>
        <p:sp>
          <p:nvSpPr>
            <p:cNvPr id="26" name="Rectangle 25"/>
            <p:cNvSpPr/>
            <p:nvPr/>
          </p:nvSpPr>
          <p:spPr>
            <a:xfrm>
              <a:off x="2755320" y="3371331"/>
              <a:ext cx="2452659" cy="369332"/>
            </a:xfrm>
            <a:prstGeom prst="rect">
              <a:avLst/>
            </a:prstGeom>
          </p:spPr>
          <p:txBody>
            <a:bodyPr wrap="none">
              <a:spAutoFit/>
            </a:bodyPr>
            <a:lstStyle/>
            <a:p>
              <a:pPr algn="ctr"/>
              <a:r>
                <a:rPr lang="en-SG" sz="1799" b="1" dirty="0">
                  <a:solidFill>
                    <a:schemeClr val="bg2">
                      <a:lumMod val="10000"/>
                    </a:schemeClr>
                  </a:solidFill>
                  <a:latin typeface="Calibri" panose="020F0502020204030204" pitchFamily="34" charset="0"/>
                  <a:cs typeface="Calibri" panose="020F0502020204030204" pitchFamily="34" charset="0"/>
                </a:rPr>
                <a:t>Automatic Remediation</a:t>
              </a:r>
            </a:p>
          </p:txBody>
        </p:sp>
      </p:grpSp>
      <p:sp>
        <p:nvSpPr>
          <p:cNvPr id="22" name="Rectangle 21">
            <a:extLst>
              <a:ext uri="{FF2B5EF4-FFF2-40B4-BE49-F238E27FC236}">
                <a16:creationId xmlns:a16="http://schemas.microsoft.com/office/drawing/2014/main" id="{43AF5F44-ADDD-4CC2-A5AA-07643749D0D1}"/>
              </a:ext>
            </a:extLst>
          </p:cNvPr>
          <p:cNvSpPr/>
          <p:nvPr/>
        </p:nvSpPr>
        <p:spPr>
          <a:xfrm>
            <a:off x="1358075" y="3657280"/>
            <a:ext cx="1760024" cy="661548"/>
          </a:xfrm>
          <a:prstGeom prst="rect">
            <a:avLst/>
          </a:prstGeom>
        </p:spPr>
        <p:txBody>
          <a:bodyPr wrap="none">
            <a:spAutoFit/>
          </a:bodyPr>
          <a:lstStyle/>
          <a:p>
            <a:pPr algn="ctr"/>
            <a:r>
              <a:rPr lang="en-SG" sz="1799" b="1" dirty="0">
                <a:solidFill>
                  <a:srgbClr val="FFFFFF"/>
                </a:solidFill>
                <a:latin typeface="Calibri" panose="020F0502020204030204" pitchFamily="34" charset="0"/>
                <a:cs typeface="Calibri" panose="020F0502020204030204" pitchFamily="34" charset="0"/>
              </a:rPr>
              <a:t>Early Warning</a:t>
            </a:r>
          </a:p>
          <a:p>
            <a:pPr algn="ctr">
              <a:spcBef>
                <a:spcPts val="600"/>
              </a:spcBef>
            </a:pPr>
            <a:r>
              <a:rPr lang="en-SG" sz="1400" dirty="0">
                <a:solidFill>
                  <a:srgbClr val="FFFFFF"/>
                </a:solidFill>
                <a:latin typeface="Calibri" panose="020F0502020204030204" pitchFamily="34" charset="0"/>
                <a:cs typeface="Calibri" panose="020F0502020204030204" pitchFamily="34" charset="0"/>
              </a:rPr>
              <a:t>via Leading Indicators</a:t>
            </a:r>
          </a:p>
        </p:txBody>
      </p:sp>
      <p:sp>
        <p:nvSpPr>
          <p:cNvPr id="11" name="TextBox 10">
            <a:extLst>
              <a:ext uri="{FF2B5EF4-FFF2-40B4-BE49-F238E27FC236}">
                <a16:creationId xmlns:a16="http://schemas.microsoft.com/office/drawing/2014/main" id="{A8A65DE1-D94E-401B-AA18-9A69B2488C01}"/>
              </a:ext>
            </a:extLst>
          </p:cNvPr>
          <p:cNvSpPr txBox="1"/>
          <p:nvPr/>
        </p:nvSpPr>
        <p:spPr>
          <a:xfrm flipH="1">
            <a:off x="1566493" y="5078599"/>
            <a:ext cx="1501086" cy="246157"/>
          </a:xfrm>
          <a:prstGeom prst="rect">
            <a:avLst/>
          </a:prstGeom>
        </p:spPr>
        <p:txBody>
          <a:bodyPr wrap="square" lIns="0" tIns="0" rIns="0" bIns="0" rtlCol="0">
            <a:spAutoFit/>
          </a:bodyPr>
          <a:lstStyle/>
          <a:p>
            <a:pPr algn="ctr">
              <a:spcAft>
                <a:spcPts val="600"/>
              </a:spcAft>
            </a:pPr>
            <a:r>
              <a:rPr lang="en-SG" sz="1600" b="1" dirty="0"/>
              <a:t>Insight</a:t>
            </a:r>
          </a:p>
        </p:txBody>
      </p:sp>
      <p:sp>
        <p:nvSpPr>
          <p:cNvPr id="12" name="Right Brace 11">
            <a:extLst>
              <a:ext uri="{FF2B5EF4-FFF2-40B4-BE49-F238E27FC236}">
                <a16:creationId xmlns:a16="http://schemas.microsoft.com/office/drawing/2014/main" id="{46A188D0-9045-4017-A584-F5BCCC1DB57E}"/>
              </a:ext>
            </a:extLst>
          </p:cNvPr>
          <p:cNvSpPr/>
          <p:nvPr/>
        </p:nvSpPr>
        <p:spPr bwMode="gray">
          <a:xfrm rot="5400000">
            <a:off x="2170066" y="3371774"/>
            <a:ext cx="293942" cy="2689325"/>
          </a:xfrm>
          <a:prstGeom prst="rightBrace">
            <a:avLst>
              <a:gd name="adj1" fmla="val 44112"/>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SG" sz="1799"/>
          </a:p>
        </p:txBody>
      </p:sp>
      <p:sp>
        <p:nvSpPr>
          <p:cNvPr id="28" name="TextBox 27">
            <a:extLst>
              <a:ext uri="{FF2B5EF4-FFF2-40B4-BE49-F238E27FC236}">
                <a16:creationId xmlns:a16="http://schemas.microsoft.com/office/drawing/2014/main" id="{090FDE58-5650-4120-9A0D-782D8FD643A5}"/>
              </a:ext>
            </a:extLst>
          </p:cNvPr>
          <p:cNvSpPr txBox="1"/>
          <p:nvPr/>
        </p:nvSpPr>
        <p:spPr>
          <a:xfrm flipH="1">
            <a:off x="6855935" y="5078599"/>
            <a:ext cx="1501086" cy="246157"/>
          </a:xfrm>
          <a:prstGeom prst="rect">
            <a:avLst/>
          </a:prstGeom>
        </p:spPr>
        <p:txBody>
          <a:bodyPr wrap="square" lIns="0" tIns="0" rIns="0" bIns="0" rtlCol="0">
            <a:spAutoFit/>
          </a:bodyPr>
          <a:lstStyle/>
          <a:p>
            <a:pPr algn="ctr">
              <a:spcAft>
                <a:spcPts val="600"/>
              </a:spcAft>
            </a:pPr>
            <a:r>
              <a:rPr lang="en-SG" sz="1600" b="1" dirty="0"/>
              <a:t>Alert</a:t>
            </a:r>
          </a:p>
        </p:txBody>
      </p:sp>
      <p:sp>
        <p:nvSpPr>
          <p:cNvPr id="29" name="Right Brace 28">
            <a:extLst>
              <a:ext uri="{FF2B5EF4-FFF2-40B4-BE49-F238E27FC236}">
                <a16:creationId xmlns:a16="http://schemas.microsoft.com/office/drawing/2014/main" id="{06C66619-6FDF-4971-B92C-6ED0BE402087}"/>
              </a:ext>
            </a:extLst>
          </p:cNvPr>
          <p:cNvSpPr/>
          <p:nvPr/>
        </p:nvSpPr>
        <p:spPr bwMode="gray">
          <a:xfrm rot="5400000">
            <a:off x="7459508" y="3362337"/>
            <a:ext cx="293942" cy="2689325"/>
          </a:xfrm>
          <a:prstGeom prst="rightBrace">
            <a:avLst>
              <a:gd name="adj1" fmla="val 44112"/>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SG" sz="1799"/>
          </a:p>
        </p:txBody>
      </p:sp>
      <p:sp>
        <p:nvSpPr>
          <p:cNvPr id="34" name="Pentagon 6">
            <a:extLst>
              <a:ext uri="{FF2B5EF4-FFF2-40B4-BE49-F238E27FC236}">
                <a16:creationId xmlns:a16="http://schemas.microsoft.com/office/drawing/2014/main" id="{4F37F218-90EE-4403-B1F2-AA6D1849A846}"/>
              </a:ext>
            </a:extLst>
          </p:cNvPr>
          <p:cNvSpPr/>
          <p:nvPr/>
        </p:nvSpPr>
        <p:spPr>
          <a:xfrm>
            <a:off x="6242670" y="3527873"/>
            <a:ext cx="3172027" cy="924925"/>
          </a:xfrm>
          <a:prstGeom prst="homePlate">
            <a:avLst/>
          </a:prstGeom>
          <a:solidFill>
            <a:srgbClr val="FF0000"/>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1799" b="1" dirty="0">
                <a:solidFill>
                  <a:srgbClr val="FFFFFF"/>
                </a:solidFill>
                <a:latin typeface="Calibri" panose="020F0502020204030204" pitchFamily="34" charset="0"/>
                <a:cs typeface="Calibri" panose="020F0502020204030204" pitchFamily="34" charset="0"/>
              </a:rPr>
              <a:t>Complaint-based </a:t>
            </a:r>
          </a:p>
          <a:p>
            <a:pPr algn="ctr"/>
            <a:r>
              <a:rPr lang="en-SG" sz="1799" b="1" dirty="0">
                <a:solidFill>
                  <a:srgbClr val="FFFFFF"/>
                </a:solidFill>
                <a:latin typeface="Calibri" panose="020F0502020204030204" pitchFamily="34" charset="0"/>
                <a:cs typeface="Calibri" panose="020F0502020204030204" pitchFamily="34" charset="0"/>
              </a:rPr>
              <a:t>Operations</a:t>
            </a:r>
          </a:p>
        </p:txBody>
      </p:sp>
      <p:sp>
        <p:nvSpPr>
          <p:cNvPr id="35" name="Rectangle 34">
            <a:extLst>
              <a:ext uri="{FF2B5EF4-FFF2-40B4-BE49-F238E27FC236}">
                <a16:creationId xmlns:a16="http://schemas.microsoft.com/office/drawing/2014/main" id="{565C5806-9423-42FE-9ABC-01DA23FCADCF}"/>
              </a:ext>
            </a:extLst>
          </p:cNvPr>
          <p:cNvSpPr/>
          <p:nvPr/>
        </p:nvSpPr>
        <p:spPr>
          <a:xfrm>
            <a:off x="903857" y="5419286"/>
            <a:ext cx="2884123" cy="1500283"/>
          </a:xfrm>
          <a:prstGeom prst="rect">
            <a:avLst/>
          </a:prstGeom>
        </p:spPr>
        <p:txBody>
          <a:bodyPr wrap="none">
            <a:spAutoFit/>
          </a:bodyPr>
          <a:lstStyle/>
          <a:p>
            <a:r>
              <a:rPr lang="en-SG" sz="1799" b="1" dirty="0">
                <a:solidFill>
                  <a:schemeClr val="bg2">
                    <a:lumMod val="10000"/>
                  </a:schemeClr>
                </a:solidFill>
                <a:latin typeface="Calibri" panose="020F0502020204030204" pitchFamily="34" charset="0"/>
                <a:cs typeface="Calibri" panose="020F0502020204030204" pitchFamily="34" charset="0"/>
              </a:rPr>
              <a:t>Examples:</a:t>
            </a:r>
          </a:p>
          <a:p>
            <a:r>
              <a:rPr lang="en-SG" sz="1050" dirty="0">
                <a:solidFill>
                  <a:schemeClr val="bg2">
                    <a:lumMod val="10000"/>
                  </a:schemeClr>
                </a:solidFill>
                <a:latin typeface="Calibri" panose="020F0502020204030204" pitchFamily="34" charset="0"/>
                <a:cs typeface="Calibri" panose="020F0502020204030204" pitchFamily="34" charset="0"/>
              </a:rPr>
              <a:t>VM CPU Ready &gt; 5%</a:t>
            </a:r>
          </a:p>
          <a:p>
            <a:r>
              <a:rPr lang="en-SG" sz="1050" dirty="0">
                <a:solidFill>
                  <a:schemeClr val="bg2">
                    <a:lumMod val="10000"/>
                  </a:schemeClr>
                </a:solidFill>
                <a:latin typeface="Calibri" panose="020F0502020204030204" pitchFamily="34" charset="0"/>
                <a:cs typeface="Calibri" panose="020F0502020204030204" pitchFamily="34" charset="0"/>
              </a:rPr>
              <a:t>VM CPU Co-Stop &gt; 2.5%</a:t>
            </a:r>
          </a:p>
          <a:p>
            <a:r>
              <a:rPr lang="en-SG" sz="1050" dirty="0">
                <a:solidFill>
                  <a:schemeClr val="bg2">
                    <a:lumMod val="10000"/>
                  </a:schemeClr>
                </a:solidFill>
                <a:latin typeface="Calibri" panose="020F0502020204030204" pitchFamily="34" charset="0"/>
                <a:cs typeface="Calibri" panose="020F0502020204030204" pitchFamily="34" charset="0"/>
              </a:rPr>
              <a:t>VM CPU IO Wait &gt; 1%</a:t>
            </a:r>
          </a:p>
          <a:p>
            <a:r>
              <a:rPr lang="en-SG" sz="1050" dirty="0">
                <a:solidFill>
                  <a:schemeClr val="bg2">
                    <a:lumMod val="10000"/>
                  </a:schemeClr>
                </a:solidFill>
                <a:latin typeface="Calibri" panose="020F0502020204030204" pitchFamily="34" charset="0"/>
                <a:cs typeface="Calibri" panose="020F0502020204030204" pitchFamily="34" charset="0"/>
              </a:rPr>
              <a:t>VM individual Virtual Disk Read Latency &gt; 10 </a:t>
            </a:r>
            <a:r>
              <a:rPr lang="en-SG" sz="1050" dirty="0" err="1">
                <a:solidFill>
                  <a:schemeClr val="bg2">
                    <a:lumMod val="10000"/>
                  </a:schemeClr>
                </a:solidFill>
                <a:latin typeface="Calibri" panose="020F0502020204030204" pitchFamily="34" charset="0"/>
                <a:cs typeface="Calibri" panose="020F0502020204030204" pitchFamily="34" charset="0"/>
              </a:rPr>
              <a:t>ms</a:t>
            </a:r>
            <a:endParaRPr lang="en-SG" sz="1050" dirty="0">
              <a:solidFill>
                <a:schemeClr val="bg2">
                  <a:lumMod val="10000"/>
                </a:schemeClr>
              </a:solidFill>
              <a:latin typeface="Calibri" panose="020F0502020204030204" pitchFamily="34" charset="0"/>
              <a:cs typeface="Calibri" panose="020F0502020204030204" pitchFamily="34" charset="0"/>
            </a:endParaRPr>
          </a:p>
          <a:p>
            <a:r>
              <a:rPr lang="en-SG" sz="1050" dirty="0">
                <a:solidFill>
                  <a:schemeClr val="bg2">
                    <a:lumMod val="10000"/>
                  </a:schemeClr>
                </a:solidFill>
                <a:latin typeface="Calibri" panose="020F0502020204030204" pitchFamily="34" charset="0"/>
                <a:cs typeface="Calibri" panose="020F0502020204030204" pitchFamily="34" charset="0"/>
              </a:rPr>
              <a:t>Upward anomaly % of VMs with CPU Ready &gt; 1% </a:t>
            </a:r>
          </a:p>
          <a:p>
            <a:r>
              <a:rPr lang="en-SG" sz="1050" dirty="0" err="1">
                <a:solidFill>
                  <a:schemeClr val="bg2">
                    <a:lumMod val="10000"/>
                  </a:schemeClr>
                </a:solidFill>
                <a:latin typeface="Calibri" panose="020F0502020204030204" pitchFamily="34" charset="0"/>
                <a:cs typeface="Calibri" panose="020F0502020204030204" pitchFamily="34" charset="0"/>
              </a:rPr>
              <a:t>vMotion</a:t>
            </a:r>
            <a:r>
              <a:rPr lang="en-SG" sz="1050" dirty="0">
                <a:solidFill>
                  <a:schemeClr val="bg2">
                    <a:lumMod val="10000"/>
                  </a:schemeClr>
                </a:solidFill>
                <a:latin typeface="Calibri" panose="020F0502020204030204" pitchFamily="34" charset="0"/>
                <a:cs typeface="Calibri" panose="020F0502020204030204" pitchFamily="34" charset="0"/>
              </a:rPr>
              <a:t> stun time &gt; 0.2 second</a:t>
            </a:r>
          </a:p>
          <a:p>
            <a:r>
              <a:rPr lang="en-SG" sz="1050" dirty="0">
                <a:solidFill>
                  <a:schemeClr val="bg2">
                    <a:lumMod val="10000"/>
                  </a:schemeClr>
                </a:solidFill>
                <a:latin typeface="Calibri" panose="020F0502020204030204" pitchFamily="34" charset="0"/>
                <a:cs typeface="Calibri" panose="020F0502020204030204" pitchFamily="34" charset="0"/>
              </a:rPr>
              <a:t>ESXi </a:t>
            </a:r>
            <a:r>
              <a:rPr lang="en-SG" sz="1050" dirty="0" err="1">
                <a:solidFill>
                  <a:schemeClr val="bg2">
                    <a:lumMod val="10000"/>
                  </a:schemeClr>
                </a:solidFill>
                <a:latin typeface="Calibri" panose="020F0502020204030204" pitchFamily="34" charset="0"/>
                <a:cs typeface="Calibri" panose="020F0502020204030204" pitchFamily="34" charset="0"/>
              </a:rPr>
              <a:t>VMkernel</a:t>
            </a:r>
            <a:r>
              <a:rPr lang="en-SG" sz="1050" dirty="0">
                <a:solidFill>
                  <a:schemeClr val="bg2">
                    <a:lumMod val="10000"/>
                  </a:schemeClr>
                </a:solidFill>
                <a:latin typeface="Calibri" panose="020F0502020204030204" pitchFamily="34" charset="0"/>
                <a:cs typeface="Calibri" panose="020F0502020204030204" pitchFamily="34" charset="0"/>
              </a:rPr>
              <a:t> queue &gt; 1 </a:t>
            </a:r>
            <a:r>
              <a:rPr lang="en-SG" sz="1050" dirty="0" err="1">
                <a:solidFill>
                  <a:schemeClr val="bg2">
                    <a:lumMod val="10000"/>
                  </a:schemeClr>
                </a:solidFill>
                <a:latin typeface="Calibri" panose="020F0502020204030204" pitchFamily="34" charset="0"/>
                <a:cs typeface="Calibri" panose="020F0502020204030204" pitchFamily="34" charset="0"/>
              </a:rPr>
              <a:t>ms</a:t>
            </a:r>
            <a:endParaRPr lang="en-SG" sz="1400" dirty="0">
              <a:solidFill>
                <a:schemeClr val="bg2">
                  <a:lumMod val="10000"/>
                </a:schemeClr>
              </a:solidFill>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FAC81134-A407-4AF1-8F76-0A4F2BDBE8E0}"/>
              </a:ext>
            </a:extLst>
          </p:cNvPr>
          <p:cNvSpPr/>
          <p:nvPr/>
        </p:nvSpPr>
        <p:spPr>
          <a:xfrm>
            <a:off x="6177065" y="5419286"/>
            <a:ext cx="4813305" cy="800091"/>
          </a:xfrm>
          <a:prstGeom prst="rect">
            <a:avLst/>
          </a:prstGeom>
        </p:spPr>
        <p:txBody>
          <a:bodyPr wrap="none">
            <a:spAutoFit/>
          </a:bodyPr>
          <a:lstStyle/>
          <a:p>
            <a:r>
              <a:rPr lang="en-SG" sz="1799" b="1" dirty="0">
                <a:solidFill>
                  <a:schemeClr val="bg2">
                    <a:lumMod val="10000"/>
                  </a:schemeClr>
                </a:solidFill>
                <a:latin typeface="Calibri" panose="020F0502020204030204" pitchFamily="34" charset="0"/>
                <a:cs typeface="Calibri" panose="020F0502020204030204" pitchFamily="34" charset="0"/>
              </a:rPr>
              <a:t>Examples:</a:t>
            </a:r>
          </a:p>
          <a:p>
            <a:r>
              <a:rPr lang="en-SG" sz="1400" dirty="0">
                <a:solidFill>
                  <a:schemeClr val="bg2">
                    <a:lumMod val="10000"/>
                  </a:schemeClr>
                </a:solidFill>
                <a:latin typeface="Calibri" panose="020F0502020204030204" pitchFamily="34" charset="0"/>
                <a:cs typeface="Calibri" panose="020F0502020204030204" pitchFamily="34" charset="0"/>
              </a:rPr>
              <a:t>SLA: VM CPU Ready &gt; 5%</a:t>
            </a:r>
          </a:p>
          <a:p>
            <a:r>
              <a:rPr lang="en-SG" sz="1400" dirty="0">
                <a:solidFill>
                  <a:schemeClr val="bg2">
                    <a:lumMod val="10000"/>
                  </a:schemeClr>
                </a:solidFill>
                <a:latin typeface="Calibri" panose="020F0502020204030204" pitchFamily="34" charset="0"/>
                <a:cs typeface="Calibri" panose="020F0502020204030204" pitchFamily="34" charset="0"/>
              </a:rPr>
              <a:t>VM Disk Latency &gt; 10 </a:t>
            </a:r>
            <a:r>
              <a:rPr lang="en-SG" sz="1400" dirty="0" err="1">
                <a:solidFill>
                  <a:schemeClr val="bg2">
                    <a:lumMod val="10000"/>
                  </a:schemeClr>
                </a:solidFill>
                <a:latin typeface="Calibri" panose="020F0502020204030204" pitchFamily="34" charset="0"/>
                <a:cs typeface="Calibri" panose="020F0502020204030204" pitchFamily="34" charset="0"/>
              </a:rPr>
              <a:t>ms</a:t>
            </a:r>
            <a:r>
              <a:rPr lang="en-SG" sz="1400" dirty="0">
                <a:solidFill>
                  <a:schemeClr val="bg2">
                    <a:lumMod val="10000"/>
                  </a:schemeClr>
                </a:solidFill>
                <a:latin typeface="Calibri" panose="020F0502020204030204" pitchFamily="34" charset="0"/>
                <a:cs typeface="Calibri" panose="020F0502020204030204" pitchFamily="34" charset="0"/>
              </a:rPr>
              <a:t> (average of read/write for every disks)</a:t>
            </a:r>
          </a:p>
        </p:txBody>
      </p:sp>
    </p:spTree>
    <p:extLst>
      <p:ext uri="{BB962C8B-B14F-4D97-AF65-F5344CB8AC3E}">
        <p14:creationId xmlns:p14="http://schemas.microsoft.com/office/powerpoint/2010/main" val="149423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2"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par>
                                <p:cTn id="13" presetID="12" presetClass="entr" presetSubtype="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A96EF8-9955-4A02-8F5A-3A0CFD4595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2188826" cy="6858000"/>
          </a:xfrm>
          <a:prstGeom prst="rect">
            <a:avLst/>
          </a:prstGeom>
        </p:spPr>
      </p:pic>
      <p:sp>
        <p:nvSpPr>
          <p:cNvPr id="7" name="Rectangle 6"/>
          <p:cNvSpPr/>
          <p:nvPr/>
        </p:nvSpPr>
        <p:spPr>
          <a:xfrm>
            <a:off x="5680365" y="699203"/>
            <a:ext cx="1229150" cy="480131"/>
          </a:xfrm>
          <a:prstGeom prst="rect">
            <a:avLst/>
          </a:prstGeom>
        </p:spPr>
        <p:txBody>
          <a:bodyPr wrap="square">
            <a:spAutoFit/>
          </a:bodyPr>
          <a:lstStyle/>
          <a:p>
            <a:pPr>
              <a:lnSpc>
                <a:spcPct val="90000"/>
              </a:lnSpc>
            </a:pPr>
            <a:r>
              <a:rPr lang="en-US" sz="2800" b="1" dirty="0">
                <a:solidFill>
                  <a:srgbClr val="FF0000"/>
                </a:solidFill>
                <a:latin typeface="Calibri" panose="020F0502020204030204" pitchFamily="34" charset="0"/>
              </a:rPr>
              <a:t>Alert</a:t>
            </a:r>
            <a:endParaRPr lang="en-US" sz="2399" b="1" dirty="0">
              <a:solidFill>
                <a:srgbClr val="FF0000"/>
              </a:solidFill>
              <a:latin typeface="Calibri" panose="020F0502020204030204" pitchFamily="34" charset="0"/>
            </a:endParaRPr>
          </a:p>
        </p:txBody>
      </p:sp>
      <p:sp>
        <p:nvSpPr>
          <p:cNvPr id="8" name="Rectangle 7"/>
          <p:cNvSpPr/>
          <p:nvPr/>
        </p:nvSpPr>
        <p:spPr>
          <a:xfrm>
            <a:off x="5680365" y="3534150"/>
            <a:ext cx="2485820" cy="480131"/>
          </a:xfrm>
          <a:prstGeom prst="rect">
            <a:avLst/>
          </a:prstGeom>
        </p:spPr>
        <p:txBody>
          <a:bodyPr wrap="square">
            <a:spAutoFit/>
          </a:bodyPr>
          <a:lstStyle/>
          <a:p>
            <a:pPr>
              <a:lnSpc>
                <a:spcPct val="90000"/>
              </a:lnSpc>
            </a:pPr>
            <a:r>
              <a:rPr lang="en-US" sz="2800" b="1" dirty="0">
                <a:solidFill>
                  <a:srgbClr val="FFFF00"/>
                </a:solidFill>
                <a:latin typeface="Calibri" panose="020F0502020204030204" pitchFamily="34" charset="0"/>
              </a:rPr>
              <a:t>Insight</a:t>
            </a:r>
          </a:p>
        </p:txBody>
      </p:sp>
      <p:sp>
        <p:nvSpPr>
          <p:cNvPr id="10" name="Rectangle 9">
            <a:extLst>
              <a:ext uri="{FF2B5EF4-FFF2-40B4-BE49-F238E27FC236}">
                <a16:creationId xmlns:a16="http://schemas.microsoft.com/office/drawing/2014/main" id="{C066FF15-97AC-4EFE-99A6-399A5187E7BA}"/>
              </a:ext>
            </a:extLst>
          </p:cNvPr>
          <p:cNvSpPr/>
          <p:nvPr/>
        </p:nvSpPr>
        <p:spPr>
          <a:xfrm>
            <a:off x="7475288" y="261178"/>
            <a:ext cx="4713537" cy="1200016"/>
          </a:xfrm>
          <a:prstGeom prst="rect">
            <a:avLst/>
          </a:prstGeom>
          <a:solidFill>
            <a:schemeClr val="bg1">
              <a:alpha val="20000"/>
            </a:schemeClr>
          </a:solidFill>
        </p:spPr>
        <p:txBody>
          <a:bodyPr wrap="square">
            <a:spAutoFit/>
          </a:bodyPr>
          <a:lstStyle/>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A formal event with ticket recorded in the system.</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Response mandatory. </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Immediate timeline (hours). </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Reactive.</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Management by Exception</a:t>
            </a:r>
          </a:p>
        </p:txBody>
      </p:sp>
      <p:sp>
        <p:nvSpPr>
          <p:cNvPr id="11" name="Rectangle 10">
            <a:extLst>
              <a:ext uri="{FF2B5EF4-FFF2-40B4-BE49-F238E27FC236}">
                <a16:creationId xmlns:a16="http://schemas.microsoft.com/office/drawing/2014/main" id="{1EB4B101-5A85-46FE-A84D-1AE9C5F28F1B}"/>
              </a:ext>
            </a:extLst>
          </p:cNvPr>
          <p:cNvSpPr/>
          <p:nvPr/>
        </p:nvSpPr>
        <p:spPr>
          <a:xfrm>
            <a:off x="163486" y="5149380"/>
            <a:ext cx="6939277" cy="1200329"/>
          </a:xfrm>
          <a:prstGeom prst="rect">
            <a:avLst/>
          </a:prstGeom>
          <a:solidFill>
            <a:schemeClr val="bg2">
              <a:lumMod val="10000"/>
              <a:alpha val="20000"/>
            </a:schemeClr>
          </a:solidFill>
        </p:spPr>
        <p:txBody>
          <a:bodyPr wrap="square">
            <a:spAutoFit/>
          </a:bodyPr>
          <a:lstStyle/>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Not a formal event. </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Does not require immediate response. </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Longer timeline (days - weeks)</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Proactive. No alert generated, no alert storm. Use dashboard to find out.</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Management by knowing the Big Picture</a:t>
            </a:r>
          </a:p>
        </p:txBody>
      </p:sp>
      <p:sp>
        <p:nvSpPr>
          <p:cNvPr id="14" name="Title 1"/>
          <p:cNvSpPr txBox="1">
            <a:spLocks/>
          </p:cNvSpPr>
          <p:nvPr/>
        </p:nvSpPr>
        <p:spPr>
          <a:xfrm>
            <a:off x="539698" y="331007"/>
            <a:ext cx="10967086"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rgbClr val="387C2C"/>
              </a:solidFill>
              <a:latin typeface="Arial"/>
            </a:endParaRPr>
          </a:p>
        </p:txBody>
      </p:sp>
    </p:spTree>
    <p:extLst>
      <p:ext uri="{BB962C8B-B14F-4D97-AF65-F5344CB8AC3E}">
        <p14:creationId xmlns:p14="http://schemas.microsoft.com/office/powerpoint/2010/main" val="181194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A4D8779-3143-42F0-91A7-CCC4A7FBA3FD}"/>
              </a:ext>
            </a:extLst>
          </p:cNvPr>
          <p:cNvSpPr>
            <a:spLocks noGrp="1"/>
          </p:cNvSpPr>
          <p:nvPr>
            <p:ph sz="quarter" idx="14"/>
          </p:nvPr>
        </p:nvSpPr>
        <p:spPr>
          <a:xfrm>
            <a:off x="615950" y="1600200"/>
            <a:ext cx="3422650" cy="4572000"/>
          </a:xfrm>
        </p:spPr>
        <p:txBody>
          <a:bodyPr/>
          <a:lstStyle/>
          <a:p>
            <a:r>
              <a:rPr lang="en-SG" sz="1600" dirty="0"/>
              <a:t>Example: 10K VM x 3 months</a:t>
            </a:r>
          </a:p>
          <a:p>
            <a:pPr lvl="1"/>
            <a:r>
              <a:rPr lang="en-SG" sz="1400" dirty="0"/>
              <a:t>5 minute = 1 datapoint. </a:t>
            </a:r>
          </a:p>
          <a:p>
            <a:pPr lvl="1"/>
            <a:r>
              <a:rPr lang="en-SG" sz="1400" dirty="0"/>
              <a:t>1 day = 288 datapoints</a:t>
            </a:r>
          </a:p>
          <a:p>
            <a:pPr lvl="1"/>
            <a:r>
              <a:rPr lang="en-SG" sz="1400" dirty="0"/>
              <a:t>3 months = 26,298 datapoints. </a:t>
            </a:r>
          </a:p>
          <a:p>
            <a:pPr lvl="2"/>
            <a:r>
              <a:rPr lang="en-SG" sz="1200" dirty="0"/>
              <a:t>Required if you want to capture quarter end peak. </a:t>
            </a:r>
          </a:p>
          <a:p>
            <a:pPr lvl="2"/>
            <a:r>
              <a:rPr lang="en-SG" sz="1200" dirty="0"/>
              <a:t>Else do 1 month.</a:t>
            </a:r>
          </a:p>
          <a:p>
            <a:pPr lvl="1"/>
            <a:r>
              <a:rPr lang="en-SG" sz="1400" dirty="0"/>
              <a:t>10K VM = 262,980,000 datapoints!</a:t>
            </a:r>
          </a:p>
          <a:p>
            <a:r>
              <a:rPr lang="en-SG" sz="1600" dirty="0"/>
              <a:t>Repeat per cluster</a:t>
            </a:r>
          </a:p>
          <a:p>
            <a:pPr lvl="1"/>
            <a:r>
              <a:rPr lang="en-SG" sz="1400" dirty="0"/>
              <a:t>You might be surprised with their relative performance</a:t>
            </a:r>
          </a:p>
          <a:p>
            <a:pPr lvl="1"/>
            <a:r>
              <a:rPr lang="en-SG" sz="1400" dirty="0"/>
              <a:t>Tier 1 cluster may perform worse than </a:t>
            </a:r>
            <a:r>
              <a:rPr lang="en-SG" sz="1400"/>
              <a:t>Tier 2</a:t>
            </a:r>
            <a:endParaRPr lang="en-SG" sz="1400" dirty="0"/>
          </a:p>
        </p:txBody>
      </p:sp>
      <p:sp>
        <p:nvSpPr>
          <p:cNvPr id="2" name="Title 1">
            <a:extLst>
              <a:ext uri="{FF2B5EF4-FFF2-40B4-BE49-F238E27FC236}">
                <a16:creationId xmlns:a16="http://schemas.microsoft.com/office/drawing/2014/main" id="{BDF0D7BC-FC90-442D-9547-8319731365F3}"/>
              </a:ext>
            </a:extLst>
          </p:cNvPr>
          <p:cNvSpPr>
            <a:spLocks noGrp="1"/>
          </p:cNvSpPr>
          <p:nvPr>
            <p:ph type="title"/>
          </p:nvPr>
        </p:nvSpPr>
        <p:spPr>
          <a:xfrm>
            <a:off x="579809" y="412751"/>
            <a:ext cx="11001004" cy="384048"/>
          </a:xfrm>
        </p:spPr>
        <p:txBody>
          <a:bodyPr/>
          <a:lstStyle/>
          <a:p>
            <a:r>
              <a:rPr lang="en-SG"/>
              <a:t>Performance Profiling</a:t>
            </a:r>
            <a:endParaRPr lang="en-SG" dirty="0"/>
          </a:p>
        </p:txBody>
      </p:sp>
      <p:sp>
        <p:nvSpPr>
          <p:cNvPr id="3" name="Subtitle 2">
            <a:extLst>
              <a:ext uri="{FF2B5EF4-FFF2-40B4-BE49-F238E27FC236}">
                <a16:creationId xmlns:a16="http://schemas.microsoft.com/office/drawing/2014/main" id="{9B66E239-4ECC-4120-98D0-CB3BC4F7A017}"/>
              </a:ext>
            </a:extLst>
          </p:cNvPr>
          <p:cNvSpPr>
            <a:spLocks noGrp="1"/>
          </p:cNvSpPr>
          <p:nvPr>
            <p:ph type="subTitle" idx="10"/>
          </p:nvPr>
        </p:nvSpPr>
        <p:spPr>
          <a:xfrm>
            <a:off x="592867" y="811831"/>
            <a:ext cx="10987947" cy="247743"/>
          </a:xfrm>
        </p:spPr>
        <p:txBody>
          <a:bodyPr/>
          <a:lstStyle/>
          <a:p>
            <a:r>
              <a:rPr lang="en-SG" dirty="0"/>
              <a:t>Based on millions </a:t>
            </a:r>
            <a:r>
              <a:rPr lang="en-SG"/>
              <a:t>of datapoints in actual environment</a:t>
            </a:r>
            <a:endParaRPr lang="en-SG" dirty="0"/>
          </a:p>
        </p:txBody>
      </p:sp>
      <p:graphicFrame>
        <p:nvGraphicFramePr>
          <p:cNvPr id="5" name="Table 5">
            <a:extLst>
              <a:ext uri="{FF2B5EF4-FFF2-40B4-BE49-F238E27FC236}">
                <a16:creationId xmlns:a16="http://schemas.microsoft.com/office/drawing/2014/main" id="{FC094790-5DC1-412B-B922-BE4B66E927FE}"/>
              </a:ext>
            </a:extLst>
          </p:cNvPr>
          <p:cNvGraphicFramePr>
            <a:graphicFrameLocks noGrp="1"/>
          </p:cNvGraphicFramePr>
          <p:nvPr>
            <p:extLst>
              <p:ext uri="{D42A27DB-BD31-4B8C-83A1-F6EECF244321}">
                <p14:modId xmlns:p14="http://schemas.microsoft.com/office/powerpoint/2010/main" val="2223650631"/>
              </p:ext>
            </p:extLst>
          </p:nvPr>
        </p:nvGraphicFramePr>
        <p:xfrm>
          <a:off x="4943475" y="1695646"/>
          <a:ext cx="6670790" cy="2250440"/>
        </p:xfrm>
        <a:graphic>
          <a:graphicData uri="http://schemas.openxmlformats.org/drawingml/2006/table">
            <a:tbl>
              <a:tblPr firstRow="1" bandRow="1">
                <a:tableStyleId>{EB9631B5-78F2-41C9-869B-9F39066F8104}</a:tableStyleId>
              </a:tblPr>
              <a:tblGrid>
                <a:gridCol w="1334158">
                  <a:extLst>
                    <a:ext uri="{9D8B030D-6E8A-4147-A177-3AD203B41FA5}">
                      <a16:colId xmlns:a16="http://schemas.microsoft.com/office/drawing/2014/main" val="1785788567"/>
                    </a:ext>
                  </a:extLst>
                </a:gridCol>
                <a:gridCol w="1334158">
                  <a:extLst>
                    <a:ext uri="{9D8B030D-6E8A-4147-A177-3AD203B41FA5}">
                      <a16:colId xmlns:a16="http://schemas.microsoft.com/office/drawing/2014/main" val="277904974"/>
                    </a:ext>
                  </a:extLst>
                </a:gridCol>
                <a:gridCol w="1334158">
                  <a:extLst>
                    <a:ext uri="{9D8B030D-6E8A-4147-A177-3AD203B41FA5}">
                      <a16:colId xmlns:a16="http://schemas.microsoft.com/office/drawing/2014/main" val="1105284473"/>
                    </a:ext>
                  </a:extLst>
                </a:gridCol>
                <a:gridCol w="1334158">
                  <a:extLst>
                    <a:ext uri="{9D8B030D-6E8A-4147-A177-3AD203B41FA5}">
                      <a16:colId xmlns:a16="http://schemas.microsoft.com/office/drawing/2014/main" val="4245148175"/>
                    </a:ext>
                  </a:extLst>
                </a:gridCol>
                <a:gridCol w="1334158">
                  <a:extLst>
                    <a:ext uri="{9D8B030D-6E8A-4147-A177-3AD203B41FA5}">
                      <a16:colId xmlns:a16="http://schemas.microsoft.com/office/drawing/2014/main" val="4233085276"/>
                    </a:ext>
                  </a:extLst>
                </a:gridCol>
              </a:tblGrid>
              <a:tr h="370840">
                <a:tc>
                  <a:txBody>
                    <a:bodyPr/>
                    <a:lstStyle/>
                    <a:p>
                      <a:endParaRPr lang="en-SG" sz="1400" dirty="0"/>
                    </a:p>
                  </a:txBody>
                  <a:tcPr anchor="ctr"/>
                </a:tc>
                <a:tc>
                  <a:txBody>
                    <a:bodyPr/>
                    <a:lstStyle/>
                    <a:p>
                      <a:pPr algn="ctr"/>
                      <a:r>
                        <a:rPr lang="en-SG" sz="1400" dirty="0"/>
                        <a:t>00:00</a:t>
                      </a:r>
                    </a:p>
                  </a:txBody>
                  <a:tcPr anchor="ctr"/>
                </a:tc>
                <a:tc>
                  <a:txBody>
                    <a:bodyPr/>
                    <a:lstStyle/>
                    <a:p>
                      <a:pPr algn="ctr"/>
                      <a:r>
                        <a:rPr lang="en-SG" sz="1400" dirty="0"/>
                        <a:t>00:05</a:t>
                      </a:r>
                    </a:p>
                  </a:txBody>
                  <a:tcPr anchor="ctr"/>
                </a:tc>
                <a:tc>
                  <a:txBody>
                    <a:bodyPr/>
                    <a:lstStyle/>
                    <a:p>
                      <a:pPr algn="ctr"/>
                      <a:r>
                        <a:rPr lang="en-SG" sz="1400" dirty="0"/>
                        <a:t>00:10</a:t>
                      </a:r>
                    </a:p>
                  </a:txBody>
                  <a:tcPr anchor="ctr"/>
                </a:tc>
                <a:tc>
                  <a:txBody>
                    <a:bodyPr/>
                    <a:lstStyle/>
                    <a:p>
                      <a:pPr algn="ctr"/>
                      <a:r>
                        <a:rPr lang="en-SG" sz="1400" dirty="0"/>
                        <a:t>3 months</a:t>
                      </a:r>
                    </a:p>
                  </a:txBody>
                  <a:tcPr anchor="ctr"/>
                </a:tc>
                <a:extLst>
                  <a:ext uri="{0D108BD9-81ED-4DB2-BD59-A6C34878D82A}">
                    <a16:rowId xmlns:a16="http://schemas.microsoft.com/office/drawing/2014/main" val="3035113110"/>
                  </a:ext>
                </a:extLst>
              </a:tr>
              <a:tr h="370840">
                <a:tc>
                  <a:txBody>
                    <a:bodyPr/>
                    <a:lstStyle/>
                    <a:p>
                      <a:r>
                        <a:rPr lang="en-SG" sz="1050" dirty="0"/>
                        <a:t>VM 001</a:t>
                      </a:r>
                    </a:p>
                  </a:txBody>
                  <a:tcPr anchor="ctr"/>
                </a:tc>
                <a:tc>
                  <a:txBody>
                    <a:bodyPr/>
                    <a:lstStyle/>
                    <a:p>
                      <a:endParaRPr lang="en-SG" sz="1000" dirty="0"/>
                    </a:p>
                  </a:txBody>
                  <a:tcPr anchor="ctr"/>
                </a:tc>
                <a:tc>
                  <a:txBody>
                    <a:bodyPr/>
                    <a:lstStyle/>
                    <a:p>
                      <a:endParaRPr lang="en-SG" sz="1000" dirty="0"/>
                    </a:p>
                  </a:txBody>
                  <a:tcPr anchor="ctr"/>
                </a:tc>
                <a:tc>
                  <a:txBody>
                    <a:bodyPr/>
                    <a:lstStyle/>
                    <a:p>
                      <a:endParaRPr lang="en-SG" sz="1000" dirty="0"/>
                    </a:p>
                  </a:txBody>
                  <a:tcPr anchor="ctr"/>
                </a:tc>
                <a:tc>
                  <a:txBody>
                    <a:bodyPr/>
                    <a:lstStyle/>
                    <a:p>
                      <a:endParaRPr lang="en-SG" sz="1000" dirty="0"/>
                    </a:p>
                  </a:txBody>
                  <a:tcPr anchor="ctr"/>
                </a:tc>
                <a:extLst>
                  <a:ext uri="{0D108BD9-81ED-4DB2-BD59-A6C34878D82A}">
                    <a16:rowId xmlns:a16="http://schemas.microsoft.com/office/drawing/2014/main" val="3302833846"/>
                  </a:ext>
                </a:extLst>
              </a:tr>
              <a:tr h="370840">
                <a:tc>
                  <a:txBody>
                    <a:bodyPr/>
                    <a:lstStyle/>
                    <a:p>
                      <a:r>
                        <a:rPr lang="en-SG" sz="1050" dirty="0"/>
                        <a:t>VM 002</a:t>
                      </a:r>
                    </a:p>
                  </a:txBody>
                  <a:tcPr anchor="ctr"/>
                </a:tc>
                <a:tc>
                  <a:txBody>
                    <a:bodyPr/>
                    <a:lstStyle/>
                    <a:p>
                      <a:endParaRPr lang="en-SG" sz="1000" dirty="0"/>
                    </a:p>
                  </a:txBody>
                  <a:tcPr anchor="ctr"/>
                </a:tc>
                <a:tc>
                  <a:txBody>
                    <a:bodyPr/>
                    <a:lstStyle/>
                    <a:p>
                      <a:endParaRPr lang="en-SG" sz="1000"/>
                    </a:p>
                  </a:txBody>
                  <a:tcPr anchor="ctr"/>
                </a:tc>
                <a:tc>
                  <a:txBody>
                    <a:bodyPr/>
                    <a:lstStyle/>
                    <a:p>
                      <a:endParaRPr lang="en-SG" sz="1000"/>
                    </a:p>
                  </a:txBody>
                  <a:tcPr anchor="ctr"/>
                </a:tc>
                <a:tc>
                  <a:txBody>
                    <a:bodyPr/>
                    <a:lstStyle/>
                    <a:p>
                      <a:endParaRPr lang="en-SG" sz="1000" dirty="0"/>
                    </a:p>
                  </a:txBody>
                  <a:tcPr anchor="ctr"/>
                </a:tc>
                <a:extLst>
                  <a:ext uri="{0D108BD9-81ED-4DB2-BD59-A6C34878D82A}">
                    <a16:rowId xmlns:a16="http://schemas.microsoft.com/office/drawing/2014/main" val="539739694"/>
                  </a:ext>
                </a:extLst>
              </a:tr>
              <a:tr h="370840">
                <a:tc>
                  <a:txBody>
                    <a:bodyPr/>
                    <a:lstStyle/>
                    <a:p>
                      <a:r>
                        <a:rPr lang="en-SG" sz="1050" dirty="0"/>
                        <a:t>VM 003</a:t>
                      </a:r>
                    </a:p>
                  </a:txBody>
                  <a:tcPr anchor="ctr"/>
                </a:tc>
                <a:tc>
                  <a:txBody>
                    <a:bodyPr/>
                    <a:lstStyle/>
                    <a:p>
                      <a:endParaRPr lang="en-SG" sz="1000"/>
                    </a:p>
                  </a:txBody>
                  <a:tcPr anchor="ctr"/>
                </a:tc>
                <a:tc>
                  <a:txBody>
                    <a:bodyPr/>
                    <a:lstStyle/>
                    <a:p>
                      <a:endParaRPr lang="en-SG" sz="1000"/>
                    </a:p>
                  </a:txBody>
                  <a:tcPr anchor="ctr"/>
                </a:tc>
                <a:tc>
                  <a:txBody>
                    <a:bodyPr/>
                    <a:lstStyle/>
                    <a:p>
                      <a:endParaRPr lang="en-SG" sz="1000"/>
                    </a:p>
                  </a:txBody>
                  <a:tcPr anchor="ctr"/>
                </a:tc>
                <a:tc>
                  <a:txBody>
                    <a:bodyPr/>
                    <a:lstStyle/>
                    <a:p>
                      <a:endParaRPr lang="en-SG" sz="1000" dirty="0"/>
                    </a:p>
                  </a:txBody>
                  <a:tcPr anchor="ctr"/>
                </a:tc>
                <a:extLst>
                  <a:ext uri="{0D108BD9-81ED-4DB2-BD59-A6C34878D82A}">
                    <a16:rowId xmlns:a16="http://schemas.microsoft.com/office/drawing/2014/main" val="1480884970"/>
                  </a:ext>
                </a:extLst>
              </a:tr>
              <a:tr h="370840">
                <a:tc>
                  <a:txBody>
                    <a:bodyPr/>
                    <a:lstStyle/>
                    <a:p>
                      <a:r>
                        <a:rPr lang="en-SG" sz="1050" dirty="0"/>
                        <a:t>VM ###</a:t>
                      </a:r>
                    </a:p>
                  </a:txBody>
                  <a:tcPr anchor="ctr"/>
                </a:tc>
                <a:tc>
                  <a:txBody>
                    <a:bodyPr/>
                    <a:lstStyle/>
                    <a:p>
                      <a:endParaRPr lang="en-SG" sz="1000" dirty="0"/>
                    </a:p>
                  </a:txBody>
                  <a:tcPr anchor="ctr"/>
                </a:tc>
                <a:tc>
                  <a:txBody>
                    <a:bodyPr/>
                    <a:lstStyle/>
                    <a:p>
                      <a:endParaRPr lang="en-SG" sz="1000" dirty="0"/>
                    </a:p>
                  </a:txBody>
                  <a:tcPr anchor="ctr"/>
                </a:tc>
                <a:tc>
                  <a:txBody>
                    <a:bodyPr/>
                    <a:lstStyle/>
                    <a:p>
                      <a:endParaRPr lang="en-SG" sz="1000" dirty="0"/>
                    </a:p>
                  </a:txBody>
                  <a:tcPr anchor="ctr"/>
                </a:tc>
                <a:tc>
                  <a:txBody>
                    <a:bodyPr/>
                    <a:lstStyle/>
                    <a:p>
                      <a:endParaRPr lang="en-SG" sz="1000" dirty="0"/>
                    </a:p>
                  </a:txBody>
                  <a:tcPr anchor="ctr"/>
                </a:tc>
                <a:extLst>
                  <a:ext uri="{0D108BD9-81ED-4DB2-BD59-A6C34878D82A}">
                    <a16:rowId xmlns:a16="http://schemas.microsoft.com/office/drawing/2014/main" val="3945950703"/>
                  </a:ext>
                </a:extLst>
              </a:tr>
              <a:tr h="370840">
                <a:tc>
                  <a:txBody>
                    <a:bodyPr/>
                    <a:lstStyle/>
                    <a:p>
                      <a:r>
                        <a:rPr lang="en-SG" sz="1400" dirty="0">
                          <a:solidFill>
                            <a:srgbClr val="000000"/>
                          </a:solidFill>
                        </a:rPr>
                        <a:t>All VM</a:t>
                      </a:r>
                    </a:p>
                  </a:txBody>
                  <a:tcPr anchor="ctr"/>
                </a:tc>
                <a:tc>
                  <a:txBody>
                    <a:bodyPr/>
                    <a:lstStyle/>
                    <a:p>
                      <a:r>
                        <a:rPr lang="en-SG" sz="1000" dirty="0"/>
                        <a:t>Depth Counter</a:t>
                      </a:r>
                    </a:p>
                    <a:p>
                      <a:r>
                        <a:rPr lang="en-SG" sz="1000" dirty="0"/>
                        <a:t>Breadth Counter</a:t>
                      </a:r>
                    </a:p>
                  </a:txBody>
                  <a:tcPr anchor="ctr"/>
                </a:tc>
                <a:tc>
                  <a:txBody>
                    <a:bodyPr/>
                    <a:lstStyle/>
                    <a:p>
                      <a:r>
                        <a:rPr lang="en-SG" sz="1000" dirty="0"/>
                        <a:t>Depth Counter</a:t>
                      </a:r>
                    </a:p>
                    <a:p>
                      <a:r>
                        <a:rPr lang="en-SG" sz="1000" dirty="0"/>
                        <a:t>Breadth Counter</a:t>
                      </a:r>
                    </a:p>
                  </a:txBody>
                  <a:tcPr anchor="ctr"/>
                </a:tc>
                <a:tc>
                  <a:txBody>
                    <a:bodyPr/>
                    <a:lstStyle/>
                    <a:p>
                      <a:r>
                        <a:rPr lang="en-SG" sz="1000" dirty="0"/>
                        <a:t>Depth Counter</a:t>
                      </a:r>
                    </a:p>
                    <a:p>
                      <a:r>
                        <a:rPr lang="en-SG" sz="1000" dirty="0"/>
                        <a:t>Breadth Counter</a:t>
                      </a:r>
                    </a:p>
                  </a:txBody>
                  <a:tcPr anchor="ctr"/>
                </a:tc>
                <a:tc>
                  <a:txBody>
                    <a:bodyPr/>
                    <a:lstStyle/>
                    <a:p>
                      <a:r>
                        <a:rPr lang="en-SG" sz="1000" b="1" dirty="0">
                          <a:solidFill>
                            <a:srgbClr val="000000"/>
                          </a:solidFill>
                        </a:rPr>
                        <a:t>Depth Counter</a:t>
                      </a:r>
                    </a:p>
                    <a:p>
                      <a:r>
                        <a:rPr lang="en-SG" sz="1000" b="1" dirty="0">
                          <a:solidFill>
                            <a:srgbClr val="000000"/>
                          </a:solidFill>
                        </a:rPr>
                        <a:t>Breadth Counter</a:t>
                      </a:r>
                      <a:endParaRPr lang="en-SG" sz="1000" dirty="0">
                        <a:solidFill>
                          <a:srgbClr val="000000"/>
                        </a:solidFill>
                      </a:endParaRPr>
                    </a:p>
                  </a:txBody>
                  <a:tcPr anchor="ctr"/>
                </a:tc>
                <a:extLst>
                  <a:ext uri="{0D108BD9-81ED-4DB2-BD59-A6C34878D82A}">
                    <a16:rowId xmlns:a16="http://schemas.microsoft.com/office/drawing/2014/main" val="3029196744"/>
                  </a:ext>
                </a:extLst>
              </a:tr>
            </a:tbl>
          </a:graphicData>
        </a:graphic>
      </p:graphicFrame>
      <p:graphicFrame>
        <p:nvGraphicFramePr>
          <p:cNvPr id="7" name="Table 5">
            <a:extLst>
              <a:ext uri="{FF2B5EF4-FFF2-40B4-BE49-F238E27FC236}">
                <a16:creationId xmlns:a16="http://schemas.microsoft.com/office/drawing/2014/main" id="{9FC4F2D5-C3C7-4E83-9244-30164178B8C6}"/>
              </a:ext>
            </a:extLst>
          </p:cNvPr>
          <p:cNvGraphicFramePr>
            <a:graphicFrameLocks noGrp="1"/>
          </p:cNvGraphicFramePr>
          <p:nvPr>
            <p:extLst>
              <p:ext uri="{D42A27DB-BD31-4B8C-83A1-F6EECF244321}">
                <p14:modId xmlns:p14="http://schemas.microsoft.com/office/powerpoint/2010/main" val="1126309335"/>
              </p:ext>
            </p:extLst>
          </p:nvPr>
        </p:nvGraphicFramePr>
        <p:xfrm>
          <a:off x="4659607" y="4216399"/>
          <a:ext cx="6954658" cy="2082800"/>
        </p:xfrm>
        <a:graphic>
          <a:graphicData uri="http://schemas.openxmlformats.org/drawingml/2006/table">
            <a:tbl>
              <a:tblPr firstRow="1" bandRow="1">
                <a:tableStyleId>{5940675A-B579-460E-94D1-54222C63F5DA}</a:tableStyleId>
              </a:tblPr>
              <a:tblGrid>
                <a:gridCol w="1119258">
                  <a:extLst>
                    <a:ext uri="{9D8B030D-6E8A-4147-A177-3AD203B41FA5}">
                      <a16:colId xmlns:a16="http://schemas.microsoft.com/office/drawing/2014/main" val="1785788567"/>
                    </a:ext>
                  </a:extLst>
                </a:gridCol>
                <a:gridCol w="1139726">
                  <a:extLst>
                    <a:ext uri="{9D8B030D-6E8A-4147-A177-3AD203B41FA5}">
                      <a16:colId xmlns:a16="http://schemas.microsoft.com/office/drawing/2014/main" val="277904974"/>
                    </a:ext>
                  </a:extLst>
                </a:gridCol>
                <a:gridCol w="1139726">
                  <a:extLst>
                    <a:ext uri="{9D8B030D-6E8A-4147-A177-3AD203B41FA5}">
                      <a16:colId xmlns:a16="http://schemas.microsoft.com/office/drawing/2014/main" val="1105284473"/>
                    </a:ext>
                  </a:extLst>
                </a:gridCol>
                <a:gridCol w="3555948">
                  <a:extLst>
                    <a:ext uri="{9D8B030D-6E8A-4147-A177-3AD203B41FA5}">
                      <a16:colId xmlns:a16="http://schemas.microsoft.com/office/drawing/2014/main" val="4245148175"/>
                    </a:ext>
                  </a:extLst>
                </a:gridCol>
              </a:tblGrid>
              <a:tr h="370840">
                <a:tc rowSpan="2">
                  <a:txBody>
                    <a:bodyPr/>
                    <a:lstStyle/>
                    <a:p>
                      <a:pPr algn="ctr"/>
                      <a:r>
                        <a:rPr lang="en-SG" sz="1200" dirty="0">
                          <a:solidFill>
                            <a:schemeClr val="bg2">
                              <a:lumMod val="10000"/>
                            </a:schemeClr>
                          </a:solidFill>
                        </a:rPr>
                        <a:t>Cluster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gradFill>
                  </a:tcPr>
                </a:tc>
                <a:tc gridSpan="2">
                  <a:txBody>
                    <a:bodyPr/>
                    <a:lstStyle/>
                    <a:p>
                      <a:pPr algn="ctr"/>
                      <a:r>
                        <a:rPr lang="en-SG" sz="1200" dirty="0">
                          <a:solidFill>
                            <a:schemeClr val="bg2">
                              <a:lumMod val="10000"/>
                            </a:schemeClr>
                          </a:solidFill>
                        </a:rPr>
                        <a:t>99</a:t>
                      </a:r>
                      <a:r>
                        <a:rPr lang="en-SG" sz="1200" baseline="30000" dirty="0">
                          <a:solidFill>
                            <a:schemeClr val="bg2">
                              <a:lumMod val="10000"/>
                            </a:schemeClr>
                          </a:solidFill>
                        </a:rPr>
                        <a:t>th</a:t>
                      </a:r>
                      <a:r>
                        <a:rPr lang="en-SG" sz="1200" dirty="0">
                          <a:solidFill>
                            <a:schemeClr val="bg2">
                              <a:lumMod val="10000"/>
                            </a:schemeClr>
                          </a:solidFill>
                        </a:rPr>
                        <a:t> percentile of 3 months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gradFill>
                  </a:tcPr>
                </a:tc>
                <a:tc hMerge="1">
                  <a:txBody>
                    <a:bodyPr/>
                    <a:lstStyle/>
                    <a:p>
                      <a:endParaRPr lang="en-SG" sz="1400" dirty="0"/>
                    </a:p>
                  </a:txBody>
                  <a:tcPr anchor="ctr"/>
                </a:tc>
                <a:tc rowSpan="2">
                  <a:txBody>
                    <a:bodyPr/>
                    <a:lstStyle/>
                    <a:p>
                      <a:pPr algn="ctr"/>
                      <a:r>
                        <a:rPr lang="en-SG" sz="1200" dirty="0">
                          <a:solidFill>
                            <a:schemeClr val="bg2">
                              <a:lumMod val="10000"/>
                            </a:schemeClr>
                          </a:solidFill>
                        </a:rPr>
                        <a:t>Analysis</a:t>
                      </a:r>
                    </a:p>
                    <a:p>
                      <a:pPr algn="ctr"/>
                      <a:r>
                        <a:rPr lang="en-SG" sz="1200" dirty="0">
                          <a:solidFill>
                            <a:schemeClr val="bg2">
                              <a:lumMod val="10000"/>
                            </a:schemeClr>
                          </a:solidFill>
                        </a:rPr>
                        <a:t>(based on 5% as SLA)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gradFill>
                  </a:tcPr>
                </a:tc>
                <a:extLst>
                  <a:ext uri="{0D108BD9-81ED-4DB2-BD59-A6C34878D82A}">
                    <a16:rowId xmlns:a16="http://schemas.microsoft.com/office/drawing/2014/main" val="766956442"/>
                  </a:ext>
                </a:extLst>
              </a:tr>
              <a:tr h="370840">
                <a:tc vMerge="1">
                  <a:txBody>
                    <a:bodyPr/>
                    <a:lstStyle/>
                    <a:p>
                      <a:endParaRPr lang="en-SG" sz="1400" dirty="0"/>
                    </a:p>
                  </a:txBody>
                  <a:tcPr anchor="ctr"/>
                </a:tc>
                <a:tc>
                  <a:txBody>
                    <a:bodyPr/>
                    <a:lstStyle/>
                    <a:p>
                      <a:pPr algn="ctr"/>
                      <a:r>
                        <a:rPr lang="en-SG" sz="1100" dirty="0">
                          <a:solidFill>
                            <a:schemeClr val="bg2">
                              <a:lumMod val="10000"/>
                            </a:schemeClr>
                          </a:solidFill>
                        </a:rPr>
                        <a:t>Depth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gradFill>
                  </a:tcPr>
                </a:tc>
                <a:tc>
                  <a:txBody>
                    <a:bodyPr/>
                    <a:lstStyle/>
                    <a:p>
                      <a:pPr algn="ctr"/>
                      <a:r>
                        <a:rPr lang="en-SG" sz="1100" dirty="0">
                          <a:solidFill>
                            <a:schemeClr val="bg2">
                              <a:lumMod val="10000"/>
                            </a:schemeClr>
                          </a:solidFill>
                        </a:rPr>
                        <a:t>Breadth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gradFill>
                  </a:tcPr>
                </a:tc>
                <a:tc vMerge="1">
                  <a:txBody>
                    <a:bodyPr/>
                    <a:lstStyle/>
                    <a:p>
                      <a:endParaRPr lang="en-SG" sz="1400" dirty="0"/>
                    </a:p>
                  </a:txBody>
                  <a:tcPr anchor="ctr"/>
                </a:tc>
                <a:extLst>
                  <a:ext uri="{0D108BD9-81ED-4DB2-BD59-A6C34878D82A}">
                    <a16:rowId xmlns:a16="http://schemas.microsoft.com/office/drawing/2014/main" val="3035113110"/>
                  </a:ext>
                </a:extLst>
              </a:tr>
              <a:tr h="370840">
                <a:tc>
                  <a:txBody>
                    <a:bodyPr/>
                    <a:lstStyle/>
                    <a:p>
                      <a:r>
                        <a:rPr lang="en-SG" sz="1000" dirty="0">
                          <a:solidFill>
                            <a:schemeClr val="bg2">
                              <a:lumMod val="10000"/>
                            </a:schemeClr>
                          </a:solidFill>
                        </a:rPr>
                        <a:t>Cluster 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gradFill>
                  </a:tcPr>
                </a:tc>
                <a:tc>
                  <a:txBody>
                    <a:bodyPr/>
                    <a:lstStyle/>
                    <a:p>
                      <a:pPr algn="r"/>
                      <a:r>
                        <a:rPr lang="en-SG" sz="1000" dirty="0">
                          <a:solidFill>
                            <a:schemeClr val="bg2">
                              <a:lumMod val="10000"/>
                            </a:schemeClr>
                          </a:solidFill>
                        </a:rPr>
                        <a:t>4.9%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gradFill>
                  </a:tcPr>
                </a:tc>
                <a:tc>
                  <a:txBody>
                    <a:bodyPr/>
                    <a:lstStyle/>
                    <a:p>
                      <a:pPr algn="r"/>
                      <a:r>
                        <a:rPr lang="en-SG" sz="1000" dirty="0">
                          <a:solidFill>
                            <a:schemeClr val="bg2">
                              <a:lumMod val="10000"/>
                            </a:schemeClr>
                          </a:solidFill>
                        </a:rPr>
                        <a:t>5.3%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gradFill>
                  </a:tcPr>
                </a:tc>
                <a:tc>
                  <a:txBody>
                    <a:bodyPr/>
                    <a:lstStyle/>
                    <a:p>
                      <a:r>
                        <a:rPr lang="en-SG" sz="1000" dirty="0">
                          <a:solidFill>
                            <a:schemeClr val="bg2">
                              <a:lumMod val="10000"/>
                            </a:schemeClr>
                          </a:solidFill>
                        </a:rPr>
                        <a:t>SLA of 5% is suitable. The worst is 4.9%, near but below the SLA. Only ~5% is above half the threshold, so the other 95% is below half.</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gradFill>
                  </a:tcPr>
                </a:tc>
                <a:extLst>
                  <a:ext uri="{0D108BD9-81ED-4DB2-BD59-A6C34878D82A}">
                    <a16:rowId xmlns:a16="http://schemas.microsoft.com/office/drawing/2014/main" val="3302833846"/>
                  </a:ext>
                </a:extLst>
              </a:tr>
              <a:tr h="370840">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SG" sz="1000" dirty="0">
                          <a:solidFill>
                            <a:schemeClr val="bg2">
                              <a:lumMod val="10000"/>
                            </a:schemeClr>
                          </a:solidFill>
                        </a:rPr>
                        <a:t>Cluster 02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gradFill>
                  </a:tcPr>
                </a:tc>
                <a:tc>
                  <a:txBody>
                    <a:bodyPr/>
                    <a:lstStyle/>
                    <a:p>
                      <a:pPr algn="r"/>
                      <a:r>
                        <a:rPr lang="en-SG" sz="1000" dirty="0">
                          <a:solidFill>
                            <a:schemeClr val="bg2">
                              <a:lumMod val="10000"/>
                            </a:schemeClr>
                          </a:solidFill>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gradFill>
                  </a:tcPr>
                </a:tc>
                <a:tc>
                  <a:txBody>
                    <a:bodyPr/>
                    <a:lstStyle/>
                    <a:p>
                      <a:pPr algn="r"/>
                      <a:r>
                        <a:rPr lang="en-SG" sz="1000" dirty="0">
                          <a:solidFill>
                            <a:schemeClr val="bg2">
                              <a:lumMod val="10000"/>
                            </a:schemeClr>
                          </a:solidFill>
                        </a:rPr>
                        <a:t>62.8%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gradFill>
                  </a:tcPr>
                </a:tc>
                <a:tc>
                  <a:txBody>
                    <a:bodyPr/>
                    <a:lstStyle/>
                    <a:p>
                      <a:r>
                        <a:rPr lang="en-SG" sz="1000" dirty="0">
                          <a:solidFill>
                            <a:schemeClr val="bg2">
                              <a:lumMod val="10000"/>
                            </a:schemeClr>
                          </a:solidFill>
                        </a:rPr>
                        <a:t>Ideal scenario. Cluster performance is very consistent, but near “full”. Worst is well below SLA.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gradFill>
                  </a:tcPr>
                </a:tc>
                <a:extLst>
                  <a:ext uri="{0D108BD9-81ED-4DB2-BD59-A6C34878D82A}">
                    <a16:rowId xmlns:a16="http://schemas.microsoft.com/office/drawing/2014/main" val="539739694"/>
                  </a:ext>
                </a:extLst>
              </a:tr>
              <a:tr h="370840">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SG" sz="1000" dirty="0">
                          <a:solidFill>
                            <a:schemeClr val="bg2">
                              <a:lumMod val="10000"/>
                            </a:schemeClr>
                          </a:solidFill>
                        </a:rPr>
                        <a:t>Cluster 03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gradFill>
                  </a:tcPr>
                </a:tc>
                <a:tc>
                  <a:txBody>
                    <a:bodyPr/>
                    <a:lstStyle/>
                    <a:p>
                      <a:pPr algn="r"/>
                      <a:r>
                        <a:rPr lang="en-SG" sz="1000" dirty="0">
                          <a:solidFill>
                            <a:schemeClr val="bg2">
                              <a:lumMod val="10000"/>
                            </a:schemeClr>
                          </a:solidFill>
                        </a:rPr>
                        <a:t>19.2%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gradFill>
                  </a:tcPr>
                </a:tc>
                <a:tc>
                  <a:txBody>
                    <a:bodyPr/>
                    <a:lstStyle/>
                    <a:p>
                      <a:pPr algn="r"/>
                      <a:r>
                        <a:rPr lang="en-SG" sz="1000" dirty="0">
                          <a:solidFill>
                            <a:schemeClr val="bg2">
                              <a:lumMod val="10000"/>
                            </a:schemeClr>
                          </a:solidFill>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gradFill>
                  </a:tcPr>
                </a:tc>
                <a:tc>
                  <a:txBody>
                    <a:bodyPr/>
                    <a:lstStyle/>
                    <a:p>
                      <a:r>
                        <a:rPr lang="en-SG" sz="1000" dirty="0">
                          <a:solidFill>
                            <a:schemeClr val="bg2">
                              <a:lumMod val="10000"/>
                            </a:schemeClr>
                          </a:solidFill>
                        </a:rPr>
                        <a:t>Something wrong. Cluster performance is unbalanced. A few VM gets really bad experience. Investigate first.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gradFill>
                  </a:tcPr>
                </a:tc>
                <a:extLst>
                  <a:ext uri="{0D108BD9-81ED-4DB2-BD59-A6C34878D82A}">
                    <a16:rowId xmlns:a16="http://schemas.microsoft.com/office/drawing/2014/main" val="1480884970"/>
                  </a:ext>
                </a:extLst>
              </a:tr>
            </a:tbl>
          </a:graphicData>
        </a:graphic>
      </p:graphicFrame>
      <p:sp>
        <p:nvSpPr>
          <p:cNvPr id="8" name="Arrow: Right 7">
            <a:extLst>
              <a:ext uri="{FF2B5EF4-FFF2-40B4-BE49-F238E27FC236}">
                <a16:creationId xmlns:a16="http://schemas.microsoft.com/office/drawing/2014/main" id="{AD5CE8F6-45FD-40DE-B2E1-BE2A3E02A7E3}"/>
              </a:ext>
            </a:extLst>
          </p:cNvPr>
          <p:cNvSpPr/>
          <p:nvPr/>
        </p:nvSpPr>
        <p:spPr>
          <a:xfrm>
            <a:off x="4943475" y="1332967"/>
            <a:ext cx="6670790" cy="314859"/>
          </a:xfrm>
          <a:prstGeom prst="rightArrow">
            <a:avLst>
              <a:gd name="adj1" fmla="val 50000"/>
              <a:gd name="adj2" fmla="val 92352"/>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9" name="Arrow: Right 8">
            <a:extLst>
              <a:ext uri="{FF2B5EF4-FFF2-40B4-BE49-F238E27FC236}">
                <a16:creationId xmlns:a16="http://schemas.microsoft.com/office/drawing/2014/main" id="{A8B86691-4C87-4A55-A072-8267924DC584}"/>
              </a:ext>
            </a:extLst>
          </p:cNvPr>
          <p:cNvSpPr/>
          <p:nvPr/>
        </p:nvSpPr>
        <p:spPr>
          <a:xfrm rot="5400000">
            <a:off x="3641774" y="2663438"/>
            <a:ext cx="2250441" cy="314859"/>
          </a:xfrm>
          <a:prstGeom prst="rightArrow">
            <a:avLst>
              <a:gd name="adj1" fmla="val 50000"/>
              <a:gd name="adj2" fmla="val 92352"/>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Tree>
    <p:extLst>
      <p:ext uri="{BB962C8B-B14F-4D97-AF65-F5344CB8AC3E}">
        <p14:creationId xmlns:p14="http://schemas.microsoft.com/office/powerpoint/2010/main" val="336206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ky view looking up at sunset&#10;&#10;Description automatically generated">
            <a:extLst>
              <a:ext uri="{FF2B5EF4-FFF2-40B4-BE49-F238E27FC236}">
                <a16:creationId xmlns:a16="http://schemas.microsoft.com/office/drawing/2014/main" id="{F7763E95-DB7F-4187-8077-B46C618C1BE4}"/>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16299" y="893"/>
            <a:ext cx="12185651" cy="6856214"/>
          </a:xfrm>
          <a:prstGeom prst="rect">
            <a:avLst/>
          </a:prstGeom>
        </p:spPr>
      </p:pic>
      <p:sp>
        <p:nvSpPr>
          <p:cNvPr id="7" name="Rectangle 6">
            <a:extLst>
              <a:ext uri="{FF2B5EF4-FFF2-40B4-BE49-F238E27FC236}">
                <a16:creationId xmlns:a16="http://schemas.microsoft.com/office/drawing/2014/main" id="{3EDA4BBD-DDD4-41C2-B0AC-C6BE7967CDF1}"/>
              </a:ext>
            </a:extLst>
          </p:cNvPr>
          <p:cNvSpPr/>
          <p:nvPr/>
        </p:nvSpPr>
        <p:spPr>
          <a:xfrm>
            <a:off x="551240" y="568994"/>
            <a:ext cx="10078495" cy="64981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2799" b="1" dirty="0">
                <a:solidFill>
                  <a:schemeClr val="bg1"/>
                </a:solidFill>
              </a:rPr>
              <a:t>What’s my overall Performance? Overall Capacity? </a:t>
            </a:r>
          </a:p>
        </p:txBody>
      </p:sp>
      <p:grpSp>
        <p:nvGrpSpPr>
          <p:cNvPr id="14" name="Group 13">
            <a:extLst>
              <a:ext uri="{FF2B5EF4-FFF2-40B4-BE49-F238E27FC236}">
                <a16:creationId xmlns:a16="http://schemas.microsoft.com/office/drawing/2014/main" id="{770F68D2-5185-420C-A568-161D0DAABAA9}"/>
              </a:ext>
            </a:extLst>
          </p:cNvPr>
          <p:cNvGrpSpPr/>
          <p:nvPr/>
        </p:nvGrpSpPr>
        <p:grpSpPr>
          <a:xfrm>
            <a:off x="695218" y="2375155"/>
            <a:ext cx="7558871" cy="914162"/>
            <a:chOff x="693812" y="2374881"/>
            <a:chExt cx="9937104" cy="1188720"/>
          </a:xfrm>
        </p:grpSpPr>
        <p:sp>
          <p:nvSpPr>
            <p:cNvPr id="9" name="Rectangle 8">
              <a:extLst>
                <a:ext uri="{FF2B5EF4-FFF2-40B4-BE49-F238E27FC236}">
                  <a16:creationId xmlns:a16="http://schemas.microsoft.com/office/drawing/2014/main" id="{C1A51A99-FC0E-4122-A397-2E47FA14DA2C}"/>
                </a:ext>
              </a:extLst>
            </p:cNvPr>
            <p:cNvSpPr/>
            <p:nvPr/>
          </p:nvSpPr>
          <p:spPr>
            <a:xfrm>
              <a:off x="693812" y="2374881"/>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Aggregation is misleading</a:t>
              </a:r>
            </a:p>
          </p:txBody>
        </p:sp>
        <p:sp>
          <p:nvSpPr>
            <p:cNvPr id="10" name="Rectangle 9">
              <a:extLst>
                <a:ext uri="{FF2B5EF4-FFF2-40B4-BE49-F238E27FC236}">
                  <a16:creationId xmlns:a16="http://schemas.microsoft.com/office/drawing/2014/main" id="{11C97476-04F8-4CD9-9892-31A5B9721626}"/>
                </a:ext>
              </a:extLst>
            </p:cNvPr>
            <p:cNvSpPr/>
            <p:nvPr/>
          </p:nvSpPr>
          <p:spPr>
            <a:xfrm>
              <a:off x="3358107" y="2374881"/>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Members are not interchangeable. Examples:</a:t>
              </a:r>
            </a:p>
            <a:p>
              <a:pPr marL="285664" indent="-285664">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Can’t put business VM into NSX Edge cluster</a:t>
              </a:r>
            </a:p>
            <a:p>
              <a:pPr marL="285664" indent="-285664">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Can’t move Singapore load to New York </a:t>
              </a:r>
            </a:p>
          </p:txBody>
        </p:sp>
      </p:grpSp>
      <p:sp>
        <p:nvSpPr>
          <p:cNvPr id="11" name="Rectangle 10">
            <a:extLst>
              <a:ext uri="{FF2B5EF4-FFF2-40B4-BE49-F238E27FC236}">
                <a16:creationId xmlns:a16="http://schemas.microsoft.com/office/drawing/2014/main" id="{FA1EB1C8-6974-48C4-B7D8-75D1A290DD6B}"/>
              </a:ext>
            </a:extLst>
          </p:cNvPr>
          <p:cNvSpPr/>
          <p:nvPr/>
        </p:nvSpPr>
        <p:spPr>
          <a:xfrm>
            <a:off x="551240" y="1093768"/>
            <a:ext cx="8350755" cy="5561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799" b="1" dirty="0">
                <a:solidFill>
                  <a:srgbClr val="FFFF00"/>
                </a:solidFill>
                <a:effectLst>
                  <a:outerShdw blurRad="38100" dist="38100" dir="2700000" algn="tl">
                    <a:srgbClr val="000000">
                      <a:alpha val="43137"/>
                    </a:srgbClr>
                  </a:outerShdw>
                </a:effectLst>
              </a:rPr>
              <a:t>Hard to answer, especially in large environment</a:t>
            </a:r>
          </a:p>
        </p:txBody>
      </p:sp>
      <p:grpSp>
        <p:nvGrpSpPr>
          <p:cNvPr id="18" name="Group 17">
            <a:extLst>
              <a:ext uri="{FF2B5EF4-FFF2-40B4-BE49-F238E27FC236}">
                <a16:creationId xmlns:a16="http://schemas.microsoft.com/office/drawing/2014/main" id="{4BE78760-DC38-4A49-9884-4370A41F8C3E}"/>
              </a:ext>
            </a:extLst>
          </p:cNvPr>
          <p:cNvGrpSpPr/>
          <p:nvPr/>
        </p:nvGrpSpPr>
        <p:grpSpPr>
          <a:xfrm>
            <a:off x="695218" y="3375052"/>
            <a:ext cx="7558871" cy="914162"/>
            <a:chOff x="693812" y="3594720"/>
            <a:chExt cx="9937104" cy="1188720"/>
          </a:xfrm>
        </p:grpSpPr>
        <p:sp>
          <p:nvSpPr>
            <p:cNvPr id="12" name="Rectangle 11">
              <a:extLst>
                <a:ext uri="{FF2B5EF4-FFF2-40B4-BE49-F238E27FC236}">
                  <a16:creationId xmlns:a16="http://schemas.microsoft.com/office/drawing/2014/main" id="{2AAA2316-8C8A-4C0D-8CDE-B7454356D26D}"/>
                </a:ext>
              </a:extLst>
            </p:cNvPr>
            <p:cNvSpPr/>
            <p:nvPr/>
          </p:nvSpPr>
          <p:spPr>
            <a:xfrm>
              <a:off x="693812" y="3594720"/>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Average is useless</a:t>
              </a:r>
            </a:p>
          </p:txBody>
        </p:sp>
        <p:sp>
          <p:nvSpPr>
            <p:cNvPr id="13" name="Rectangle 12">
              <a:extLst>
                <a:ext uri="{FF2B5EF4-FFF2-40B4-BE49-F238E27FC236}">
                  <a16:creationId xmlns:a16="http://schemas.microsoft.com/office/drawing/2014/main" id="{105947AA-ED43-46EA-AC9A-2E83415AB107}"/>
                </a:ext>
              </a:extLst>
            </p:cNvPr>
            <p:cNvSpPr/>
            <p:nvPr/>
          </p:nvSpPr>
          <p:spPr>
            <a:xfrm>
              <a:off x="3358107" y="3594720"/>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Average of a large number does not give reaction time operationally. 95</a:t>
              </a:r>
              <a:r>
                <a:rPr lang="en-US" sz="1600" baseline="30000" dirty="0">
                  <a:solidFill>
                    <a:schemeClr val="bg1"/>
                  </a:solidFill>
                  <a:latin typeface="Calibri" panose="020F0502020204030204" pitchFamily="34" charset="0"/>
                  <a:cs typeface="Calibri" panose="020F0502020204030204" pitchFamily="34" charset="0"/>
                </a:rPr>
                <a:t>th</a:t>
              </a:r>
              <a:r>
                <a:rPr lang="en-US" sz="1600" dirty="0">
                  <a:solidFill>
                    <a:schemeClr val="bg1"/>
                  </a:solidFill>
                  <a:latin typeface="Calibri" panose="020F0502020204030204" pitchFamily="34" charset="0"/>
                  <a:cs typeface="Calibri" panose="020F0502020204030204" pitchFamily="34" charset="0"/>
                </a:rPr>
                <a:t> percentile better.</a:t>
              </a:r>
            </a:p>
          </p:txBody>
        </p:sp>
      </p:grpSp>
      <p:grpSp>
        <p:nvGrpSpPr>
          <p:cNvPr id="15" name="Group 14">
            <a:extLst>
              <a:ext uri="{FF2B5EF4-FFF2-40B4-BE49-F238E27FC236}">
                <a16:creationId xmlns:a16="http://schemas.microsoft.com/office/drawing/2014/main" id="{7759D148-59FA-4CFA-ACCA-D022BDAF3089}"/>
              </a:ext>
            </a:extLst>
          </p:cNvPr>
          <p:cNvGrpSpPr/>
          <p:nvPr/>
        </p:nvGrpSpPr>
        <p:grpSpPr>
          <a:xfrm>
            <a:off x="695218" y="4374949"/>
            <a:ext cx="7558871" cy="914162"/>
            <a:chOff x="693812" y="2374881"/>
            <a:chExt cx="9937104" cy="1188720"/>
          </a:xfrm>
        </p:grpSpPr>
        <p:sp>
          <p:nvSpPr>
            <p:cNvPr id="16" name="Rectangle 15">
              <a:extLst>
                <a:ext uri="{FF2B5EF4-FFF2-40B4-BE49-F238E27FC236}">
                  <a16:creationId xmlns:a16="http://schemas.microsoft.com/office/drawing/2014/main" id="{16DC785A-41E7-45DB-A553-F262C9D29C93}"/>
                </a:ext>
              </a:extLst>
            </p:cNvPr>
            <p:cNvSpPr/>
            <p:nvPr/>
          </p:nvSpPr>
          <p:spPr>
            <a:xfrm>
              <a:off x="693812" y="2374881"/>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Need to show across time</a:t>
              </a:r>
            </a:p>
          </p:txBody>
        </p:sp>
        <p:sp>
          <p:nvSpPr>
            <p:cNvPr id="17" name="Rectangle 16">
              <a:extLst>
                <a:ext uri="{FF2B5EF4-FFF2-40B4-BE49-F238E27FC236}">
                  <a16:creationId xmlns:a16="http://schemas.microsoft.com/office/drawing/2014/main" id="{B4C4FFF3-272B-48AB-A76D-B4CB0348D30A}"/>
                </a:ext>
              </a:extLst>
            </p:cNvPr>
            <p:cNvSpPr/>
            <p:nvPr/>
          </p:nvSpPr>
          <p:spPr>
            <a:xfrm>
              <a:off x="3358107" y="2374881"/>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Can’t average 3 months information into 1 data point. </a:t>
              </a:r>
            </a:p>
            <a:p>
              <a:r>
                <a:rPr lang="en-US" sz="1600" dirty="0">
                  <a:solidFill>
                    <a:schemeClr val="bg1"/>
                  </a:solidFill>
                  <a:latin typeface="Calibri" panose="020F0502020204030204" pitchFamily="34" charset="0"/>
                  <a:cs typeface="Calibri" panose="020F0502020204030204" pitchFamily="34" charset="0"/>
                </a:rPr>
                <a:t>Patterns are important (weekday vs weekend, business hours, etc.)</a:t>
              </a:r>
            </a:p>
          </p:txBody>
        </p:sp>
      </p:grpSp>
      <p:sp>
        <p:nvSpPr>
          <p:cNvPr id="19" name="Rectangle 18">
            <a:extLst>
              <a:ext uri="{FF2B5EF4-FFF2-40B4-BE49-F238E27FC236}">
                <a16:creationId xmlns:a16="http://schemas.microsoft.com/office/drawing/2014/main" id="{C1D67B85-8F8D-477D-8AF9-E732A815FE25}"/>
              </a:ext>
            </a:extLst>
          </p:cNvPr>
          <p:cNvSpPr/>
          <p:nvPr/>
        </p:nvSpPr>
        <p:spPr>
          <a:xfrm>
            <a:off x="8677618" y="2375155"/>
            <a:ext cx="2815988" cy="3913851"/>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endParaRPr lang="en-US" sz="1400" b="1" dirty="0">
              <a:solidFill>
                <a:srgbClr val="FFFF00"/>
              </a:solidFill>
            </a:endParaRPr>
          </a:p>
          <a:p>
            <a:pPr>
              <a:spcAft>
                <a:spcPts val="600"/>
              </a:spcAft>
            </a:pPr>
            <a:endParaRPr lang="en-US" sz="1400" b="1" dirty="0">
              <a:solidFill>
                <a:srgbClr val="FFFF00"/>
              </a:solidFill>
            </a:endParaRPr>
          </a:p>
          <a:p>
            <a:pPr>
              <a:spcAft>
                <a:spcPts val="600"/>
              </a:spcAft>
            </a:pPr>
            <a:r>
              <a:rPr lang="en-US" sz="1400" b="1" dirty="0">
                <a:solidFill>
                  <a:srgbClr val="FFFF00"/>
                </a:solidFill>
              </a:rPr>
              <a:t>Show a trend line. 1 trend line, not many trend lines.</a:t>
            </a:r>
          </a:p>
          <a:p>
            <a:pPr>
              <a:spcAft>
                <a:spcPts val="600"/>
              </a:spcAft>
            </a:pPr>
            <a:r>
              <a:rPr lang="en-US" sz="1400" b="1" dirty="0">
                <a:solidFill>
                  <a:srgbClr val="FFFF00"/>
                </a:solidFill>
              </a:rPr>
              <a:t>Show a table, listing all members (e.g. clusters).</a:t>
            </a:r>
          </a:p>
          <a:p>
            <a:pPr>
              <a:spcAft>
                <a:spcPts val="600"/>
              </a:spcAft>
            </a:pPr>
            <a:r>
              <a:rPr lang="en-US" sz="1400" b="1" dirty="0">
                <a:solidFill>
                  <a:srgbClr val="FFFF00"/>
                </a:solidFill>
              </a:rPr>
              <a:t>Each table does not show average. It shows Peak + 95</a:t>
            </a:r>
            <a:r>
              <a:rPr lang="en-US" sz="1400" b="1" baseline="30000" dirty="0">
                <a:solidFill>
                  <a:srgbClr val="FFFF00"/>
                </a:solidFill>
              </a:rPr>
              <a:t>th</a:t>
            </a:r>
            <a:r>
              <a:rPr lang="en-US" sz="1400" b="1" dirty="0">
                <a:solidFill>
                  <a:srgbClr val="FFFF00"/>
                </a:solidFill>
              </a:rPr>
              <a:t> percentile.</a:t>
            </a:r>
          </a:p>
          <a:p>
            <a:pPr>
              <a:spcAft>
                <a:spcPts val="600"/>
              </a:spcAft>
            </a:pPr>
            <a:r>
              <a:rPr lang="en-US" sz="1400" b="1" dirty="0">
                <a:solidFill>
                  <a:srgbClr val="FFFF00"/>
                </a:solidFill>
              </a:rPr>
              <a:t>Drill down In-context. </a:t>
            </a:r>
          </a:p>
        </p:txBody>
      </p:sp>
      <p:sp>
        <p:nvSpPr>
          <p:cNvPr id="20" name="Rectangle 19">
            <a:extLst>
              <a:ext uri="{FF2B5EF4-FFF2-40B4-BE49-F238E27FC236}">
                <a16:creationId xmlns:a16="http://schemas.microsoft.com/office/drawing/2014/main" id="{824F42C4-1D5D-448F-A976-C3C8A68FDC8B}"/>
              </a:ext>
            </a:extLst>
          </p:cNvPr>
          <p:cNvSpPr/>
          <p:nvPr/>
        </p:nvSpPr>
        <p:spPr>
          <a:xfrm>
            <a:off x="8677619" y="2414400"/>
            <a:ext cx="2815989" cy="5561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999" b="1" dirty="0">
                <a:solidFill>
                  <a:srgbClr val="FFFF00"/>
                </a:solidFill>
                <a:effectLst>
                  <a:outerShdw blurRad="38100" dist="38100" dir="2700000" algn="tl">
                    <a:srgbClr val="000000">
                      <a:alpha val="43137"/>
                    </a:srgbClr>
                  </a:outerShdw>
                </a:effectLst>
              </a:rPr>
              <a:t>Solution</a:t>
            </a:r>
          </a:p>
        </p:txBody>
      </p:sp>
      <p:grpSp>
        <p:nvGrpSpPr>
          <p:cNvPr id="21" name="Group 20">
            <a:extLst>
              <a:ext uri="{FF2B5EF4-FFF2-40B4-BE49-F238E27FC236}">
                <a16:creationId xmlns:a16="http://schemas.microsoft.com/office/drawing/2014/main" id="{73239F8B-3CDC-469F-A1BB-0953F10037A1}"/>
              </a:ext>
            </a:extLst>
          </p:cNvPr>
          <p:cNvGrpSpPr/>
          <p:nvPr/>
        </p:nvGrpSpPr>
        <p:grpSpPr>
          <a:xfrm>
            <a:off x="695218" y="5374844"/>
            <a:ext cx="7558871" cy="914162"/>
            <a:chOff x="693812" y="2374881"/>
            <a:chExt cx="9937104" cy="1188720"/>
          </a:xfrm>
        </p:grpSpPr>
        <p:sp>
          <p:nvSpPr>
            <p:cNvPr id="22" name="Rectangle 21">
              <a:extLst>
                <a:ext uri="{FF2B5EF4-FFF2-40B4-BE49-F238E27FC236}">
                  <a16:creationId xmlns:a16="http://schemas.microsoft.com/office/drawing/2014/main" id="{AECEBDEB-1005-45E5-B425-362A9FBE15C4}"/>
                </a:ext>
              </a:extLst>
            </p:cNvPr>
            <p:cNvSpPr/>
            <p:nvPr/>
          </p:nvSpPr>
          <p:spPr>
            <a:xfrm>
              <a:off x="693812" y="2374881"/>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Need to drill down in context</a:t>
              </a:r>
            </a:p>
          </p:txBody>
        </p:sp>
        <p:sp>
          <p:nvSpPr>
            <p:cNvPr id="23" name="Rectangle 22">
              <a:extLst>
                <a:ext uri="{FF2B5EF4-FFF2-40B4-BE49-F238E27FC236}">
                  <a16:creationId xmlns:a16="http://schemas.microsoft.com/office/drawing/2014/main" id="{810E627A-7060-415E-9D48-785AAAD46E5F}"/>
                </a:ext>
              </a:extLst>
            </p:cNvPr>
            <p:cNvSpPr/>
            <p:nvPr/>
          </p:nvSpPr>
          <p:spPr>
            <a:xfrm>
              <a:off x="3358107" y="2374881"/>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Quickly see the detail of selected member. </a:t>
              </a:r>
            </a:p>
            <a:p>
              <a:r>
                <a:rPr lang="en-US" sz="1600" dirty="0">
                  <a:solidFill>
                    <a:schemeClr val="bg1"/>
                  </a:solidFill>
                  <a:latin typeface="Calibri" panose="020F0502020204030204" pitchFamily="34" charset="0"/>
                  <a:cs typeface="Calibri" panose="020F0502020204030204" pitchFamily="34" charset="0"/>
                </a:rPr>
                <a:t>Not losing the big picture, and can rapidly toggle among members for analysis</a:t>
              </a:r>
            </a:p>
          </p:txBody>
        </p:sp>
      </p:grpSp>
    </p:spTree>
    <p:extLst>
      <p:ext uri="{BB962C8B-B14F-4D97-AF65-F5344CB8AC3E}">
        <p14:creationId xmlns:p14="http://schemas.microsoft.com/office/powerpoint/2010/main" val="78091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261280512"/>
              </p:ext>
            </p:extLst>
          </p:nvPr>
        </p:nvGraphicFramePr>
        <p:xfrm>
          <a:off x="2497131" y="1565008"/>
          <a:ext cx="4500000" cy="4433573"/>
        </p:xfrm>
        <a:graphic>
          <a:graphicData uri="http://schemas.openxmlformats.org/drawingml/2006/table">
            <a:tbl>
              <a:tblPr bandRow="1">
                <a:tableStyleId>{5C22544A-7EE6-4342-B048-85BDC9FD1C3A}</a:tableStyleId>
              </a:tblPr>
              <a:tblGrid>
                <a:gridCol w="4500000">
                  <a:extLst>
                    <a:ext uri="{9D8B030D-6E8A-4147-A177-3AD203B41FA5}">
                      <a16:colId xmlns:a16="http://schemas.microsoft.com/office/drawing/2014/main" val="20000"/>
                    </a:ext>
                  </a:extLst>
                </a:gridCol>
              </a:tblGrid>
              <a:tr h="562583">
                <a:tc>
                  <a:txBody>
                    <a:bodyPr/>
                    <a:lstStyle/>
                    <a:p>
                      <a:pPr algn="ctr"/>
                      <a:r>
                        <a:rPr lang="en-US" sz="2000" b="1">
                          <a:solidFill>
                            <a:srgbClr val="FFFFFF"/>
                          </a:solidFill>
                          <a:latin typeface="Arial"/>
                          <a:cs typeface="Arial"/>
                        </a:rPr>
                        <a:t>IaaS Performance</a:t>
                      </a:r>
                      <a:endParaRPr lang="en-US" sz="2000" b="1" dirty="0">
                        <a:solidFill>
                          <a:srgbClr val="FFFFFF"/>
                        </a:solidFill>
                        <a:latin typeface="Arial"/>
                        <a:cs typeface="Arial"/>
                      </a:endParaRPr>
                    </a:p>
                  </a:txBody>
                  <a:tcPr marL="182784" marR="182784" marT="182832" marB="182832" anchor="ctr">
                    <a:solidFill>
                      <a:schemeClr val="accent1"/>
                    </a:solidFill>
                  </a:tcPr>
                </a:tc>
                <a:extLst>
                  <a:ext uri="{0D108BD9-81ED-4DB2-BD59-A6C34878D82A}">
                    <a16:rowId xmlns:a16="http://schemas.microsoft.com/office/drawing/2014/main" val="10000"/>
                  </a:ext>
                </a:extLst>
              </a:tr>
              <a:tr h="675115">
                <a:tc>
                  <a:txBody>
                    <a:bodyPr/>
                    <a:lstStyle/>
                    <a:p>
                      <a:pPr algn="ctr">
                        <a:lnSpc>
                          <a:spcPct val="90000"/>
                        </a:lnSpc>
                      </a:pPr>
                      <a:r>
                        <a:rPr lang="en-US" sz="1600">
                          <a:solidFill>
                            <a:srgbClr val="FF0000"/>
                          </a:solidFill>
                          <a:latin typeface="Calibri" panose="020F0502020204030204" pitchFamily="34" charset="0"/>
                          <a:cs typeface="Arial"/>
                        </a:rPr>
                        <a:t>VM</a:t>
                      </a:r>
                      <a:endParaRPr lang="en-US" sz="1600" dirty="0">
                        <a:latin typeface="Calibri" panose="020F0502020204030204" pitchFamily="34" charset="0"/>
                        <a:cs typeface="Arial"/>
                      </a:endParaRPr>
                    </a:p>
                    <a:p>
                      <a:pPr algn="ctr">
                        <a:lnSpc>
                          <a:spcPct val="90000"/>
                        </a:lnSpc>
                      </a:pPr>
                      <a:r>
                        <a:rPr lang="en-US" sz="1600" baseline="0" dirty="0">
                          <a:solidFill>
                            <a:srgbClr val="000000"/>
                          </a:solidFill>
                          <a:latin typeface="Calibri" panose="020F0502020204030204" pitchFamily="34" charset="0"/>
                          <a:cs typeface="Arial"/>
                        </a:rPr>
                        <a:t>How the IaaS serves its VMs</a:t>
                      </a:r>
                      <a:endParaRPr lang="en-US" sz="1600" dirty="0">
                        <a:solidFill>
                          <a:srgbClr val="000000"/>
                        </a:solidFill>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10001"/>
                  </a:ext>
                </a:extLst>
              </a:tr>
              <a:tr h="490971">
                <a:tc>
                  <a:txBody>
                    <a:bodyPr/>
                    <a:lstStyle/>
                    <a:p>
                      <a:pPr algn="ctr">
                        <a:lnSpc>
                          <a:spcPct val="90000"/>
                        </a:lnSpc>
                      </a:pPr>
                      <a:r>
                        <a:rPr lang="en-US" sz="1600">
                          <a:solidFill>
                            <a:srgbClr val="000000"/>
                          </a:solidFill>
                          <a:latin typeface="Calibri" panose="020F0502020204030204" pitchFamily="34" charset="0"/>
                          <a:cs typeface="Arial"/>
                        </a:rPr>
                        <a:t>1 </a:t>
                      </a:r>
                      <a:r>
                        <a:rPr lang="en-US" sz="1600" dirty="0">
                          <a:solidFill>
                            <a:srgbClr val="000000"/>
                          </a:solidFill>
                          <a:latin typeface="Calibri" panose="020F0502020204030204" pitchFamily="34" charset="0"/>
                          <a:cs typeface="Arial"/>
                        </a:rPr>
                        <a:t>second – 5 minutes</a:t>
                      </a:r>
                    </a:p>
                  </a:txBody>
                  <a:tcPr marL="182784" marR="182784" marT="182832" marB="182832" anchor="ctr"/>
                </a:tc>
                <a:extLst>
                  <a:ext uri="{0D108BD9-81ED-4DB2-BD59-A6C34878D82A}">
                    <a16:rowId xmlns:a16="http://schemas.microsoft.com/office/drawing/2014/main" val="10004"/>
                  </a:ext>
                </a:extLst>
              </a:tr>
              <a:tr h="675115">
                <a:tc>
                  <a:txBody>
                    <a:bodyPr/>
                    <a:lstStyle/>
                    <a:p>
                      <a:pPr algn="ctr">
                        <a:lnSpc>
                          <a:spcPct val="90000"/>
                        </a:lnSpc>
                      </a:pPr>
                      <a:r>
                        <a:rPr lang="en-US" sz="1600">
                          <a:solidFill>
                            <a:srgbClr val="000000"/>
                          </a:solidFill>
                          <a:latin typeface="Calibri" panose="020F0502020204030204" pitchFamily="34" charset="0"/>
                          <a:cs typeface="Arial"/>
                        </a:rPr>
                        <a:t>Contention</a:t>
                      </a:r>
                      <a:r>
                        <a:rPr lang="en-US" sz="1600" baseline="0">
                          <a:solidFill>
                            <a:srgbClr val="000000"/>
                          </a:solidFill>
                          <a:latin typeface="Calibri" panose="020F0502020204030204" pitchFamily="34" charset="0"/>
                          <a:cs typeface="Arial"/>
                        </a:rPr>
                        <a:t>.</a:t>
                      </a:r>
                      <a:endParaRPr lang="en-US" sz="1600" baseline="0" dirty="0">
                        <a:solidFill>
                          <a:srgbClr val="000000"/>
                        </a:solidFill>
                        <a:latin typeface="Calibri" panose="020F0502020204030204" pitchFamily="34" charset="0"/>
                        <a:cs typeface="Arial"/>
                      </a:endParaRPr>
                    </a:p>
                    <a:p>
                      <a:pPr algn="ctr">
                        <a:lnSpc>
                          <a:spcPct val="90000"/>
                        </a:lnSpc>
                      </a:pPr>
                      <a:r>
                        <a:rPr lang="en-US" sz="1600" baseline="0">
                          <a:solidFill>
                            <a:srgbClr val="000000"/>
                          </a:solidFill>
                          <a:latin typeface="Calibri" panose="020F0502020204030204" pitchFamily="34" charset="0"/>
                          <a:cs typeface="Arial"/>
                        </a:rPr>
                        <a:t>Utilization is for troubleshooting, not monitoring</a:t>
                      </a:r>
                      <a:r>
                        <a:rPr lang="en-US" sz="1600" baseline="0">
                          <a:latin typeface="Calibri" panose="020F0502020204030204" pitchFamily="34" charset="0"/>
                          <a:cs typeface="Arial"/>
                        </a:rPr>
                        <a:t>.</a:t>
                      </a:r>
                      <a:endParaRPr lang="en-US" sz="1600" baseline="0" dirty="0">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10002"/>
                  </a:ext>
                </a:extLst>
              </a:tr>
              <a:tr h="764261">
                <a:tc>
                  <a:txBody>
                    <a:bodyPr/>
                    <a:lstStyle/>
                    <a:p>
                      <a:pPr algn="ctr">
                        <a:lnSpc>
                          <a:spcPct val="90000"/>
                        </a:lnSpc>
                      </a:pPr>
                      <a:r>
                        <a:rPr lang="en-US" sz="1600" dirty="0">
                          <a:solidFill>
                            <a:srgbClr val="000000"/>
                          </a:solidFill>
                          <a:latin typeface="Calibri" panose="020F0502020204030204" pitchFamily="34" charset="0"/>
                          <a:cs typeface="Arial"/>
                        </a:rPr>
                        <a:t>Does</a:t>
                      </a:r>
                      <a:r>
                        <a:rPr lang="en-US" sz="1600" baseline="0" dirty="0">
                          <a:solidFill>
                            <a:srgbClr val="000000"/>
                          </a:solidFill>
                          <a:latin typeface="Calibri" panose="020F0502020204030204" pitchFamily="34" charset="0"/>
                          <a:cs typeface="Arial"/>
                        </a:rPr>
                        <a:t> not take </a:t>
                      </a:r>
                      <a:r>
                        <a:rPr lang="en-US" sz="1600" baseline="0">
                          <a:solidFill>
                            <a:srgbClr val="000000"/>
                          </a:solidFill>
                          <a:latin typeface="Calibri" panose="020F0502020204030204" pitchFamily="34" charset="0"/>
                          <a:cs typeface="Arial"/>
                        </a:rPr>
                        <a:t>into account. </a:t>
                      </a:r>
                      <a:r>
                        <a:rPr lang="en-US" sz="1600" baseline="0" dirty="0">
                          <a:solidFill>
                            <a:srgbClr val="000000"/>
                          </a:solidFill>
                          <a:latin typeface="Calibri" panose="020F0502020204030204" pitchFamily="34" charset="0"/>
                          <a:cs typeface="Arial"/>
                        </a:rPr>
                        <a:t>Not relevant</a:t>
                      </a:r>
                      <a:endParaRPr lang="en-US" sz="1600" dirty="0">
                        <a:solidFill>
                          <a:srgbClr val="000000"/>
                        </a:solidFill>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10003"/>
                  </a:ext>
                </a:extLst>
              </a:tr>
              <a:tr h="675115">
                <a:tc>
                  <a:txBody>
                    <a:bodyPr/>
                    <a:lstStyle/>
                    <a:p>
                      <a:pPr algn="ctr">
                        <a:lnSpc>
                          <a:spcPct val="90000"/>
                        </a:lnSpc>
                      </a:pPr>
                      <a:r>
                        <a:rPr lang="en-US" sz="1600">
                          <a:solidFill>
                            <a:srgbClr val="000000"/>
                          </a:solidFill>
                          <a:latin typeface="Calibri" panose="020F0502020204030204" pitchFamily="34" charset="0"/>
                          <a:cs typeface="Arial"/>
                        </a:rPr>
                        <a:t>Based on raw.</a:t>
                      </a:r>
                    </a:p>
                    <a:p>
                      <a:pPr algn="ctr">
                        <a:lnSpc>
                          <a:spcPct val="90000"/>
                        </a:lnSpc>
                      </a:pPr>
                      <a:r>
                        <a:rPr lang="en-US" sz="1600" strike="sngStrike">
                          <a:solidFill>
                            <a:srgbClr val="000000"/>
                          </a:solidFill>
                          <a:latin typeface="Calibri" panose="020F0502020204030204" pitchFamily="34" charset="0"/>
                          <a:cs typeface="Arial"/>
                        </a:rPr>
                        <a:t>Usable Performance</a:t>
                      </a:r>
                      <a:endParaRPr lang="en-US" sz="1600" strike="sngStrike" dirty="0">
                        <a:solidFill>
                          <a:srgbClr val="000000"/>
                        </a:solidFill>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241480052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1651063"/>
              </p:ext>
            </p:extLst>
          </p:nvPr>
        </p:nvGraphicFramePr>
        <p:xfrm>
          <a:off x="7289893" y="1565344"/>
          <a:ext cx="4500000" cy="4473888"/>
        </p:xfrm>
        <a:graphic>
          <a:graphicData uri="http://schemas.openxmlformats.org/drawingml/2006/table">
            <a:tbl>
              <a:tblPr bandRow="1">
                <a:tableStyleId>{5C22544A-7EE6-4342-B048-85BDC9FD1C3A}</a:tableStyleId>
              </a:tblPr>
              <a:tblGrid>
                <a:gridCol w="4500000">
                  <a:extLst>
                    <a:ext uri="{9D8B030D-6E8A-4147-A177-3AD203B41FA5}">
                      <a16:colId xmlns:a16="http://schemas.microsoft.com/office/drawing/2014/main" val="20001"/>
                    </a:ext>
                  </a:extLst>
                </a:gridCol>
              </a:tblGrid>
              <a:tr h="515116">
                <a:tc>
                  <a:txBody>
                    <a:bodyPr/>
                    <a:lstStyle/>
                    <a:p>
                      <a:pPr algn="ctr"/>
                      <a:r>
                        <a:rPr lang="en-US" sz="2000" b="1">
                          <a:solidFill>
                            <a:srgbClr val="FFFFFF"/>
                          </a:solidFill>
                          <a:latin typeface="Arial"/>
                          <a:cs typeface="Arial"/>
                        </a:rPr>
                        <a:t>IaaS Capacity</a:t>
                      </a:r>
                      <a:endParaRPr lang="en-US" sz="2000" b="1" dirty="0">
                        <a:solidFill>
                          <a:srgbClr val="FFFFFF"/>
                        </a:solidFill>
                        <a:latin typeface="Arial"/>
                        <a:cs typeface="Arial"/>
                      </a:endParaRPr>
                    </a:p>
                  </a:txBody>
                  <a:tcPr marL="182784" marR="182784" marT="182832" marB="182832" anchor="ctr">
                    <a:solidFill>
                      <a:schemeClr val="accent4"/>
                    </a:solidFill>
                  </a:tcPr>
                </a:tc>
                <a:extLst>
                  <a:ext uri="{0D108BD9-81ED-4DB2-BD59-A6C34878D82A}">
                    <a16:rowId xmlns:a16="http://schemas.microsoft.com/office/drawing/2014/main" val="10000"/>
                  </a:ext>
                </a:extLst>
              </a:tr>
              <a:tr h="618153">
                <a:tc>
                  <a:txBody>
                    <a:bodyPr/>
                    <a:lstStyle/>
                    <a:p>
                      <a:pPr algn="ctr">
                        <a:lnSpc>
                          <a:spcPct val="90000"/>
                        </a:lnSpc>
                      </a:pPr>
                      <a:r>
                        <a:rPr lang="en-US" sz="1600">
                          <a:solidFill>
                            <a:srgbClr val="FF0000"/>
                          </a:solidFill>
                          <a:latin typeface="Calibri" panose="020F0502020204030204" pitchFamily="34" charset="0"/>
                          <a:cs typeface="Arial"/>
                        </a:rPr>
                        <a:t>IaaS</a:t>
                      </a:r>
                      <a:endParaRPr lang="en-US" sz="1600" dirty="0">
                        <a:latin typeface="Calibri" panose="020F0502020204030204" pitchFamily="34" charset="0"/>
                        <a:cs typeface="Arial"/>
                      </a:endParaRPr>
                    </a:p>
                    <a:p>
                      <a:pPr algn="ctr">
                        <a:lnSpc>
                          <a:spcPct val="90000"/>
                        </a:lnSpc>
                      </a:pPr>
                      <a:r>
                        <a:rPr lang="en-US" sz="1600" dirty="0">
                          <a:solidFill>
                            <a:srgbClr val="000000"/>
                          </a:solidFill>
                          <a:latin typeface="Calibri" panose="020F0502020204030204" pitchFamily="34" charset="0"/>
                          <a:cs typeface="Arial"/>
                        </a:rPr>
                        <a:t>VM Capacity Management </a:t>
                      </a:r>
                      <a:r>
                        <a:rPr lang="en-US" sz="1600">
                          <a:solidFill>
                            <a:srgbClr val="000000"/>
                          </a:solidFill>
                          <a:latin typeface="Calibri" panose="020F0502020204030204" pitchFamily="34" charset="0"/>
                          <a:cs typeface="Arial"/>
                        </a:rPr>
                        <a:t>is merely right </a:t>
                      </a:r>
                      <a:r>
                        <a:rPr lang="en-US" sz="1600" dirty="0">
                          <a:solidFill>
                            <a:srgbClr val="000000"/>
                          </a:solidFill>
                          <a:latin typeface="Calibri" panose="020F0502020204030204" pitchFamily="34" charset="0"/>
                          <a:cs typeface="Arial"/>
                        </a:rPr>
                        <a:t>sizing</a:t>
                      </a:r>
                    </a:p>
                  </a:txBody>
                  <a:tcPr marL="182784" marR="182784" marT="182832" marB="182832" anchor="ctr">
                    <a:solidFill>
                      <a:schemeClr val="accent4">
                        <a:lumMod val="20000"/>
                        <a:lumOff val="80000"/>
                      </a:schemeClr>
                    </a:solidFill>
                  </a:tcPr>
                </a:tc>
                <a:extLst>
                  <a:ext uri="{0D108BD9-81ED-4DB2-BD59-A6C34878D82A}">
                    <a16:rowId xmlns:a16="http://schemas.microsoft.com/office/drawing/2014/main" val="10001"/>
                  </a:ext>
                </a:extLst>
              </a:tr>
              <a:tr h="449546">
                <a:tc>
                  <a:txBody>
                    <a:bodyPr/>
                    <a:lstStyle/>
                    <a:p>
                      <a:pPr algn="ctr">
                        <a:lnSpc>
                          <a:spcPct val="90000"/>
                        </a:lnSpc>
                      </a:pPr>
                      <a:r>
                        <a:rPr lang="en-US" sz="1600">
                          <a:solidFill>
                            <a:srgbClr val="000000"/>
                          </a:solidFill>
                          <a:latin typeface="Calibri" panose="020F0502020204030204" pitchFamily="34" charset="0"/>
                          <a:cs typeface="Arial"/>
                        </a:rPr>
                        <a:t>1 </a:t>
                      </a:r>
                      <a:r>
                        <a:rPr lang="en-US" sz="1600" dirty="0">
                          <a:solidFill>
                            <a:srgbClr val="000000"/>
                          </a:solidFill>
                          <a:latin typeface="Calibri" panose="020F0502020204030204" pitchFamily="34" charset="0"/>
                          <a:cs typeface="Arial"/>
                        </a:rPr>
                        <a:t>month – 1 year</a:t>
                      </a:r>
                    </a:p>
                  </a:txBody>
                  <a:tcPr marL="182784" marR="182784" marT="182832" marB="182832" anchor="ctr">
                    <a:solidFill>
                      <a:schemeClr val="accent4">
                        <a:lumMod val="60000"/>
                        <a:lumOff val="40000"/>
                      </a:schemeClr>
                    </a:solidFill>
                  </a:tcPr>
                </a:tc>
                <a:extLst>
                  <a:ext uri="{0D108BD9-81ED-4DB2-BD59-A6C34878D82A}">
                    <a16:rowId xmlns:a16="http://schemas.microsoft.com/office/drawing/2014/main" val="10004"/>
                  </a:ext>
                </a:extLst>
              </a:tr>
              <a:tr h="781691">
                <a:tc>
                  <a:txBody>
                    <a:bodyPr/>
                    <a:lstStyle/>
                    <a:p>
                      <a:pPr algn="ctr">
                        <a:lnSpc>
                          <a:spcPct val="90000"/>
                        </a:lnSpc>
                      </a:pPr>
                      <a:r>
                        <a:rPr lang="en-US" sz="1600" dirty="0">
                          <a:solidFill>
                            <a:srgbClr val="000000"/>
                          </a:solidFill>
                          <a:latin typeface="Calibri" panose="020F0502020204030204" pitchFamily="34" charset="0"/>
                          <a:cs typeface="Arial"/>
                        </a:rPr>
                        <a:t>Utilization.</a:t>
                      </a:r>
                    </a:p>
                    <a:p>
                      <a:pPr algn="ctr">
                        <a:lnSpc>
                          <a:spcPct val="90000"/>
                        </a:lnSpc>
                      </a:pPr>
                      <a:r>
                        <a:rPr lang="en-US" sz="1600" baseline="0" dirty="0">
                          <a:solidFill>
                            <a:srgbClr val="000000"/>
                          </a:solidFill>
                          <a:latin typeface="Calibri" panose="020F0502020204030204" pitchFamily="34" charset="0"/>
                          <a:cs typeface="Arial"/>
                        </a:rPr>
                        <a:t>So long there is no contention.</a:t>
                      </a:r>
                    </a:p>
                  </a:txBody>
                  <a:tcPr marL="182784" marR="182784" marT="182832" marB="182832" anchor="ctr">
                    <a:solidFill>
                      <a:srgbClr val="E2F1D7"/>
                    </a:solidFill>
                  </a:tcPr>
                </a:tc>
                <a:extLst>
                  <a:ext uri="{0D108BD9-81ED-4DB2-BD59-A6C34878D82A}">
                    <a16:rowId xmlns:a16="http://schemas.microsoft.com/office/drawing/2014/main" val="10002"/>
                  </a:ext>
                </a:extLst>
              </a:tr>
              <a:tr h="472796">
                <a:tc>
                  <a:txBody>
                    <a:bodyPr/>
                    <a:lstStyle/>
                    <a:p>
                      <a:pPr algn="ctr">
                        <a:lnSpc>
                          <a:spcPct val="90000"/>
                        </a:lnSpc>
                      </a:pPr>
                      <a:r>
                        <a:rPr lang="en-US" sz="1600" dirty="0">
                          <a:solidFill>
                            <a:srgbClr val="000000"/>
                          </a:solidFill>
                          <a:latin typeface="Calibri" panose="020F0502020204030204" pitchFamily="34" charset="0"/>
                          <a:cs typeface="Arial"/>
                        </a:rPr>
                        <a:t>T</a:t>
                      </a:r>
                      <a:r>
                        <a:rPr lang="en-US" sz="1600" baseline="0" dirty="0">
                          <a:solidFill>
                            <a:srgbClr val="000000"/>
                          </a:solidFill>
                          <a:latin typeface="Calibri" panose="020F0502020204030204" pitchFamily="34" charset="0"/>
                          <a:cs typeface="Arial"/>
                        </a:rPr>
                        <a:t>akes </a:t>
                      </a:r>
                      <a:r>
                        <a:rPr lang="en-US" sz="1600" baseline="0">
                          <a:solidFill>
                            <a:srgbClr val="000000"/>
                          </a:solidFill>
                          <a:latin typeface="Calibri" panose="020F0502020204030204" pitchFamily="34" charset="0"/>
                          <a:cs typeface="Arial"/>
                        </a:rPr>
                        <a:t>into account.</a:t>
                      </a:r>
                      <a:endParaRPr lang="en-US" sz="1600" b="1" dirty="0">
                        <a:solidFill>
                          <a:srgbClr val="000000"/>
                        </a:solidFill>
                        <a:latin typeface="Calibri" panose="020F0502020204030204" pitchFamily="34" charset="0"/>
                        <a:cs typeface="Arial"/>
                      </a:endParaRPr>
                    </a:p>
                    <a:p>
                      <a:pPr algn="ctr">
                        <a:lnSpc>
                          <a:spcPct val="90000"/>
                        </a:lnSpc>
                      </a:pPr>
                      <a:r>
                        <a:rPr lang="en-US" sz="1600" dirty="0">
                          <a:solidFill>
                            <a:srgbClr val="000000"/>
                          </a:solidFill>
                          <a:latin typeface="Calibri" panose="020F0502020204030204" pitchFamily="34" charset="0"/>
                          <a:cs typeface="Arial"/>
                        </a:rPr>
                        <a:t>Tier</a:t>
                      </a:r>
                      <a:r>
                        <a:rPr lang="en-US" sz="1600" baseline="0" dirty="0">
                          <a:solidFill>
                            <a:srgbClr val="000000"/>
                          </a:solidFill>
                          <a:latin typeface="Calibri" panose="020F0502020204030204" pitchFamily="34" charset="0"/>
                          <a:cs typeface="Arial"/>
                        </a:rPr>
                        <a:t> 1 is in fact Availability-driven.</a:t>
                      </a:r>
                      <a:endParaRPr lang="en-US" sz="1600" dirty="0">
                        <a:solidFill>
                          <a:srgbClr val="000000"/>
                        </a:solidFill>
                        <a:latin typeface="Calibri" panose="020F0502020204030204" pitchFamily="34" charset="0"/>
                        <a:cs typeface="Arial"/>
                      </a:endParaRPr>
                    </a:p>
                  </a:txBody>
                  <a:tcPr marL="182784" marR="182784" marT="182832" marB="182832" anchor="ctr">
                    <a:solidFill>
                      <a:srgbClr val="A7D588"/>
                    </a:solidFill>
                  </a:tcPr>
                </a:tc>
                <a:extLst>
                  <a:ext uri="{0D108BD9-81ED-4DB2-BD59-A6C34878D82A}">
                    <a16:rowId xmlns:a16="http://schemas.microsoft.com/office/drawing/2014/main" val="10003"/>
                  </a:ext>
                </a:extLst>
              </a:tr>
              <a:tr h="618153">
                <a:tc>
                  <a:txBody>
                    <a:bodyPr/>
                    <a:lstStyle/>
                    <a:p>
                      <a:pPr algn="ctr">
                        <a:lnSpc>
                          <a:spcPct val="90000"/>
                        </a:lnSpc>
                      </a:pPr>
                      <a:r>
                        <a:rPr lang="en-US" sz="1600" dirty="0">
                          <a:solidFill>
                            <a:srgbClr val="000000"/>
                          </a:solidFill>
                          <a:latin typeface="Calibri" panose="020F0502020204030204" pitchFamily="34" charset="0"/>
                          <a:cs typeface="Arial"/>
                        </a:rPr>
                        <a:t>Based on usable.</a:t>
                      </a:r>
                    </a:p>
                    <a:p>
                      <a:pPr algn="ctr">
                        <a:lnSpc>
                          <a:spcPct val="90000"/>
                        </a:lnSpc>
                      </a:pPr>
                      <a:r>
                        <a:rPr lang="en-US" sz="1600" dirty="0">
                          <a:solidFill>
                            <a:srgbClr val="000000"/>
                          </a:solidFill>
                          <a:latin typeface="Calibri" panose="020F0502020204030204" pitchFamily="34" charset="0"/>
                          <a:cs typeface="Arial"/>
                        </a:rPr>
                        <a:t>Usable Capacity vs Total Capacity</a:t>
                      </a:r>
                    </a:p>
                  </a:txBody>
                  <a:tcPr marL="182784" marR="182784" marT="182832" marB="182832" anchor="ctr">
                    <a:solidFill>
                      <a:srgbClr val="A7D588"/>
                    </a:solidFill>
                  </a:tcPr>
                </a:tc>
                <a:extLst>
                  <a:ext uri="{0D108BD9-81ED-4DB2-BD59-A6C34878D82A}">
                    <a16:rowId xmlns:a16="http://schemas.microsoft.com/office/drawing/2014/main" val="3029155894"/>
                  </a:ext>
                </a:extLst>
              </a:tr>
            </a:tbl>
          </a:graphicData>
        </a:graphic>
      </p:graphicFrame>
      <p:sp>
        <p:nvSpPr>
          <p:cNvPr id="3" name="Title 2">
            <a:extLst>
              <a:ext uri="{FF2B5EF4-FFF2-40B4-BE49-F238E27FC236}">
                <a16:creationId xmlns:a16="http://schemas.microsoft.com/office/drawing/2014/main" id="{370C64AE-C742-4A1E-82DD-81307D608BB6}"/>
              </a:ext>
            </a:extLst>
          </p:cNvPr>
          <p:cNvSpPr>
            <a:spLocks noGrp="1"/>
          </p:cNvSpPr>
          <p:nvPr>
            <p:ph type="title"/>
          </p:nvPr>
        </p:nvSpPr>
        <p:spPr/>
        <p:txBody>
          <a:bodyPr/>
          <a:lstStyle/>
          <a:p>
            <a:r>
              <a:rPr lang="en-US" dirty="0"/>
              <a:t>Performance vs Capacity</a:t>
            </a:r>
          </a:p>
        </p:txBody>
      </p:sp>
      <p:sp>
        <p:nvSpPr>
          <p:cNvPr id="6" name="Subtitle 5">
            <a:extLst>
              <a:ext uri="{FF2B5EF4-FFF2-40B4-BE49-F238E27FC236}">
                <a16:creationId xmlns:a16="http://schemas.microsoft.com/office/drawing/2014/main" id="{6A39FF68-A192-44B8-9E30-24898D25C6CE}"/>
              </a:ext>
            </a:extLst>
          </p:cNvPr>
          <p:cNvSpPr>
            <a:spLocks noGrp="1"/>
          </p:cNvSpPr>
          <p:nvPr>
            <p:ph type="subTitle" idx="10"/>
          </p:nvPr>
        </p:nvSpPr>
        <p:spPr/>
        <p:txBody>
          <a:bodyPr/>
          <a:lstStyle/>
          <a:p>
            <a:r>
              <a:rPr lang="en-US"/>
              <a:t>Context: IaaS</a:t>
            </a:r>
          </a:p>
        </p:txBody>
      </p:sp>
      <p:graphicFrame>
        <p:nvGraphicFramePr>
          <p:cNvPr id="11" name="Table 10">
            <a:extLst>
              <a:ext uri="{FF2B5EF4-FFF2-40B4-BE49-F238E27FC236}">
                <a16:creationId xmlns:a16="http://schemas.microsoft.com/office/drawing/2014/main" id="{821CA8C9-70EE-4BEB-850F-F04F42D64DD2}"/>
              </a:ext>
            </a:extLst>
          </p:cNvPr>
          <p:cNvGraphicFramePr>
            <a:graphicFrameLocks noGrp="1"/>
          </p:cNvGraphicFramePr>
          <p:nvPr>
            <p:extLst>
              <p:ext uri="{D42A27DB-BD31-4B8C-83A1-F6EECF244321}">
                <p14:modId xmlns:p14="http://schemas.microsoft.com/office/powerpoint/2010/main" val="2627773908"/>
              </p:ext>
            </p:extLst>
          </p:nvPr>
        </p:nvGraphicFramePr>
        <p:xfrm>
          <a:off x="579809" y="1565007"/>
          <a:ext cx="1624560" cy="4433572"/>
        </p:xfrm>
        <a:graphic>
          <a:graphicData uri="http://schemas.openxmlformats.org/drawingml/2006/table">
            <a:tbl>
              <a:tblPr firstRow="1" bandRow="1">
                <a:tableStyleId>{5FD0F851-EC5A-4D38-B0AD-8093EC10F338}</a:tableStyleId>
              </a:tblPr>
              <a:tblGrid>
                <a:gridCol w="1624560">
                  <a:extLst>
                    <a:ext uri="{9D8B030D-6E8A-4147-A177-3AD203B41FA5}">
                      <a16:colId xmlns:a16="http://schemas.microsoft.com/office/drawing/2014/main" val="20000"/>
                    </a:ext>
                  </a:extLst>
                </a:gridCol>
              </a:tblGrid>
              <a:tr h="683402">
                <a:tc>
                  <a:txBody>
                    <a:bodyPr/>
                    <a:lstStyle/>
                    <a:p>
                      <a:pPr algn="l"/>
                      <a:endParaRPr lang="en-US" sz="2000" b="1" dirty="0">
                        <a:solidFill>
                          <a:srgbClr val="FFFFFF"/>
                        </a:solidFill>
                        <a:latin typeface="Arial"/>
                        <a:cs typeface="Arial"/>
                      </a:endParaRPr>
                    </a:p>
                  </a:txBody>
                  <a:tcPr marL="182784" marR="182784" marT="182832" marB="182832" anchor="ctr"/>
                </a:tc>
                <a:extLst>
                  <a:ext uri="{0D108BD9-81ED-4DB2-BD59-A6C34878D82A}">
                    <a16:rowId xmlns:a16="http://schemas.microsoft.com/office/drawing/2014/main" val="10000"/>
                  </a:ext>
                </a:extLst>
              </a:tr>
              <a:tr h="810145">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Focus</a:t>
                      </a:r>
                      <a:endParaRPr lang="en-US" sz="160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1"/>
                  </a:ext>
                </a:extLst>
              </a:tr>
              <a:tr h="596411">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Time</a:t>
                      </a:r>
                      <a:endParaRPr lang="en-US" sz="160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4"/>
                  </a:ext>
                </a:extLst>
              </a:tr>
              <a:tr h="789185">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Counter</a:t>
                      </a:r>
                      <a:endParaRPr lang="en-US" sz="1600" baseline="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2"/>
                  </a:ext>
                </a:extLst>
              </a:tr>
              <a:tr h="776526">
                <a:tc>
                  <a:txBody>
                    <a:bodyPr/>
                    <a:lstStyle/>
                    <a:p>
                      <a:pPr algn="l">
                        <a:lnSpc>
                          <a:spcPct val="90000"/>
                        </a:lnSpc>
                      </a:pPr>
                      <a:r>
                        <a:rPr lang="en-US" sz="1600" baseline="0">
                          <a:solidFill>
                            <a:schemeClr val="tx2"/>
                          </a:solidFill>
                          <a:latin typeface="Calibri" panose="020F0502020204030204" pitchFamily="34" charset="0"/>
                          <a:cs typeface="Calibri" panose="020F0502020204030204" pitchFamily="34" charset="0"/>
                        </a:rPr>
                        <a:t>Availability SLA</a:t>
                      </a:r>
                      <a:endParaRPr lang="en-US" sz="160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3"/>
                  </a:ext>
                </a:extLst>
              </a:tr>
              <a:tr h="777903">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Utilization</a:t>
                      </a:r>
                      <a:endParaRPr lang="en-US" sz="1600" strike="sngStrike"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2414800524"/>
                  </a:ext>
                </a:extLst>
              </a:tr>
            </a:tbl>
          </a:graphicData>
        </a:graphic>
      </p:graphicFrame>
    </p:spTree>
    <p:extLst>
      <p:ext uri="{BB962C8B-B14F-4D97-AF65-F5344CB8AC3E}">
        <p14:creationId xmlns:p14="http://schemas.microsoft.com/office/powerpoint/2010/main" val="389789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right)">
                                      <p:cBhvr>
                                        <p:cTn id="12" dur="500"/>
                                        <p:tgtEl>
                                          <p:spTgt spid="10"/>
                                        </p:tgtEl>
                                      </p:cBhvr>
                                    </p:animEffect>
                                  </p:childTnLst>
                                </p:cTn>
                              </p:par>
                            </p:childTnLst>
                          </p:cTn>
                        </p:par>
                        <p:par>
                          <p:cTn id="13" fill="hold">
                            <p:stCondLst>
                              <p:cond delay="500"/>
                            </p:stCondLst>
                            <p:childTnLst>
                              <p:par>
                                <p:cTn id="14" presetID="12" presetClass="entr" presetSubtype="2"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ppt_x</p:attrName>
                                        </p:attrNameLst>
                                      </p:cBhvr>
                                      <p:tavLst>
                                        <p:tav tm="0">
                                          <p:val>
                                            <p:strVal val="#ppt_x+#ppt_w*1.125000"/>
                                          </p:val>
                                        </p:tav>
                                        <p:tav tm="100000">
                                          <p:val>
                                            <p:strVal val="#ppt_x"/>
                                          </p:val>
                                        </p:tav>
                                      </p:tavLst>
                                    </p:anim>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764ABC9-74CF-4E0A-8E6F-06B6B656C159}"/>
              </a:ext>
            </a:extLst>
          </p:cNvPr>
          <p:cNvSpPr>
            <a:spLocks noGrp="1"/>
          </p:cNvSpPr>
          <p:nvPr>
            <p:ph sz="quarter" idx="14"/>
          </p:nvPr>
        </p:nvSpPr>
        <p:spPr>
          <a:xfrm>
            <a:off x="616505" y="1600201"/>
            <a:ext cx="10972800" cy="4572000"/>
          </a:xfrm>
        </p:spPr>
        <p:txBody>
          <a:bodyPr/>
          <a:lstStyle/>
          <a:p>
            <a:r>
              <a:rPr lang="en-SG" dirty="0"/>
              <a:t>Utilization depends on the purpose.</a:t>
            </a:r>
          </a:p>
          <a:p>
            <a:r>
              <a:rPr lang="en-SG" dirty="0"/>
              <a:t>Different goal </a:t>
            </a:r>
            <a:r>
              <a:rPr lang="en-SG" dirty="0">
                <a:sym typeface="Wingdings" panose="05000000000000000000" pitchFamily="2" charset="2"/>
              </a:rPr>
              <a:t></a:t>
            </a:r>
            <a:r>
              <a:rPr lang="en-SG" dirty="0"/>
              <a:t> different interpretation and metrics</a:t>
            </a:r>
          </a:p>
        </p:txBody>
      </p:sp>
      <p:sp>
        <p:nvSpPr>
          <p:cNvPr id="2" name="Title 1">
            <a:extLst>
              <a:ext uri="{FF2B5EF4-FFF2-40B4-BE49-F238E27FC236}">
                <a16:creationId xmlns:a16="http://schemas.microsoft.com/office/drawing/2014/main" id="{D5D0773B-F430-4691-9082-A83A9AC40ADA}"/>
              </a:ext>
            </a:extLst>
          </p:cNvPr>
          <p:cNvSpPr>
            <a:spLocks noGrp="1"/>
          </p:cNvSpPr>
          <p:nvPr>
            <p:ph type="title"/>
          </p:nvPr>
        </p:nvSpPr>
        <p:spPr/>
        <p:txBody>
          <a:bodyPr/>
          <a:lstStyle/>
          <a:p>
            <a:r>
              <a:rPr lang="en-SG" dirty="0"/>
              <a:t>Utilization</a:t>
            </a:r>
          </a:p>
        </p:txBody>
      </p:sp>
      <p:sp>
        <p:nvSpPr>
          <p:cNvPr id="3" name="Subtitle 2">
            <a:extLst>
              <a:ext uri="{FF2B5EF4-FFF2-40B4-BE49-F238E27FC236}">
                <a16:creationId xmlns:a16="http://schemas.microsoft.com/office/drawing/2014/main" id="{032DB119-B37B-4B4F-A73A-DC265667AFA7}"/>
              </a:ext>
            </a:extLst>
          </p:cNvPr>
          <p:cNvSpPr>
            <a:spLocks noGrp="1"/>
          </p:cNvSpPr>
          <p:nvPr>
            <p:ph type="subTitle" idx="10"/>
          </p:nvPr>
        </p:nvSpPr>
        <p:spPr/>
        <p:txBody>
          <a:bodyPr/>
          <a:lstStyle/>
          <a:p>
            <a:r>
              <a:rPr lang="en-SG" dirty="0"/>
              <a:t>Just a means to </a:t>
            </a:r>
            <a:r>
              <a:rPr lang="en-SG"/>
              <a:t>an end. It’s not something you manage</a:t>
            </a:r>
            <a:endParaRPr lang="en-SG" dirty="0"/>
          </a:p>
        </p:txBody>
      </p:sp>
      <p:graphicFrame>
        <p:nvGraphicFramePr>
          <p:cNvPr id="5" name="Table 4">
            <a:extLst>
              <a:ext uri="{FF2B5EF4-FFF2-40B4-BE49-F238E27FC236}">
                <a16:creationId xmlns:a16="http://schemas.microsoft.com/office/drawing/2014/main" id="{A8CA5C01-8DF8-4EE4-A8B7-4F4CF25FC2CE}"/>
              </a:ext>
            </a:extLst>
          </p:cNvPr>
          <p:cNvGraphicFramePr>
            <a:graphicFrameLocks noGrp="1"/>
          </p:cNvGraphicFramePr>
          <p:nvPr/>
        </p:nvGraphicFramePr>
        <p:xfrm>
          <a:off x="616505" y="2942424"/>
          <a:ext cx="5009355" cy="3486912"/>
        </p:xfrm>
        <a:graphic>
          <a:graphicData uri="http://schemas.openxmlformats.org/drawingml/2006/table">
            <a:tbl>
              <a:tblPr bandRow="1">
                <a:tableStyleId>{5C22544A-7EE6-4342-B048-85BDC9FD1C3A}</a:tableStyleId>
              </a:tblPr>
              <a:tblGrid>
                <a:gridCol w="5009355">
                  <a:extLst>
                    <a:ext uri="{9D8B030D-6E8A-4147-A177-3AD203B41FA5}">
                      <a16:colId xmlns:a16="http://schemas.microsoft.com/office/drawing/2014/main" val="20000"/>
                    </a:ext>
                  </a:extLst>
                </a:gridCol>
              </a:tblGrid>
              <a:tr h="392591">
                <a:tc>
                  <a:txBody>
                    <a:bodyPr/>
                    <a:lstStyle/>
                    <a:p>
                      <a:pPr algn="ctr"/>
                      <a:r>
                        <a:rPr lang="en-US" sz="2000" b="1" dirty="0">
                          <a:solidFill>
                            <a:srgbClr val="FFFFFF"/>
                          </a:solidFill>
                          <a:latin typeface="Arial"/>
                          <a:cs typeface="Arial"/>
                        </a:rPr>
                        <a:t>Performance</a:t>
                      </a:r>
                    </a:p>
                  </a:txBody>
                  <a:tcPr marL="137160" marR="137160" marT="137160" marB="137160" anchor="ctr">
                    <a:solidFill>
                      <a:schemeClr val="accent1"/>
                    </a:solidFill>
                  </a:tcPr>
                </a:tc>
                <a:extLst>
                  <a:ext uri="{0D108BD9-81ED-4DB2-BD59-A6C34878D82A}">
                    <a16:rowId xmlns:a16="http://schemas.microsoft.com/office/drawing/2014/main" val="10000"/>
                  </a:ext>
                </a:extLst>
              </a:tr>
              <a:tr h="471121">
                <a:tc>
                  <a:txBody>
                    <a:bodyPr/>
                    <a:lstStyle/>
                    <a:p>
                      <a:pPr algn="ctr">
                        <a:lnSpc>
                          <a:spcPct val="90000"/>
                        </a:lnSpc>
                      </a:pPr>
                      <a:r>
                        <a:rPr lang="en-US" sz="1600" dirty="0">
                          <a:solidFill>
                            <a:srgbClr val="000000"/>
                          </a:solidFill>
                          <a:latin typeface="Calibri" panose="020F0502020204030204" pitchFamily="34" charset="0"/>
                          <a:cs typeface="Arial"/>
                        </a:rPr>
                        <a:t>100% utilization is not only </a:t>
                      </a:r>
                      <a:r>
                        <a:rPr lang="en-US" sz="1600" b="1" dirty="0">
                          <a:solidFill>
                            <a:srgbClr val="00B050"/>
                          </a:solidFill>
                          <a:latin typeface="Calibri" panose="020F0502020204030204" pitchFamily="34" charset="0"/>
                          <a:cs typeface="Arial"/>
                        </a:rPr>
                        <a:t>good</a:t>
                      </a:r>
                      <a:r>
                        <a:rPr lang="en-US" sz="1600" dirty="0">
                          <a:solidFill>
                            <a:srgbClr val="000000"/>
                          </a:solidFill>
                          <a:latin typeface="Calibri" panose="020F0502020204030204" pitchFamily="34" charset="0"/>
                          <a:cs typeface="Arial"/>
                        </a:rPr>
                        <a:t>, it’s perfect. </a:t>
                      </a:r>
                    </a:p>
                    <a:p>
                      <a:pPr algn="ctr">
                        <a:lnSpc>
                          <a:spcPct val="90000"/>
                        </a:lnSpc>
                      </a:pPr>
                      <a:r>
                        <a:rPr lang="en-US" sz="1600" dirty="0">
                          <a:solidFill>
                            <a:srgbClr val="000000"/>
                          </a:solidFill>
                          <a:latin typeface="Calibri" panose="020F0502020204030204" pitchFamily="34" charset="0"/>
                          <a:cs typeface="Arial"/>
                        </a:rPr>
                        <a:t>So long there is no queue, drive this high</a:t>
                      </a:r>
                    </a:p>
                  </a:txBody>
                  <a:tcPr marL="137160" marR="137160" marT="137160" marB="137160" anchor="ctr"/>
                </a:tc>
                <a:extLst>
                  <a:ext uri="{0D108BD9-81ED-4DB2-BD59-A6C34878D82A}">
                    <a16:rowId xmlns:a16="http://schemas.microsoft.com/office/drawing/2014/main" val="10001"/>
                  </a:ext>
                </a:extLst>
              </a:tr>
              <a:tr h="0">
                <a:tc>
                  <a:txBody>
                    <a:bodyPr/>
                    <a:lstStyle/>
                    <a:p>
                      <a:pPr algn="ctr">
                        <a:lnSpc>
                          <a:spcPct val="90000"/>
                        </a:lnSpc>
                      </a:pPr>
                      <a:r>
                        <a:rPr lang="en-SG" sz="1600" dirty="0">
                          <a:solidFill>
                            <a:srgbClr val="000000"/>
                          </a:solidFill>
                          <a:latin typeface="Calibri" panose="020F0502020204030204" pitchFamily="34" charset="0"/>
                          <a:cs typeface="Arial"/>
                        </a:rPr>
                        <a:t>Low utilization may mean </a:t>
                      </a:r>
                      <a:r>
                        <a:rPr lang="en-SG" sz="1600" b="1" dirty="0">
                          <a:solidFill>
                            <a:srgbClr val="FF0000"/>
                          </a:solidFill>
                          <a:latin typeface="Calibri" panose="020F0502020204030204" pitchFamily="34" charset="0"/>
                          <a:cs typeface="Arial"/>
                        </a:rPr>
                        <a:t>bad</a:t>
                      </a:r>
                      <a:r>
                        <a:rPr lang="en-SG" sz="1600" dirty="0">
                          <a:solidFill>
                            <a:srgbClr val="000000"/>
                          </a:solidFill>
                          <a:latin typeface="Calibri" panose="020F0502020204030204" pitchFamily="34" charset="0"/>
                          <a:cs typeface="Arial"/>
                        </a:rPr>
                        <a:t> performance. Check Q</a:t>
                      </a:r>
                    </a:p>
                  </a:txBody>
                  <a:tcPr marL="137160" marR="137160" marT="137160" marB="137160" anchor="ctr"/>
                </a:tc>
                <a:extLst>
                  <a:ext uri="{0D108BD9-81ED-4DB2-BD59-A6C34878D82A}">
                    <a16:rowId xmlns:a16="http://schemas.microsoft.com/office/drawing/2014/main" val="3322812969"/>
                  </a:ext>
                </a:extLst>
              </a:tr>
              <a:tr h="0">
                <a:tc>
                  <a:txBody>
                    <a:bodyPr/>
                    <a:lstStyle/>
                    <a:p>
                      <a:pPr algn="ctr">
                        <a:lnSpc>
                          <a:spcPct val="90000"/>
                        </a:lnSpc>
                      </a:pPr>
                      <a:r>
                        <a:rPr lang="en-SG" sz="1600" dirty="0">
                          <a:solidFill>
                            <a:srgbClr val="000000"/>
                          </a:solidFill>
                          <a:latin typeface="Calibri" panose="020F0502020204030204" pitchFamily="34" charset="0"/>
                          <a:cs typeface="Arial"/>
                        </a:rPr>
                        <a:t>Look at </a:t>
                      </a:r>
                      <a:r>
                        <a:rPr lang="en-SG" sz="1600" b="1" dirty="0">
                          <a:solidFill>
                            <a:srgbClr val="0070C0"/>
                          </a:solidFill>
                          <a:latin typeface="Calibri" panose="020F0502020204030204" pitchFamily="34" charset="0"/>
                          <a:cs typeface="Arial"/>
                        </a:rPr>
                        <a:t>actual</a:t>
                      </a:r>
                      <a:r>
                        <a:rPr lang="en-SG" sz="1600" dirty="0">
                          <a:solidFill>
                            <a:srgbClr val="000000"/>
                          </a:solidFill>
                          <a:latin typeface="Calibri" panose="020F0502020204030204" pitchFamily="34" charset="0"/>
                          <a:cs typeface="Arial"/>
                        </a:rPr>
                        <a:t> utilization. Ignore Buffer and HA.</a:t>
                      </a:r>
                    </a:p>
                  </a:txBody>
                  <a:tcPr marL="137160" marR="137160" marT="137160" marB="137160" anchor="ctr"/>
                </a:tc>
                <a:extLst>
                  <a:ext uri="{0D108BD9-81ED-4DB2-BD59-A6C34878D82A}">
                    <a16:rowId xmlns:a16="http://schemas.microsoft.com/office/drawing/2014/main" val="10004"/>
                  </a:ext>
                </a:extLst>
              </a:tr>
              <a:tr h="447514">
                <a:tc>
                  <a:txBody>
                    <a:bodyPr/>
                    <a:lstStyle/>
                    <a:p>
                      <a:pPr algn="ctr">
                        <a:lnSpc>
                          <a:spcPct val="90000"/>
                        </a:lnSpc>
                      </a:pPr>
                      <a:r>
                        <a:rPr lang="en-US" sz="1600" dirty="0">
                          <a:solidFill>
                            <a:srgbClr val="000000"/>
                          </a:solidFill>
                          <a:latin typeface="Calibri" panose="020F0502020204030204" pitchFamily="34" charset="0"/>
                          <a:cs typeface="Arial"/>
                        </a:rPr>
                        <a:t>Use 5 minute interval.</a:t>
                      </a:r>
                    </a:p>
                    <a:p>
                      <a:pPr algn="ctr">
                        <a:lnSpc>
                          <a:spcPct val="90000"/>
                        </a:lnSpc>
                      </a:pPr>
                      <a:r>
                        <a:rPr lang="en-US" sz="1600" dirty="0">
                          <a:solidFill>
                            <a:srgbClr val="000000"/>
                          </a:solidFill>
                          <a:latin typeface="Calibri" panose="020F0502020204030204" pitchFamily="34" charset="0"/>
                          <a:cs typeface="Arial"/>
                        </a:rPr>
                        <a:t>If you suspect Peak, then zoom into 1 minute</a:t>
                      </a:r>
                    </a:p>
                  </a:txBody>
                  <a:tcPr marL="137160" marR="137160" marT="137160" marB="137160" anchor="ctr"/>
                </a:tc>
                <a:extLst>
                  <a:ext uri="{0D108BD9-81ED-4DB2-BD59-A6C34878D82A}">
                    <a16:rowId xmlns:a16="http://schemas.microsoft.com/office/drawing/2014/main" val="10003"/>
                  </a:ext>
                </a:extLst>
              </a:tr>
              <a:tr h="395315">
                <a:tc>
                  <a:txBody>
                    <a:bodyPr/>
                    <a:lstStyle/>
                    <a:p>
                      <a:pPr algn="ctr">
                        <a:lnSpc>
                          <a:spcPct val="90000"/>
                        </a:lnSpc>
                      </a:pPr>
                      <a:r>
                        <a:rPr lang="en-US" sz="1600" dirty="0">
                          <a:solidFill>
                            <a:srgbClr val="000000"/>
                          </a:solidFill>
                          <a:latin typeface="Calibri" panose="020F0502020204030204" pitchFamily="34" charset="0"/>
                          <a:cs typeface="Arial"/>
                        </a:rPr>
                        <a:t>Look at 1 day time period</a:t>
                      </a:r>
                      <a:endParaRPr lang="en-US" sz="1600" strike="sngStrike" dirty="0">
                        <a:solidFill>
                          <a:srgbClr val="000000"/>
                        </a:solidFill>
                        <a:latin typeface="Calibri" panose="020F0502020204030204" pitchFamily="34" charset="0"/>
                        <a:cs typeface="Arial"/>
                      </a:endParaRPr>
                    </a:p>
                  </a:txBody>
                  <a:tcPr marL="137160" marR="137160" marT="137160" marB="137160" anchor="ctr"/>
                </a:tc>
                <a:extLst>
                  <a:ext uri="{0D108BD9-81ED-4DB2-BD59-A6C34878D82A}">
                    <a16:rowId xmlns:a16="http://schemas.microsoft.com/office/drawing/2014/main" val="2414800524"/>
                  </a:ext>
                </a:extLst>
              </a:tr>
            </a:tbl>
          </a:graphicData>
        </a:graphic>
      </p:graphicFrame>
      <p:graphicFrame>
        <p:nvGraphicFramePr>
          <p:cNvPr id="6" name="Table 5">
            <a:extLst>
              <a:ext uri="{FF2B5EF4-FFF2-40B4-BE49-F238E27FC236}">
                <a16:creationId xmlns:a16="http://schemas.microsoft.com/office/drawing/2014/main" id="{42FD9DC3-A541-4C08-99D6-81E8DD19515B}"/>
              </a:ext>
            </a:extLst>
          </p:cNvPr>
          <p:cNvGraphicFramePr>
            <a:graphicFrameLocks noGrp="1"/>
          </p:cNvGraphicFramePr>
          <p:nvPr/>
        </p:nvGraphicFramePr>
        <p:xfrm>
          <a:off x="6598467" y="2942424"/>
          <a:ext cx="4990835" cy="3486912"/>
        </p:xfrm>
        <a:graphic>
          <a:graphicData uri="http://schemas.openxmlformats.org/drawingml/2006/table">
            <a:tbl>
              <a:tblPr bandRow="1">
                <a:tableStyleId>{5C22544A-7EE6-4342-B048-85BDC9FD1C3A}</a:tableStyleId>
              </a:tblPr>
              <a:tblGrid>
                <a:gridCol w="4990835">
                  <a:extLst>
                    <a:ext uri="{9D8B030D-6E8A-4147-A177-3AD203B41FA5}">
                      <a16:colId xmlns:a16="http://schemas.microsoft.com/office/drawing/2014/main" val="20001"/>
                    </a:ext>
                  </a:extLst>
                </a:gridCol>
              </a:tblGrid>
              <a:tr h="392591">
                <a:tc>
                  <a:txBody>
                    <a:bodyPr/>
                    <a:lstStyle/>
                    <a:p>
                      <a:pPr algn="ctr"/>
                      <a:r>
                        <a:rPr lang="en-US" sz="2000" b="1" dirty="0">
                          <a:solidFill>
                            <a:srgbClr val="FFFFFF"/>
                          </a:solidFill>
                          <a:latin typeface="Arial"/>
                          <a:cs typeface="Arial"/>
                        </a:rPr>
                        <a:t>Capacity</a:t>
                      </a:r>
                    </a:p>
                  </a:txBody>
                  <a:tcPr marL="137160" marR="137160" marT="137160" marB="137160" anchor="ctr">
                    <a:solidFill>
                      <a:schemeClr val="accent4"/>
                    </a:solidFill>
                  </a:tcPr>
                </a:tc>
                <a:extLst>
                  <a:ext uri="{0D108BD9-81ED-4DB2-BD59-A6C34878D82A}">
                    <a16:rowId xmlns:a16="http://schemas.microsoft.com/office/drawing/2014/main" val="10000"/>
                  </a:ext>
                </a:extLst>
              </a:tr>
              <a:tr h="471121">
                <a:tc>
                  <a:txBody>
                    <a:bodyPr/>
                    <a:lstStyle/>
                    <a:p>
                      <a:pPr algn="ctr">
                        <a:lnSpc>
                          <a:spcPct val="90000"/>
                        </a:lnSpc>
                      </a:pPr>
                      <a:r>
                        <a:rPr lang="en-SG" sz="1600" dirty="0">
                          <a:solidFill>
                            <a:schemeClr val="tx2">
                              <a:lumMod val="50000"/>
                            </a:schemeClr>
                          </a:solidFill>
                          <a:latin typeface="Calibri" panose="020F0502020204030204" pitchFamily="34" charset="0"/>
                          <a:cs typeface="Arial"/>
                        </a:rPr>
                        <a:t>100% utilization is </a:t>
                      </a:r>
                      <a:r>
                        <a:rPr lang="en-SG" sz="1600" b="1" dirty="0">
                          <a:solidFill>
                            <a:srgbClr val="FF0000"/>
                          </a:solidFill>
                          <a:latin typeface="Calibri" panose="020F0502020204030204" pitchFamily="34" charset="0"/>
                          <a:cs typeface="Arial"/>
                        </a:rPr>
                        <a:t>bad</a:t>
                      </a:r>
                      <a:r>
                        <a:rPr lang="en-SG" sz="1600" dirty="0">
                          <a:solidFill>
                            <a:schemeClr val="tx2">
                              <a:lumMod val="50000"/>
                            </a:schemeClr>
                          </a:solidFill>
                          <a:latin typeface="Calibri" panose="020F0502020204030204" pitchFamily="34" charset="0"/>
                          <a:cs typeface="Arial"/>
                        </a:rPr>
                        <a:t>, especially it breaches Usable Capacity</a:t>
                      </a:r>
                    </a:p>
                  </a:txBody>
                  <a:tcPr marL="137160" marR="137160" marT="137160" marB="137160" anchor="ctr">
                    <a:solidFill>
                      <a:schemeClr val="accent4">
                        <a:lumMod val="20000"/>
                        <a:lumOff val="80000"/>
                      </a:schemeClr>
                    </a:solidFill>
                  </a:tcPr>
                </a:tc>
                <a:extLst>
                  <a:ext uri="{0D108BD9-81ED-4DB2-BD59-A6C34878D82A}">
                    <a16:rowId xmlns:a16="http://schemas.microsoft.com/office/drawing/2014/main" val="10001"/>
                  </a:ext>
                </a:extLst>
              </a:tr>
              <a:tr h="0">
                <a:tc>
                  <a:txBody>
                    <a:bodyPr/>
                    <a:lstStyle/>
                    <a:p>
                      <a:pPr algn="ctr">
                        <a:lnSpc>
                          <a:spcPct val="90000"/>
                        </a:lnSpc>
                      </a:pPr>
                      <a:r>
                        <a:rPr lang="en-SG" sz="1600" dirty="0">
                          <a:solidFill>
                            <a:srgbClr val="000000"/>
                          </a:solidFill>
                          <a:latin typeface="Calibri" panose="020F0502020204030204" pitchFamily="34" charset="0"/>
                          <a:cs typeface="Arial"/>
                        </a:rPr>
                        <a:t>Low utilization always mean </a:t>
                      </a:r>
                      <a:r>
                        <a:rPr lang="en-SG" sz="1600" b="1" dirty="0">
                          <a:solidFill>
                            <a:srgbClr val="00B050"/>
                          </a:solidFill>
                          <a:latin typeface="Calibri" panose="020F0502020204030204" pitchFamily="34" charset="0"/>
                          <a:cs typeface="Arial"/>
                        </a:rPr>
                        <a:t>good</a:t>
                      </a:r>
                      <a:r>
                        <a:rPr lang="en-SG" sz="1600" dirty="0">
                          <a:solidFill>
                            <a:srgbClr val="000000"/>
                          </a:solidFill>
                          <a:latin typeface="Calibri" panose="020F0502020204030204" pitchFamily="34" charset="0"/>
                          <a:cs typeface="Arial"/>
                        </a:rPr>
                        <a:t> capacity </a:t>
                      </a:r>
                    </a:p>
                  </a:txBody>
                  <a:tcPr marL="137160" marR="137160" marT="137160" marB="137160" anchor="ctr">
                    <a:solidFill>
                      <a:schemeClr val="accent4">
                        <a:lumMod val="60000"/>
                        <a:lumOff val="40000"/>
                      </a:schemeClr>
                    </a:solidFill>
                  </a:tcPr>
                </a:tc>
                <a:extLst>
                  <a:ext uri="{0D108BD9-81ED-4DB2-BD59-A6C34878D82A}">
                    <a16:rowId xmlns:a16="http://schemas.microsoft.com/office/drawing/2014/main" val="3427814672"/>
                  </a:ext>
                </a:extLst>
              </a:tr>
              <a:tr h="0">
                <a:tc>
                  <a:txBody>
                    <a:bodyPr/>
                    <a:lstStyle/>
                    <a:p>
                      <a:pPr algn="ctr">
                        <a:lnSpc>
                          <a:spcPct val="90000"/>
                        </a:lnSpc>
                      </a:pPr>
                      <a:r>
                        <a:rPr lang="en-SG" sz="1600" dirty="0">
                          <a:solidFill>
                            <a:srgbClr val="000000"/>
                          </a:solidFill>
                          <a:latin typeface="Calibri" panose="020F0502020204030204" pitchFamily="34" charset="0"/>
                          <a:cs typeface="Arial"/>
                        </a:rPr>
                        <a:t>Look at </a:t>
                      </a:r>
                      <a:r>
                        <a:rPr lang="en-SG" sz="1600" b="1" dirty="0">
                          <a:solidFill>
                            <a:srgbClr val="0070C0"/>
                          </a:solidFill>
                          <a:latin typeface="Calibri" panose="020F0502020204030204" pitchFamily="34" charset="0"/>
                          <a:cs typeface="Arial"/>
                        </a:rPr>
                        <a:t>relative</a:t>
                      </a:r>
                      <a:r>
                        <a:rPr lang="en-SG" sz="1600" dirty="0">
                          <a:solidFill>
                            <a:srgbClr val="000000"/>
                          </a:solidFill>
                          <a:latin typeface="Calibri" panose="020F0502020204030204" pitchFamily="34" charset="0"/>
                          <a:cs typeface="Arial"/>
                        </a:rPr>
                        <a:t> utilization. Include Buffer and HA.</a:t>
                      </a:r>
                    </a:p>
                  </a:txBody>
                  <a:tcPr marL="137160" marR="137160" marT="137160" marB="137160" anchor="ctr">
                    <a:solidFill>
                      <a:schemeClr val="accent4">
                        <a:lumMod val="60000"/>
                        <a:lumOff val="40000"/>
                      </a:schemeClr>
                    </a:solidFill>
                  </a:tcPr>
                </a:tc>
                <a:extLst>
                  <a:ext uri="{0D108BD9-81ED-4DB2-BD59-A6C34878D82A}">
                    <a16:rowId xmlns:a16="http://schemas.microsoft.com/office/drawing/2014/main" val="10004"/>
                  </a:ext>
                </a:extLst>
              </a:tr>
              <a:tr h="471121">
                <a:tc>
                  <a:txBody>
                    <a:bodyPr/>
                    <a:lstStyle/>
                    <a:p>
                      <a:pPr algn="ctr">
                        <a:lnSpc>
                          <a:spcPct val="90000"/>
                        </a:lnSpc>
                      </a:pPr>
                      <a:r>
                        <a:rPr lang="en-US" sz="1600" dirty="0">
                          <a:solidFill>
                            <a:srgbClr val="000000"/>
                          </a:solidFill>
                          <a:latin typeface="Calibri" panose="020F0502020204030204" pitchFamily="34" charset="0"/>
                          <a:cs typeface="Arial"/>
                        </a:rPr>
                        <a:t>Use hourly or daily average. </a:t>
                      </a:r>
                    </a:p>
                    <a:p>
                      <a:pPr algn="ctr">
                        <a:lnSpc>
                          <a:spcPct val="90000"/>
                        </a:lnSpc>
                      </a:pPr>
                      <a:r>
                        <a:rPr lang="en-US" sz="1600" dirty="0">
                          <a:solidFill>
                            <a:srgbClr val="000000"/>
                          </a:solidFill>
                          <a:latin typeface="Calibri" panose="020F0502020204030204" pitchFamily="34" charset="0"/>
                          <a:cs typeface="Arial"/>
                        </a:rPr>
                        <a:t>Peak is taken care of by measuring contention </a:t>
                      </a:r>
                      <a:r>
                        <a:rPr lang="en-US" sz="1600" b="1" dirty="0">
                          <a:solidFill>
                            <a:srgbClr val="00B050"/>
                          </a:solidFill>
                          <a:latin typeface="Calibri" panose="020F0502020204030204" pitchFamily="34" charset="0"/>
                          <a:cs typeface="Arial"/>
                        </a:rPr>
                        <a:t>directly</a:t>
                      </a:r>
                      <a:r>
                        <a:rPr lang="en-US" sz="1600" dirty="0">
                          <a:solidFill>
                            <a:srgbClr val="000000"/>
                          </a:solidFill>
                          <a:latin typeface="Calibri" panose="020F0502020204030204" pitchFamily="34" charset="0"/>
                          <a:cs typeface="Arial"/>
                        </a:rPr>
                        <a:t>.</a:t>
                      </a:r>
                    </a:p>
                  </a:txBody>
                  <a:tcPr marL="137160" marR="137160" marT="137160" marB="137160" anchor="ctr">
                    <a:solidFill>
                      <a:srgbClr val="A7D588"/>
                    </a:solidFill>
                  </a:tcPr>
                </a:tc>
                <a:extLst>
                  <a:ext uri="{0D108BD9-81ED-4DB2-BD59-A6C34878D82A}">
                    <a16:rowId xmlns:a16="http://schemas.microsoft.com/office/drawing/2014/main" val="10003"/>
                  </a:ext>
                </a:extLst>
              </a:tr>
              <a:tr h="0">
                <a:tc>
                  <a:txBody>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lang="en-US" sz="1600" dirty="0">
                          <a:solidFill>
                            <a:srgbClr val="000000"/>
                          </a:solidFill>
                          <a:latin typeface="Calibri" panose="020F0502020204030204" pitchFamily="34" charset="0"/>
                          <a:cs typeface="Arial"/>
                        </a:rPr>
                        <a:t>Look at 3 – 6 months</a:t>
                      </a:r>
                    </a:p>
                  </a:txBody>
                  <a:tcPr marL="137160" marR="137160" marT="137160" marB="137160" anchor="ctr">
                    <a:solidFill>
                      <a:srgbClr val="A7D588"/>
                    </a:solidFill>
                  </a:tcPr>
                </a:tc>
                <a:extLst>
                  <a:ext uri="{0D108BD9-81ED-4DB2-BD59-A6C34878D82A}">
                    <a16:rowId xmlns:a16="http://schemas.microsoft.com/office/drawing/2014/main" val="3029155894"/>
                  </a:ext>
                </a:extLst>
              </a:tr>
            </a:tbl>
          </a:graphicData>
        </a:graphic>
      </p:graphicFrame>
      <p:cxnSp>
        <p:nvCxnSpPr>
          <p:cNvPr id="9" name="Straight Arrow Connector 8">
            <a:extLst>
              <a:ext uri="{FF2B5EF4-FFF2-40B4-BE49-F238E27FC236}">
                <a16:creationId xmlns:a16="http://schemas.microsoft.com/office/drawing/2014/main" id="{38C92904-B10F-4969-AAAD-1EC38AAFC652}"/>
              </a:ext>
            </a:extLst>
          </p:cNvPr>
          <p:cNvCxnSpPr>
            <a:cxnSpLocks/>
          </p:cNvCxnSpPr>
          <p:nvPr/>
        </p:nvCxnSpPr>
        <p:spPr bwMode="gray">
          <a:xfrm>
            <a:off x="6096639" y="2564904"/>
            <a:ext cx="0" cy="4104456"/>
          </a:xfrm>
          <a:prstGeom prst="straightConnector1">
            <a:avLst/>
          </a:prstGeom>
          <a:ln>
            <a:solidFill>
              <a:srgbClr val="FF0000"/>
            </a:solidFill>
            <a:tailEnd type="non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7531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95819-4E25-4EB9-9C9B-ED39715A4E83}"/>
              </a:ext>
            </a:extLst>
          </p:cNvPr>
          <p:cNvSpPr txBox="1">
            <a:spLocks/>
          </p:cNvSpPr>
          <p:nvPr/>
        </p:nvSpPr>
        <p:spPr>
          <a:xfrm>
            <a:off x="538249"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p>
        </p:txBody>
      </p:sp>
      <p:grpSp>
        <p:nvGrpSpPr>
          <p:cNvPr id="14" name="Group 13">
            <a:extLst>
              <a:ext uri="{FF2B5EF4-FFF2-40B4-BE49-F238E27FC236}">
                <a16:creationId xmlns:a16="http://schemas.microsoft.com/office/drawing/2014/main" id="{B4833D3A-2942-4B4E-A402-C6F6F059438F}"/>
              </a:ext>
            </a:extLst>
          </p:cNvPr>
          <p:cNvGrpSpPr/>
          <p:nvPr/>
        </p:nvGrpSpPr>
        <p:grpSpPr>
          <a:xfrm>
            <a:off x="642638" y="2807796"/>
            <a:ext cx="6282757" cy="523982"/>
            <a:chOff x="451244" y="2128678"/>
            <a:chExt cx="6282757" cy="523982"/>
          </a:xfrm>
        </p:grpSpPr>
        <p:sp>
          <p:nvSpPr>
            <p:cNvPr id="5" name="Rectangle 4">
              <a:extLst>
                <a:ext uri="{FF2B5EF4-FFF2-40B4-BE49-F238E27FC236}">
                  <a16:creationId xmlns:a16="http://schemas.microsoft.com/office/drawing/2014/main" id="{B477DE35-A447-4E8E-B30D-C4EC149BC3C9}"/>
                </a:ext>
              </a:extLst>
            </p:cNvPr>
            <p:cNvSpPr/>
            <p:nvPr/>
          </p:nvSpPr>
          <p:spPr>
            <a:xfrm>
              <a:off x="4069426" y="2128678"/>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2"/>
                  </a:solidFill>
                </a:rPr>
                <a:t>Commodity</a:t>
              </a:r>
            </a:p>
          </p:txBody>
        </p:sp>
        <p:sp>
          <p:nvSpPr>
            <p:cNvPr id="6" name="Rectangle 5">
              <a:extLst>
                <a:ext uri="{FF2B5EF4-FFF2-40B4-BE49-F238E27FC236}">
                  <a16:creationId xmlns:a16="http://schemas.microsoft.com/office/drawing/2014/main" id="{C71449F0-F502-4BD8-AA38-800B15A47C0D}"/>
                </a:ext>
              </a:extLst>
            </p:cNvPr>
            <p:cNvSpPr/>
            <p:nvPr/>
          </p:nvSpPr>
          <p:spPr>
            <a:xfrm>
              <a:off x="451244" y="2128678"/>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X86</a:t>
              </a:r>
              <a:endParaRPr lang="en-US" sz="2000" dirty="0">
                <a:solidFill>
                  <a:schemeClr val="tx2"/>
                </a:solidFill>
              </a:endParaRPr>
            </a:p>
          </p:txBody>
        </p:sp>
        <p:sp>
          <p:nvSpPr>
            <p:cNvPr id="11" name="Arrow: Right 10">
              <a:extLst>
                <a:ext uri="{FF2B5EF4-FFF2-40B4-BE49-F238E27FC236}">
                  <a16:creationId xmlns:a16="http://schemas.microsoft.com/office/drawing/2014/main" id="{E4166652-B228-4FC8-8E94-8DAEF42ACD1C}"/>
                </a:ext>
              </a:extLst>
            </p:cNvPr>
            <p:cNvSpPr/>
            <p:nvPr/>
          </p:nvSpPr>
          <p:spPr>
            <a:xfrm>
              <a:off x="1404851" y="2247085"/>
              <a:ext cx="2537564"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grpSp>
        <p:nvGrpSpPr>
          <p:cNvPr id="16" name="Group 15">
            <a:extLst>
              <a:ext uri="{FF2B5EF4-FFF2-40B4-BE49-F238E27FC236}">
                <a16:creationId xmlns:a16="http://schemas.microsoft.com/office/drawing/2014/main" id="{1DDCABFE-5D1C-4BE4-B193-3B73AAACFDA0}"/>
              </a:ext>
            </a:extLst>
          </p:cNvPr>
          <p:cNvGrpSpPr/>
          <p:nvPr/>
        </p:nvGrpSpPr>
        <p:grpSpPr>
          <a:xfrm>
            <a:off x="631900" y="4597429"/>
            <a:ext cx="6293495" cy="523982"/>
            <a:chOff x="440506" y="3918311"/>
            <a:chExt cx="6293495" cy="523982"/>
          </a:xfrm>
        </p:grpSpPr>
        <p:sp>
          <p:nvSpPr>
            <p:cNvPr id="7" name="Rectangle 6">
              <a:extLst>
                <a:ext uri="{FF2B5EF4-FFF2-40B4-BE49-F238E27FC236}">
                  <a16:creationId xmlns:a16="http://schemas.microsoft.com/office/drawing/2014/main" id="{AF214CF5-780C-4083-A4A3-27C1229355E9}"/>
                </a:ext>
              </a:extLst>
            </p:cNvPr>
            <p:cNvSpPr/>
            <p:nvPr/>
          </p:nvSpPr>
          <p:spPr>
            <a:xfrm>
              <a:off x="406942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2"/>
                  </a:solidFill>
                </a:rPr>
                <a:t>Utility</a:t>
              </a:r>
            </a:p>
          </p:txBody>
        </p:sp>
        <p:sp>
          <p:nvSpPr>
            <p:cNvPr id="8" name="Rectangle 7">
              <a:extLst>
                <a:ext uri="{FF2B5EF4-FFF2-40B4-BE49-F238E27FC236}">
                  <a16:creationId xmlns:a16="http://schemas.microsoft.com/office/drawing/2014/main" id="{E9D2164D-2B73-4DD5-93F4-660BB91FCE11}"/>
                </a:ext>
              </a:extLst>
            </p:cNvPr>
            <p:cNvSpPr/>
            <p:nvPr/>
          </p:nvSpPr>
          <p:spPr>
            <a:xfrm>
              <a:off x="44050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Cloud</a:t>
              </a:r>
              <a:endParaRPr lang="en-US" sz="2000" dirty="0">
                <a:solidFill>
                  <a:schemeClr val="tx2"/>
                </a:solidFill>
              </a:endParaRPr>
            </a:p>
          </p:txBody>
        </p:sp>
        <p:sp>
          <p:nvSpPr>
            <p:cNvPr id="12" name="Arrow: Right 11">
              <a:extLst>
                <a:ext uri="{FF2B5EF4-FFF2-40B4-BE49-F238E27FC236}">
                  <a16:creationId xmlns:a16="http://schemas.microsoft.com/office/drawing/2014/main" id="{D29F8D6C-160B-483A-8D8A-E99F72D1216C}"/>
                </a:ext>
              </a:extLst>
            </p:cNvPr>
            <p:cNvSpPr/>
            <p:nvPr/>
          </p:nvSpPr>
          <p:spPr>
            <a:xfrm>
              <a:off x="2784764" y="4036718"/>
              <a:ext cx="1157651"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grpSp>
        <p:nvGrpSpPr>
          <p:cNvPr id="15" name="Group 14">
            <a:extLst>
              <a:ext uri="{FF2B5EF4-FFF2-40B4-BE49-F238E27FC236}">
                <a16:creationId xmlns:a16="http://schemas.microsoft.com/office/drawing/2014/main" id="{91188941-99B4-430A-AFD9-7B9A4CADF1E7}"/>
              </a:ext>
            </a:extLst>
          </p:cNvPr>
          <p:cNvGrpSpPr/>
          <p:nvPr/>
        </p:nvGrpSpPr>
        <p:grpSpPr>
          <a:xfrm>
            <a:off x="631900" y="3702612"/>
            <a:ext cx="6293495" cy="523982"/>
            <a:chOff x="440506" y="3064649"/>
            <a:chExt cx="6293495" cy="523982"/>
          </a:xfrm>
        </p:grpSpPr>
        <p:sp>
          <p:nvSpPr>
            <p:cNvPr id="9" name="Rectangle 8">
              <a:extLst>
                <a:ext uri="{FF2B5EF4-FFF2-40B4-BE49-F238E27FC236}">
                  <a16:creationId xmlns:a16="http://schemas.microsoft.com/office/drawing/2014/main" id="{36F9CCC4-1888-4543-A3C0-3BD27BEAA740}"/>
                </a:ext>
              </a:extLst>
            </p:cNvPr>
            <p:cNvSpPr/>
            <p:nvPr/>
          </p:nvSpPr>
          <p:spPr>
            <a:xfrm>
              <a:off x="4069426" y="3064649"/>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Services</a:t>
              </a:r>
              <a:endParaRPr lang="en-US" sz="2000" dirty="0">
                <a:solidFill>
                  <a:schemeClr val="tx2"/>
                </a:solidFill>
              </a:endParaRPr>
            </a:p>
          </p:txBody>
        </p:sp>
        <p:sp>
          <p:nvSpPr>
            <p:cNvPr id="10" name="Rectangle 9">
              <a:extLst>
                <a:ext uri="{FF2B5EF4-FFF2-40B4-BE49-F238E27FC236}">
                  <a16:creationId xmlns:a16="http://schemas.microsoft.com/office/drawing/2014/main" id="{624F5EEA-CAF5-4930-9BC7-5275AA226689}"/>
                </a:ext>
              </a:extLst>
            </p:cNvPr>
            <p:cNvSpPr/>
            <p:nvPr/>
          </p:nvSpPr>
          <p:spPr>
            <a:xfrm>
              <a:off x="440506" y="3064649"/>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Virtualization</a:t>
              </a:r>
              <a:endParaRPr lang="en-US" sz="2000" dirty="0">
                <a:solidFill>
                  <a:schemeClr val="tx2"/>
                </a:solidFill>
              </a:endParaRPr>
            </a:p>
          </p:txBody>
        </p:sp>
        <p:sp>
          <p:nvSpPr>
            <p:cNvPr id="13" name="Arrow: Right 12">
              <a:extLst>
                <a:ext uri="{FF2B5EF4-FFF2-40B4-BE49-F238E27FC236}">
                  <a16:creationId xmlns:a16="http://schemas.microsoft.com/office/drawing/2014/main" id="{069E8949-DC04-4DC4-9755-F8684C8BA077}"/>
                </a:ext>
              </a:extLst>
            </p:cNvPr>
            <p:cNvSpPr/>
            <p:nvPr/>
          </p:nvSpPr>
          <p:spPr>
            <a:xfrm>
              <a:off x="2194560" y="3183056"/>
              <a:ext cx="1747855"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sp>
        <p:nvSpPr>
          <p:cNvPr id="17" name="Rectangle 16">
            <a:extLst>
              <a:ext uri="{FF2B5EF4-FFF2-40B4-BE49-F238E27FC236}">
                <a16:creationId xmlns:a16="http://schemas.microsoft.com/office/drawing/2014/main" id="{238D6FBA-CC1D-4E27-A1E5-8492EE7D2C26}"/>
              </a:ext>
            </a:extLst>
          </p:cNvPr>
          <p:cNvSpPr/>
          <p:nvPr/>
        </p:nvSpPr>
        <p:spPr>
          <a:xfrm>
            <a:off x="719003" y="1676257"/>
            <a:ext cx="4923213" cy="523982"/>
          </a:xfrm>
          <a:prstGeom prst="rect">
            <a:avLst/>
          </a:prstGeom>
          <a:gradFill>
            <a:gsLst>
              <a:gs pos="0">
                <a:schemeClr val="accent1">
                  <a:lumMod val="5000"/>
                  <a:lumOff val="95000"/>
                </a:schemeClr>
              </a:gs>
              <a:gs pos="89000">
                <a:schemeClr val="bg1">
                  <a:lumMod val="95000"/>
                </a:schemeClr>
              </a:gs>
              <a:gs pos="100000">
                <a:srgbClr val="FF0000"/>
              </a:gs>
            </a:gsLst>
            <a:lin ang="5400000" scaled="1"/>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a:solidFill>
                  <a:schemeClr val="tx2"/>
                </a:solidFill>
              </a:rPr>
              <a:t>Impact on your work</a:t>
            </a:r>
            <a:endParaRPr lang="en-US" b="1" dirty="0">
              <a:solidFill>
                <a:schemeClr val="tx2"/>
              </a:solidFill>
            </a:endParaRPr>
          </a:p>
        </p:txBody>
      </p:sp>
      <p:sp>
        <p:nvSpPr>
          <p:cNvPr id="18" name="Rectangle 17">
            <a:extLst>
              <a:ext uri="{FF2B5EF4-FFF2-40B4-BE49-F238E27FC236}">
                <a16:creationId xmlns:a16="http://schemas.microsoft.com/office/drawing/2014/main" id="{313D706C-A791-45A0-81DA-F0BEFED6FBCA}"/>
              </a:ext>
            </a:extLst>
          </p:cNvPr>
          <p:cNvSpPr/>
          <p:nvPr/>
        </p:nvSpPr>
        <p:spPr>
          <a:xfrm>
            <a:off x="6506662" y="1676257"/>
            <a:ext cx="4923213" cy="523982"/>
          </a:xfrm>
          <a:prstGeom prst="rect">
            <a:avLst/>
          </a:prstGeom>
          <a:gradFill>
            <a:gsLst>
              <a:gs pos="0">
                <a:schemeClr val="accent1">
                  <a:lumMod val="5000"/>
                  <a:lumOff val="95000"/>
                </a:schemeClr>
              </a:gs>
              <a:gs pos="89000">
                <a:schemeClr val="bg1">
                  <a:lumMod val="95000"/>
                </a:schemeClr>
              </a:gs>
              <a:gs pos="100000">
                <a:srgbClr val="FF0000"/>
              </a:gs>
            </a:gsLst>
            <a:lin ang="5400000" scaled="1"/>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a:solidFill>
                  <a:schemeClr val="tx2"/>
                </a:solidFill>
              </a:rPr>
              <a:t>Impact on you</a:t>
            </a:r>
            <a:endParaRPr lang="en-US" b="1" dirty="0">
              <a:solidFill>
                <a:schemeClr val="tx2"/>
              </a:solidFill>
            </a:endParaRPr>
          </a:p>
        </p:txBody>
      </p:sp>
      <p:graphicFrame>
        <p:nvGraphicFramePr>
          <p:cNvPr id="19" name="Content Placeholder 4">
            <a:extLst>
              <a:ext uri="{FF2B5EF4-FFF2-40B4-BE49-F238E27FC236}">
                <a16:creationId xmlns:a16="http://schemas.microsoft.com/office/drawing/2014/main" id="{C6944043-5BE7-42B9-9E79-68954FFB2328}"/>
              </a:ext>
            </a:extLst>
          </p:cNvPr>
          <p:cNvGraphicFramePr>
            <a:graphicFrameLocks/>
          </p:cNvGraphicFramePr>
          <p:nvPr>
            <p:extLst>
              <p:ext uri="{D42A27DB-BD31-4B8C-83A1-F6EECF244321}">
                <p14:modId xmlns:p14="http://schemas.microsoft.com/office/powerpoint/2010/main" val="4191941748"/>
              </p:ext>
            </p:extLst>
          </p:nvPr>
        </p:nvGraphicFramePr>
        <p:xfrm>
          <a:off x="4986060" y="2830911"/>
          <a:ext cx="5842715" cy="3153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1" name="Straight Connector 20">
            <a:extLst>
              <a:ext uri="{FF2B5EF4-FFF2-40B4-BE49-F238E27FC236}">
                <a16:creationId xmlns:a16="http://schemas.microsoft.com/office/drawing/2014/main" id="{843AFF7B-EB95-4022-B058-D82DCD14B72F}"/>
              </a:ext>
            </a:extLst>
          </p:cNvPr>
          <p:cNvCxnSpPr/>
          <p:nvPr/>
        </p:nvCxnSpPr>
        <p:spPr>
          <a:xfrm>
            <a:off x="6081821" y="1254641"/>
            <a:ext cx="0" cy="5092995"/>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5279E9BA-E775-4539-AFD6-2E2E8DE454B1}"/>
              </a:ext>
            </a:extLst>
          </p:cNvPr>
          <p:cNvGrpSpPr/>
          <p:nvPr/>
        </p:nvGrpSpPr>
        <p:grpSpPr>
          <a:xfrm>
            <a:off x="635438" y="5483480"/>
            <a:ext cx="6293495" cy="523982"/>
            <a:chOff x="440506" y="3918311"/>
            <a:chExt cx="6293495" cy="523982"/>
          </a:xfrm>
        </p:grpSpPr>
        <p:sp>
          <p:nvSpPr>
            <p:cNvPr id="23" name="Rectangle 22">
              <a:extLst>
                <a:ext uri="{FF2B5EF4-FFF2-40B4-BE49-F238E27FC236}">
                  <a16:creationId xmlns:a16="http://schemas.microsoft.com/office/drawing/2014/main" id="{4B21DEFD-CDA4-406C-8C7F-AF008B01F2B3}"/>
                </a:ext>
              </a:extLst>
            </p:cNvPr>
            <p:cNvSpPr/>
            <p:nvPr/>
          </p:nvSpPr>
          <p:spPr>
            <a:xfrm>
              <a:off x="406942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Standardized</a:t>
              </a:r>
              <a:endParaRPr lang="en-US" sz="2000" dirty="0">
                <a:solidFill>
                  <a:schemeClr val="tx2"/>
                </a:solidFill>
              </a:endParaRPr>
            </a:p>
          </p:txBody>
        </p:sp>
        <p:sp>
          <p:nvSpPr>
            <p:cNvPr id="24" name="Rectangle 23">
              <a:extLst>
                <a:ext uri="{FF2B5EF4-FFF2-40B4-BE49-F238E27FC236}">
                  <a16:creationId xmlns:a16="http://schemas.microsoft.com/office/drawing/2014/main" id="{3B36B7C4-2C8E-4E94-B5B9-6B9A6ECDB3D2}"/>
                </a:ext>
              </a:extLst>
            </p:cNvPr>
            <p:cNvSpPr/>
            <p:nvPr/>
          </p:nvSpPr>
          <p:spPr>
            <a:xfrm>
              <a:off x="44050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Bespoke</a:t>
              </a:r>
              <a:endParaRPr lang="en-US" sz="2000" dirty="0">
                <a:solidFill>
                  <a:schemeClr val="tx2"/>
                </a:solidFill>
              </a:endParaRPr>
            </a:p>
          </p:txBody>
        </p:sp>
        <p:sp>
          <p:nvSpPr>
            <p:cNvPr id="25" name="Arrow: Right 24">
              <a:extLst>
                <a:ext uri="{FF2B5EF4-FFF2-40B4-BE49-F238E27FC236}">
                  <a16:creationId xmlns:a16="http://schemas.microsoft.com/office/drawing/2014/main" id="{6726FEED-47E8-402B-9178-E4AFF59FC931}"/>
                </a:ext>
              </a:extLst>
            </p:cNvPr>
            <p:cNvSpPr/>
            <p:nvPr/>
          </p:nvSpPr>
          <p:spPr>
            <a:xfrm>
              <a:off x="3379541" y="4036718"/>
              <a:ext cx="562874"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sp>
        <p:nvSpPr>
          <p:cNvPr id="26" name="Arrow: Right 25">
            <a:extLst>
              <a:ext uri="{FF2B5EF4-FFF2-40B4-BE49-F238E27FC236}">
                <a16:creationId xmlns:a16="http://schemas.microsoft.com/office/drawing/2014/main" id="{5136F563-FF40-4B8A-BF95-A9AED800718A}"/>
              </a:ext>
            </a:extLst>
          </p:cNvPr>
          <p:cNvSpPr/>
          <p:nvPr/>
        </p:nvSpPr>
        <p:spPr>
          <a:xfrm rot="16200000">
            <a:off x="9472164" y="4394204"/>
            <a:ext cx="2652567" cy="527713"/>
          </a:xfrm>
          <a:prstGeom prst="rightArrow">
            <a:avLst>
              <a:gd name="adj1" fmla="val 50000"/>
              <a:gd name="adj2" fmla="val 69863"/>
            </a:avLst>
          </a:prstGeom>
          <a:gradFill flip="none" rotWithShape="1">
            <a:gsLst>
              <a:gs pos="0">
                <a:srgbClr val="FF0000"/>
              </a:gs>
              <a:gs pos="68000">
                <a:srgbClr val="00B050"/>
              </a:gs>
            </a:gsLst>
            <a:lin ang="0" scaled="1"/>
            <a:tileRect/>
          </a:gra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B99FBB8-608C-4021-BCED-73098DD9E731}"/>
              </a:ext>
            </a:extLst>
          </p:cNvPr>
          <p:cNvSpPr/>
          <p:nvPr/>
        </p:nvSpPr>
        <p:spPr>
          <a:xfrm>
            <a:off x="9598820" y="2628884"/>
            <a:ext cx="2307368" cy="73509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a:solidFill>
                  <a:schemeClr val="tx2"/>
                </a:solidFill>
              </a:rPr>
              <a:t>Relevance to Business</a:t>
            </a:r>
            <a:endParaRPr lang="en-US" sz="1600" b="1" dirty="0">
              <a:solidFill>
                <a:schemeClr val="tx2"/>
              </a:solidFill>
            </a:endParaRPr>
          </a:p>
        </p:txBody>
      </p:sp>
      <p:sp>
        <p:nvSpPr>
          <p:cNvPr id="2" name="Title 1">
            <a:extLst>
              <a:ext uri="{FF2B5EF4-FFF2-40B4-BE49-F238E27FC236}">
                <a16:creationId xmlns:a16="http://schemas.microsoft.com/office/drawing/2014/main" id="{BF5063DE-1A24-4754-A53E-B6273A4956CC}"/>
              </a:ext>
            </a:extLst>
          </p:cNvPr>
          <p:cNvSpPr>
            <a:spLocks noGrp="1"/>
          </p:cNvSpPr>
          <p:nvPr>
            <p:ph type="title"/>
          </p:nvPr>
        </p:nvSpPr>
        <p:spPr/>
        <p:txBody>
          <a:bodyPr/>
          <a:lstStyle/>
          <a:p>
            <a:r>
              <a:rPr lang="en-US" dirty="0"/>
              <a:t>The Rise and Fall of Infrastructure Architect</a:t>
            </a:r>
          </a:p>
        </p:txBody>
      </p:sp>
      <p:sp>
        <p:nvSpPr>
          <p:cNvPr id="3" name="Subtitle 2">
            <a:extLst>
              <a:ext uri="{FF2B5EF4-FFF2-40B4-BE49-F238E27FC236}">
                <a16:creationId xmlns:a16="http://schemas.microsoft.com/office/drawing/2014/main" id="{FD978F59-DF03-4545-B4C7-129B53365D9B}"/>
              </a:ext>
            </a:extLst>
          </p:cNvPr>
          <p:cNvSpPr>
            <a:spLocks noGrp="1"/>
          </p:cNvSpPr>
          <p:nvPr>
            <p:ph type="subTitle" idx="10"/>
          </p:nvPr>
        </p:nvSpPr>
        <p:spPr/>
        <p:txBody>
          <a:bodyPr/>
          <a:lstStyle/>
          <a:p>
            <a:r>
              <a:rPr lang="en-US" dirty="0"/>
              <a:t>First Thing First: </a:t>
            </a:r>
            <a:r>
              <a:rPr lang="en-US" dirty="0">
                <a:solidFill>
                  <a:schemeClr val="tx2"/>
                </a:solidFill>
              </a:rPr>
              <a:t>You</a:t>
            </a:r>
            <a:r>
              <a:rPr lang="en-US" dirty="0"/>
              <a:t>.</a:t>
            </a:r>
          </a:p>
        </p:txBody>
      </p:sp>
      <p:sp>
        <p:nvSpPr>
          <p:cNvPr id="28" name="Rectangle 27">
            <a:extLst>
              <a:ext uri="{FF2B5EF4-FFF2-40B4-BE49-F238E27FC236}">
                <a16:creationId xmlns:a16="http://schemas.microsoft.com/office/drawing/2014/main" id="{E99CF7E1-7729-4F26-934B-FE744A0E1A95}"/>
              </a:ext>
            </a:extLst>
          </p:cNvPr>
          <p:cNvSpPr/>
          <p:nvPr/>
        </p:nvSpPr>
        <p:spPr>
          <a:xfrm>
            <a:off x="0"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Infra Architect needs to move up from “techie”. IaaS, not SDDC.</a:t>
            </a:r>
          </a:p>
        </p:txBody>
      </p:sp>
    </p:spTree>
    <p:extLst>
      <p:ext uri="{BB962C8B-B14F-4D97-AF65-F5344CB8AC3E}">
        <p14:creationId xmlns:p14="http://schemas.microsoft.com/office/powerpoint/2010/main" val="14056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8"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par>
                                <p:cTn id="17" presetID="22" presetClass="entr" presetSubtype="8"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par>
                                <p:cTn id="25" presetID="22" presetClass="entr" presetSubtype="1"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Graphic spid="19" grpId="0">
        <p:bldAsOne/>
      </p:bldGraphic>
      <p:bldP spid="26" grpId="0" animBg="1"/>
      <p:bldP spid="27" grpId="0"/>
      <p:bldP spid="2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DE327-3B1F-42A2-BF21-33807B69BADC}"/>
              </a:ext>
            </a:extLst>
          </p:cNvPr>
          <p:cNvSpPr>
            <a:spLocks noGrp="1"/>
          </p:cNvSpPr>
          <p:nvPr>
            <p:ph type="title"/>
          </p:nvPr>
        </p:nvSpPr>
        <p:spPr/>
        <p:txBody>
          <a:bodyPr/>
          <a:lstStyle/>
          <a:p>
            <a:r>
              <a:rPr lang="en-US" dirty="0"/>
              <a:t>Low Utilization, but Bad Performance</a:t>
            </a:r>
          </a:p>
        </p:txBody>
      </p:sp>
      <p:sp>
        <p:nvSpPr>
          <p:cNvPr id="4" name="Subtitle 3">
            <a:extLst>
              <a:ext uri="{FF2B5EF4-FFF2-40B4-BE49-F238E27FC236}">
                <a16:creationId xmlns:a16="http://schemas.microsoft.com/office/drawing/2014/main" id="{E693A39E-825F-4E6F-8253-6D86C5152EB4}"/>
              </a:ext>
            </a:extLst>
          </p:cNvPr>
          <p:cNvSpPr>
            <a:spLocks noGrp="1"/>
          </p:cNvSpPr>
          <p:nvPr>
            <p:ph type="subTitle" idx="10"/>
          </p:nvPr>
        </p:nvSpPr>
        <p:spPr/>
        <p:txBody>
          <a:bodyPr/>
          <a:lstStyle/>
          <a:p>
            <a:r>
              <a:rPr lang="en-US" dirty="0"/>
              <a:t>Many things can cause. Here are just some</a:t>
            </a:r>
          </a:p>
        </p:txBody>
      </p:sp>
      <p:pic>
        <p:nvPicPr>
          <p:cNvPr id="7" name="Picture 6">
            <a:extLst>
              <a:ext uri="{FF2B5EF4-FFF2-40B4-BE49-F238E27FC236}">
                <a16:creationId xmlns:a16="http://schemas.microsoft.com/office/drawing/2014/main" id="{5EC018BE-770E-49E9-B69D-E2F25181555C}"/>
              </a:ext>
            </a:extLst>
          </p:cNvPr>
          <p:cNvPicPr>
            <a:picLocks noChangeAspect="1"/>
          </p:cNvPicPr>
          <p:nvPr/>
        </p:nvPicPr>
        <p:blipFill>
          <a:blip r:embed="rId3"/>
          <a:stretch>
            <a:fillRect/>
          </a:stretch>
        </p:blipFill>
        <p:spPr>
          <a:xfrm>
            <a:off x="438621" y="1358899"/>
            <a:ext cx="9137865" cy="4979204"/>
          </a:xfrm>
          <a:prstGeom prst="rect">
            <a:avLst/>
          </a:prstGeom>
        </p:spPr>
      </p:pic>
      <p:pic>
        <p:nvPicPr>
          <p:cNvPr id="5" name="Picture 4">
            <a:extLst>
              <a:ext uri="{FF2B5EF4-FFF2-40B4-BE49-F238E27FC236}">
                <a16:creationId xmlns:a16="http://schemas.microsoft.com/office/drawing/2014/main" id="{7272C5A2-2B3A-446A-AA6C-93A7B236A9D4}"/>
              </a:ext>
            </a:extLst>
          </p:cNvPr>
          <p:cNvPicPr>
            <a:picLocks noChangeAspect="1"/>
          </p:cNvPicPr>
          <p:nvPr/>
        </p:nvPicPr>
        <p:blipFill>
          <a:blip r:embed="rId4"/>
          <a:stretch>
            <a:fillRect/>
          </a:stretch>
        </p:blipFill>
        <p:spPr>
          <a:xfrm>
            <a:off x="2253779" y="4341813"/>
            <a:ext cx="9658350" cy="2314575"/>
          </a:xfrm>
          <a:prstGeom prst="rect">
            <a:avLst/>
          </a:prstGeom>
        </p:spPr>
      </p:pic>
    </p:spTree>
    <p:extLst>
      <p:ext uri="{BB962C8B-B14F-4D97-AF65-F5344CB8AC3E}">
        <p14:creationId xmlns:p14="http://schemas.microsoft.com/office/powerpoint/2010/main" val="43634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sky view looking up at sunset&#10;&#10;Description automatically generated">
            <a:extLst>
              <a:ext uri="{FF2B5EF4-FFF2-40B4-BE49-F238E27FC236}">
                <a16:creationId xmlns:a16="http://schemas.microsoft.com/office/drawing/2014/main" id="{D9503BC2-F079-45A4-B968-FD83180644E1}"/>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893"/>
            <a:ext cx="12185651" cy="6856214"/>
          </a:xfrm>
          <a:prstGeom prst="rect">
            <a:avLst/>
          </a:prstGeom>
        </p:spPr>
      </p:pic>
      <p:sp>
        <p:nvSpPr>
          <p:cNvPr id="31" name="Rectangle 30"/>
          <p:cNvSpPr/>
          <p:nvPr/>
        </p:nvSpPr>
        <p:spPr>
          <a:xfrm>
            <a:off x="1415111" y="1845236"/>
            <a:ext cx="9481164" cy="1375596"/>
          </a:xfrm>
          <a:prstGeom prst="rect">
            <a:avLst/>
          </a:prstGeom>
          <a:solidFill>
            <a:schemeClr val="bg2">
              <a:lumMod val="10000"/>
            </a:schemeClr>
          </a:solidFill>
          <a:ln>
            <a:noFill/>
          </a:ln>
          <a:effectLst>
            <a:innerShdw blurRad="63500" dist="50800" dir="135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b="1"/>
          </a:p>
        </p:txBody>
      </p:sp>
      <p:sp>
        <p:nvSpPr>
          <p:cNvPr id="15" name="Title 14">
            <a:extLst>
              <a:ext uri="{FF2B5EF4-FFF2-40B4-BE49-F238E27FC236}">
                <a16:creationId xmlns:a16="http://schemas.microsoft.com/office/drawing/2014/main" id="{31AC12EF-FE25-416D-9C7C-3EE1533A3DC4}"/>
              </a:ext>
            </a:extLst>
          </p:cNvPr>
          <p:cNvSpPr>
            <a:spLocks noGrp="1"/>
          </p:cNvSpPr>
          <p:nvPr>
            <p:ph type="title"/>
          </p:nvPr>
        </p:nvSpPr>
        <p:spPr/>
        <p:txBody>
          <a:bodyPr/>
          <a:lstStyle/>
          <a:p>
            <a:r>
              <a:rPr lang="en-SG">
                <a:solidFill>
                  <a:srgbClr val="FFFF00"/>
                </a:solidFill>
              </a:rPr>
              <a:t>Introducing…. </a:t>
            </a:r>
          </a:p>
        </p:txBody>
      </p:sp>
      <p:sp>
        <p:nvSpPr>
          <p:cNvPr id="16" name="Subtitle 15">
            <a:extLst>
              <a:ext uri="{FF2B5EF4-FFF2-40B4-BE49-F238E27FC236}">
                <a16:creationId xmlns:a16="http://schemas.microsoft.com/office/drawing/2014/main" id="{0F35D89C-42C9-4C30-8622-7C830E8315A6}"/>
              </a:ext>
            </a:extLst>
          </p:cNvPr>
          <p:cNvSpPr>
            <a:spLocks noGrp="1"/>
          </p:cNvSpPr>
          <p:nvPr>
            <p:ph type="subTitle" idx="10"/>
          </p:nvPr>
        </p:nvSpPr>
        <p:spPr/>
        <p:txBody>
          <a:bodyPr/>
          <a:lstStyle/>
          <a:p>
            <a:r>
              <a:rPr lang="en-US" dirty="0"/>
              <a:t>The counters to quantify </a:t>
            </a:r>
            <a:r>
              <a:rPr lang="en-US"/>
              <a:t>IaaS performance</a:t>
            </a:r>
            <a:endParaRPr lang="en-US" dirty="0"/>
          </a:p>
        </p:txBody>
      </p:sp>
      <p:sp>
        <p:nvSpPr>
          <p:cNvPr id="5" name="Slide Number Placeholder 4"/>
          <p:cNvSpPr>
            <a:spLocks noGrp="1"/>
          </p:cNvSpPr>
          <p:nvPr>
            <p:ph type="sldNum" sz="quarter" idx="4294967295"/>
          </p:nvPr>
        </p:nvSpPr>
        <p:spPr>
          <a:xfrm>
            <a:off x="9446340" y="7351584"/>
            <a:ext cx="2740898" cy="365030"/>
          </a:xfrm>
        </p:spPr>
        <p:txBody>
          <a:bodyPr/>
          <a:lstStyle/>
          <a:p>
            <a:fld id="{6EA6D8CF-3CDE-4807-BCD2-C9F2B831AAA5}" type="slidenum">
              <a:rPr lang="en-US" smtClean="0">
                <a:solidFill>
                  <a:schemeClr val="tx2"/>
                </a:solidFill>
              </a:rPr>
              <a:pPr/>
              <a:t>41</a:t>
            </a:fld>
            <a:endParaRPr lang="en-US">
              <a:solidFill>
                <a:schemeClr val="tx2"/>
              </a:solidFill>
            </a:endParaRPr>
          </a:p>
        </p:txBody>
      </p:sp>
      <p:grpSp>
        <p:nvGrpSpPr>
          <p:cNvPr id="37" name="Group 36"/>
          <p:cNvGrpSpPr/>
          <p:nvPr/>
        </p:nvGrpSpPr>
        <p:grpSpPr>
          <a:xfrm>
            <a:off x="1644595" y="2209525"/>
            <a:ext cx="4536659" cy="646163"/>
            <a:chOff x="1495210" y="2722269"/>
            <a:chExt cx="3673357" cy="646331"/>
          </a:xfrm>
        </p:grpSpPr>
        <p:sp>
          <p:nvSpPr>
            <p:cNvPr id="27" name="Rectangle 26"/>
            <p:cNvSpPr/>
            <p:nvPr/>
          </p:nvSpPr>
          <p:spPr>
            <a:xfrm>
              <a:off x="1495210" y="2814606"/>
              <a:ext cx="3673357" cy="461657"/>
            </a:xfrm>
            <a:prstGeom prst="rect">
              <a:avLst/>
            </a:prstGeom>
          </p:spPr>
          <p:txBody>
            <a:bodyPr wrap="square" anchor="ctr">
              <a:spAutoFit/>
            </a:bodyPr>
            <a:lstStyle/>
            <a:p>
              <a:pPr fontAlgn="base">
                <a:spcBef>
                  <a:spcPts val="1200"/>
                </a:spcBef>
              </a:pPr>
              <a:r>
                <a:rPr lang="en-US" sz="2399" b="1" dirty="0">
                  <a:solidFill>
                    <a:schemeClr val="bg1"/>
                  </a:solidFill>
                  <a:latin typeface="Arial"/>
                  <a:cs typeface="Arial"/>
                </a:rPr>
                <a:t>VM Perf. Threshold (%)</a:t>
              </a:r>
            </a:p>
          </p:txBody>
        </p:sp>
        <p:sp>
          <p:nvSpPr>
            <p:cNvPr id="28" name="Rectangle 27"/>
            <p:cNvSpPr/>
            <p:nvPr/>
          </p:nvSpPr>
          <p:spPr>
            <a:xfrm>
              <a:off x="4575160" y="2722269"/>
              <a:ext cx="495015" cy="646331"/>
            </a:xfrm>
            <a:prstGeom prst="rect">
              <a:avLst/>
            </a:prstGeom>
          </p:spPr>
          <p:txBody>
            <a:bodyPr wrap="square">
              <a:spAutoFit/>
            </a:bodyPr>
            <a:lstStyle/>
            <a:p>
              <a:r>
                <a:rPr lang="en-US" sz="3599" b="1">
                  <a:solidFill>
                    <a:schemeClr val="bg1"/>
                  </a:solidFill>
                </a:rPr>
                <a:t>=</a:t>
              </a:r>
            </a:p>
          </p:txBody>
        </p:sp>
      </p:grpSp>
      <p:grpSp>
        <p:nvGrpSpPr>
          <p:cNvPr id="35" name="Group 34"/>
          <p:cNvGrpSpPr/>
          <p:nvPr/>
        </p:nvGrpSpPr>
        <p:grpSpPr>
          <a:xfrm>
            <a:off x="9779406" y="2183842"/>
            <a:ext cx="1253784" cy="646163"/>
            <a:chOff x="9250856" y="2496649"/>
            <a:chExt cx="1254111" cy="646331"/>
          </a:xfrm>
        </p:grpSpPr>
        <p:sp>
          <p:nvSpPr>
            <p:cNvPr id="26" name="Rectangle 25"/>
            <p:cNvSpPr/>
            <p:nvPr/>
          </p:nvSpPr>
          <p:spPr>
            <a:xfrm>
              <a:off x="9583219" y="2670885"/>
              <a:ext cx="921748" cy="338554"/>
            </a:xfrm>
            <a:prstGeom prst="rect">
              <a:avLst/>
            </a:prstGeom>
          </p:spPr>
          <p:txBody>
            <a:bodyPr wrap="square" anchor="ctr">
              <a:spAutoFit/>
            </a:bodyPr>
            <a:lstStyle/>
            <a:p>
              <a:pPr fontAlgn="base">
                <a:spcBef>
                  <a:spcPts val="1200"/>
                </a:spcBef>
              </a:pPr>
              <a:r>
                <a:rPr lang="en-US" sz="1600" b="1">
                  <a:solidFill>
                    <a:schemeClr val="bg1"/>
                  </a:solidFill>
                  <a:latin typeface="Arial"/>
                  <a:cs typeface="Arial"/>
                </a:rPr>
                <a:t>100%</a:t>
              </a:r>
            </a:p>
          </p:txBody>
        </p:sp>
        <p:sp>
          <p:nvSpPr>
            <p:cNvPr id="30" name="Rectangle 29"/>
            <p:cNvSpPr/>
            <p:nvPr/>
          </p:nvSpPr>
          <p:spPr>
            <a:xfrm>
              <a:off x="9250856" y="2496649"/>
              <a:ext cx="564216" cy="646331"/>
            </a:xfrm>
            <a:prstGeom prst="rect">
              <a:avLst/>
            </a:prstGeom>
          </p:spPr>
          <p:txBody>
            <a:bodyPr wrap="square" anchor="ctr">
              <a:spAutoFit/>
            </a:bodyPr>
            <a:lstStyle/>
            <a:p>
              <a:r>
                <a:rPr lang="en-US" sz="3599" b="1">
                  <a:solidFill>
                    <a:schemeClr val="bg1"/>
                  </a:solidFill>
                </a:rPr>
                <a:t>x</a:t>
              </a:r>
            </a:p>
          </p:txBody>
        </p:sp>
      </p:grpSp>
      <p:cxnSp>
        <p:nvCxnSpPr>
          <p:cNvPr id="6" name="Straight Connector 5">
            <a:extLst>
              <a:ext uri="{FF2B5EF4-FFF2-40B4-BE49-F238E27FC236}">
                <a16:creationId xmlns:a16="http://schemas.microsoft.com/office/drawing/2014/main" id="{B0C642C8-EA21-4738-A3CF-65AF2AD7D116}"/>
              </a:ext>
            </a:extLst>
          </p:cNvPr>
          <p:cNvCxnSpPr>
            <a:cxnSpLocks/>
          </p:cNvCxnSpPr>
          <p:nvPr/>
        </p:nvCxnSpPr>
        <p:spPr bwMode="gray">
          <a:xfrm>
            <a:off x="-312630" y="6857107"/>
            <a:ext cx="14037904"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D3C466F-9109-46C0-A5BB-667560E681E7}"/>
              </a:ext>
            </a:extLst>
          </p:cNvPr>
          <p:cNvGrpSpPr/>
          <p:nvPr/>
        </p:nvGrpSpPr>
        <p:grpSpPr>
          <a:xfrm>
            <a:off x="6008908" y="2155513"/>
            <a:ext cx="3669203" cy="763710"/>
            <a:chOff x="5542640" y="2155181"/>
            <a:chExt cx="3670159" cy="763909"/>
          </a:xfrm>
        </p:grpSpPr>
        <p:sp>
          <p:nvSpPr>
            <p:cNvPr id="29" name="Rectangle 28">
              <a:extLst>
                <a:ext uri="{FF2B5EF4-FFF2-40B4-BE49-F238E27FC236}">
                  <a16:creationId xmlns:a16="http://schemas.microsoft.com/office/drawing/2014/main" id="{C266B010-C546-471B-88CA-E63042953E03}"/>
                </a:ext>
              </a:extLst>
            </p:cNvPr>
            <p:cNvSpPr/>
            <p:nvPr/>
          </p:nvSpPr>
          <p:spPr>
            <a:xfrm>
              <a:off x="5542937" y="2580536"/>
              <a:ext cx="799858" cy="338554"/>
            </a:xfrm>
            <a:prstGeom prst="rect">
              <a:avLst/>
            </a:prstGeom>
            <a:solidFill>
              <a:srgbClr val="FF0000">
                <a:alpha val="5000"/>
              </a:srgbClr>
            </a:solidFill>
            <a:effectLst>
              <a:glow rad="63500">
                <a:schemeClr val="accent1">
                  <a:satMod val="175000"/>
                  <a:alpha val="40000"/>
                </a:schemeClr>
              </a:glow>
            </a:effectLst>
          </p:spPr>
          <p:txBody>
            <a:bodyPr wrap="square">
              <a:spAutoFit/>
            </a:bodyPr>
            <a:lstStyle/>
            <a:p>
              <a:pPr algn="ctr" fontAlgn="base">
                <a:spcBef>
                  <a:spcPts val="1200"/>
                </a:spcBef>
              </a:pPr>
              <a:r>
                <a:rPr lang="en-US" sz="1600" b="1" dirty="0">
                  <a:solidFill>
                    <a:schemeClr val="bg1"/>
                  </a:solidFill>
                  <a:latin typeface="Arial"/>
                  <a:cs typeface="Arial"/>
                </a:rPr>
                <a:t>CPU</a:t>
              </a:r>
            </a:p>
          </p:txBody>
        </p:sp>
        <p:sp>
          <p:nvSpPr>
            <p:cNvPr id="32" name="Rectangle 31">
              <a:extLst>
                <a:ext uri="{FF2B5EF4-FFF2-40B4-BE49-F238E27FC236}">
                  <a16:creationId xmlns:a16="http://schemas.microsoft.com/office/drawing/2014/main" id="{C4FBF0FD-010E-4341-B31A-32B25A6CC467}"/>
                </a:ext>
              </a:extLst>
            </p:cNvPr>
            <p:cNvSpPr/>
            <p:nvPr/>
          </p:nvSpPr>
          <p:spPr>
            <a:xfrm>
              <a:off x="6499605" y="2580536"/>
              <a:ext cx="799858" cy="338554"/>
            </a:xfrm>
            <a:prstGeom prst="rect">
              <a:avLst/>
            </a:prstGeom>
            <a:solidFill>
              <a:srgbClr val="FF0000">
                <a:alpha val="5000"/>
              </a:srgbClr>
            </a:solidFill>
            <a:effectLst>
              <a:glow rad="63500">
                <a:schemeClr val="accent1">
                  <a:satMod val="175000"/>
                  <a:alpha val="40000"/>
                </a:schemeClr>
              </a:glow>
            </a:effectLst>
          </p:spPr>
          <p:txBody>
            <a:bodyPr wrap="square">
              <a:spAutoFit/>
            </a:bodyPr>
            <a:lstStyle/>
            <a:p>
              <a:pPr algn="ctr" fontAlgn="base">
                <a:spcBef>
                  <a:spcPts val="1200"/>
                </a:spcBef>
              </a:pPr>
              <a:r>
                <a:rPr lang="en-US" sz="1600" b="1" dirty="0">
                  <a:solidFill>
                    <a:schemeClr val="bg1"/>
                  </a:solidFill>
                  <a:latin typeface="Arial"/>
                  <a:cs typeface="Arial"/>
                </a:rPr>
                <a:t>RAM</a:t>
              </a:r>
            </a:p>
          </p:txBody>
        </p:sp>
        <p:sp>
          <p:nvSpPr>
            <p:cNvPr id="43" name="Rectangle 42">
              <a:extLst>
                <a:ext uri="{FF2B5EF4-FFF2-40B4-BE49-F238E27FC236}">
                  <a16:creationId xmlns:a16="http://schemas.microsoft.com/office/drawing/2014/main" id="{60ADF14C-BF9E-4971-91A7-F1A75CA545DA}"/>
                </a:ext>
              </a:extLst>
            </p:cNvPr>
            <p:cNvSpPr/>
            <p:nvPr/>
          </p:nvSpPr>
          <p:spPr>
            <a:xfrm>
              <a:off x="7456273" y="2580536"/>
              <a:ext cx="799858" cy="338554"/>
            </a:xfrm>
            <a:prstGeom prst="rect">
              <a:avLst/>
            </a:prstGeom>
            <a:solidFill>
              <a:srgbClr val="FF0000">
                <a:alpha val="5000"/>
              </a:srgbClr>
            </a:solidFill>
            <a:effectLst>
              <a:glow rad="63500">
                <a:schemeClr val="accent1">
                  <a:satMod val="175000"/>
                  <a:alpha val="40000"/>
                </a:schemeClr>
              </a:glow>
            </a:effectLst>
          </p:spPr>
          <p:txBody>
            <a:bodyPr wrap="square">
              <a:spAutoFit/>
            </a:bodyPr>
            <a:lstStyle/>
            <a:p>
              <a:pPr algn="ctr" fontAlgn="base">
                <a:spcBef>
                  <a:spcPts val="1200"/>
                </a:spcBef>
              </a:pPr>
              <a:r>
                <a:rPr lang="en-US" sz="1600" b="1">
                  <a:solidFill>
                    <a:schemeClr val="bg1"/>
                  </a:solidFill>
                  <a:latin typeface="Arial"/>
                  <a:cs typeface="Arial"/>
                </a:rPr>
                <a:t>Disk</a:t>
              </a:r>
            </a:p>
          </p:txBody>
        </p:sp>
        <p:sp>
          <p:nvSpPr>
            <p:cNvPr id="44" name="Rectangle 43">
              <a:extLst>
                <a:ext uri="{FF2B5EF4-FFF2-40B4-BE49-F238E27FC236}">
                  <a16:creationId xmlns:a16="http://schemas.microsoft.com/office/drawing/2014/main" id="{BD989AD8-FFB2-4C33-9BB4-94C64C03D5A0}"/>
                </a:ext>
              </a:extLst>
            </p:cNvPr>
            <p:cNvSpPr/>
            <p:nvPr/>
          </p:nvSpPr>
          <p:spPr>
            <a:xfrm>
              <a:off x="8412941" y="2580536"/>
              <a:ext cx="799858" cy="338554"/>
            </a:xfrm>
            <a:prstGeom prst="rect">
              <a:avLst/>
            </a:prstGeom>
            <a:solidFill>
              <a:srgbClr val="FF0000">
                <a:alpha val="5000"/>
              </a:srgbClr>
            </a:solidFill>
            <a:effectLst>
              <a:glow rad="63500">
                <a:schemeClr val="accent1">
                  <a:satMod val="175000"/>
                  <a:alpha val="40000"/>
                </a:schemeClr>
              </a:glow>
            </a:effectLst>
          </p:spPr>
          <p:txBody>
            <a:bodyPr wrap="square">
              <a:spAutoFit/>
            </a:bodyPr>
            <a:lstStyle/>
            <a:p>
              <a:pPr algn="ctr" fontAlgn="base">
                <a:spcBef>
                  <a:spcPts val="1200"/>
                </a:spcBef>
              </a:pPr>
              <a:r>
                <a:rPr lang="en-US" sz="1600" b="1">
                  <a:solidFill>
                    <a:schemeClr val="bg1"/>
                  </a:solidFill>
                  <a:latin typeface="Arial"/>
                  <a:cs typeface="Arial"/>
                </a:rPr>
                <a:t>Net</a:t>
              </a:r>
            </a:p>
          </p:txBody>
        </p:sp>
        <p:sp>
          <p:nvSpPr>
            <p:cNvPr id="46" name="Rectangle 45">
              <a:extLst>
                <a:ext uri="{FF2B5EF4-FFF2-40B4-BE49-F238E27FC236}">
                  <a16:creationId xmlns:a16="http://schemas.microsoft.com/office/drawing/2014/main" id="{9AE70477-1232-4733-8ACA-C7486E51F579}"/>
                </a:ext>
              </a:extLst>
            </p:cNvPr>
            <p:cNvSpPr/>
            <p:nvPr/>
          </p:nvSpPr>
          <p:spPr>
            <a:xfrm>
              <a:off x="5542640" y="2155181"/>
              <a:ext cx="3670159" cy="338554"/>
            </a:xfrm>
            <a:prstGeom prst="rect">
              <a:avLst/>
            </a:prstGeom>
            <a:solidFill>
              <a:schemeClr val="accent1">
                <a:alpha val="10000"/>
              </a:schemeClr>
            </a:solidFill>
            <a:effectLst>
              <a:glow rad="63500">
                <a:schemeClr val="accent1">
                  <a:satMod val="175000"/>
                  <a:alpha val="40000"/>
                </a:schemeClr>
              </a:glow>
            </a:effectLst>
          </p:spPr>
          <p:txBody>
            <a:bodyPr wrap="square">
              <a:spAutoFit/>
            </a:bodyPr>
            <a:lstStyle/>
            <a:p>
              <a:pPr algn="ctr" fontAlgn="base">
                <a:spcBef>
                  <a:spcPts val="1200"/>
                </a:spcBef>
              </a:pPr>
              <a:r>
                <a:rPr lang="en-US" sz="1600" b="1">
                  <a:solidFill>
                    <a:schemeClr val="bg1"/>
                  </a:solidFill>
                  <a:latin typeface="Arial"/>
                  <a:cs typeface="Arial"/>
                </a:rPr>
                <a:t>Performance SLA met?</a:t>
              </a:r>
            </a:p>
          </p:txBody>
        </p:sp>
      </p:grpSp>
      <p:sp>
        <p:nvSpPr>
          <p:cNvPr id="24" name="Rectangle 23">
            <a:extLst>
              <a:ext uri="{FF2B5EF4-FFF2-40B4-BE49-F238E27FC236}">
                <a16:creationId xmlns:a16="http://schemas.microsoft.com/office/drawing/2014/main" id="{9C4D7DAF-152E-4965-88CD-CCB35E14EFD8}"/>
              </a:ext>
            </a:extLst>
          </p:cNvPr>
          <p:cNvSpPr/>
          <p:nvPr/>
        </p:nvSpPr>
        <p:spPr>
          <a:xfrm>
            <a:off x="1436359" y="3420986"/>
            <a:ext cx="9481164" cy="1375596"/>
          </a:xfrm>
          <a:prstGeom prst="rect">
            <a:avLst/>
          </a:prstGeom>
          <a:solidFill>
            <a:schemeClr val="bg2">
              <a:lumMod val="10000"/>
            </a:schemeClr>
          </a:solidFill>
          <a:ln>
            <a:noFill/>
          </a:ln>
          <a:effectLst>
            <a:innerShdw blurRad="63500" dist="50800" dir="135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b="1"/>
          </a:p>
        </p:txBody>
      </p:sp>
      <p:grpSp>
        <p:nvGrpSpPr>
          <p:cNvPr id="33" name="Group 32">
            <a:extLst>
              <a:ext uri="{FF2B5EF4-FFF2-40B4-BE49-F238E27FC236}">
                <a16:creationId xmlns:a16="http://schemas.microsoft.com/office/drawing/2014/main" id="{45BA3B8D-3318-4002-A88F-8FC306907763}"/>
              </a:ext>
            </a:extLst>
          </p:cNvPr>
          <p:cNvGrpSpPr/>
          <p:nvPr/>
        </p:nvGrpSpPr>
        <p:grpSpPr>
          <a:xfrm>
            <a:off x="1436359" y="3658739"/>
            <a:ext cx="9701862" cy="923090"/>
            <a:chOff x="1199456" y="4290022"/>
            <a:chExt cx="9720911" cy="923330"/>
          </a:xfrm>
          <a:noFill/>
        </p:grpSpPr>
        <p:sp>
          <p:nvSpPr>
            <p:cNvPr id="34" name="Rectangle 33">
              <a:extLst>
                <a:ext uri="{FF2B5EF4-FFF2-40B4-BE49-F238E27FC236}">
                  <a16:creationId xmlns:a16="http://schemas.microsoft.com/office/drawing/2014/main" id="{E30C59D8-8AEB-4685-8BA0-47413FEC248C}"/>
                </a:ext>
              </a:extLst>
            </p:cNvPr>
            <p:cNvSpPr/>
            <p:nvPr/>
          </p:nvSpPr>
          <p:spPr>
            <a:xfrm>
              <a:off x="1199456" y="4407927"/>
              <a:ext cx="9483634" cy="687977"/>
            </a:xfrm>
            <a:prstGeom prst="rect">
              <a:avLst/>
            </a:prstGeom>
            <a:grpFill/>
            <a:ln>
              <a:noFill/>
            </a:ln>
            <a:effectLst>
              <a:innerShdw blurRad="63500" dist="50800" dir="135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b="1"/>
            </a:p>
          </p:txBody>
        </p:sp>
        <p:grpSp>
          <p:nvGrpSpPr>
            <p:cNvPr id="36" name="Group 35">
              <a:extLst>
                <a:ext uri="{FF2B5EF4-FFF2-40B4-BE49-F238E27FC236}">
                  <a16:creationId xmlns:a16="http://schemas.microsoft.com/office/drawing/2014/main" id="{9F40A107-BA83-453A-88B4-B45CC2C60759}"/>
                </a:ext>
              </a:extLst>
            </p:cNvPr>
            <p:cNvGrpSpPr/>
            <p:nvPr/>
          </p:nvGrpSpPr>
          <p:grpSpPr>
            <a:xfrm>
              <a:off x="1436733" y="4397972"/>
              <a:ext cx="9483634" cy="707886"/>
              <a:chOff x="1516800" y="3987754"/>
              <a:chExt cx="9483634" cy="707886"/>
            </a:xfrm>
            <a:grpFill/>
          </p:grpSpPr>
          <p:sp>
            <p:nvSpPr>
              <p:cNvPr id="47" name="Rectangle 46">
                <a:extLst>
                  <a:ext uri="{FF2B5EF4-FFF2-40B4-BE49-F238E27FC236}">
                    <a16:creationId xmlns:a16="http://schemas.microsoft.com/office/drawing/2014/main" id="{235C5212-204B-45AB-BDE2-F14F9EC6F3E6}"/>
                  </a:ext>
                </a:extLst>
              </p:cNvPr>
              <p:cNvSpPr/>
              <p:nvPr/>
            </p:nvSpPr>
            <p:spPr>
              <a:xfrm>
                <a:off x="1516800" y="4097196"/>
                <a:ext cx="9483634" cy="461665"/>
              </a:xfrm>
              <a:prstGeom prst="rect">
                <a:avLst/>
              </a:prstGeom>
              <a:grpFill/>
            </p:spPr>
            <p:txBody>
              <a:bodyPr wrap="square">
                <a:spAutoFit/>
              </a:bodyPr>
              <a:lstStyle/>
              <a:p>
                <a:pPr fontAlgn="base">
                  <a:spcBef>
                    <a:spcPts val="1200"/>
                  </a:spcBef>
                </a:pPr>
                <a:r>
                  <a:rPr lang="en-US" sz="2399" b="1" dirty="0">
                    <a:solidFill>
                      <a:schemeClr val="bg1"/>
                    </a:solidFill>
                    <a:latin typeface="Arial"/>
                    <a:cs typeface="Arial"/>
                  </a:rPr>
                  <a:t>Cluster Performance (%)              VM Perf. Threshold (%)</a:t>
                </a:r>
              </a:p>
            </p:txBody>
          </p:sp>
          <p:sp>
            <p:nvSpPr>
              <p:cNvPr id="48" name="Rectangle 47">
                <a:extLst>
                  <a:ext uri="{FF2B5EF4-FFF2-40B4-BE49-F238E27FC236}">
                    <a16:creationId xmlns:a16="http://schemas.microsoft.com/office/drawing/2014/main" id="{220BB72D-F907-43B8-B9F5-36402ABB9073}"/>
                  </a:ext>
                </a:extLst>
              </p:cNvPr>
              <p:cNvSpPr/>
              <p:nvPr/>
            </p:nvSpPr>
            <p:spPr>
              <a:xfrm>
                <a:off x="5281031" y="3987754"/>
                <a:ext cx="769527" cy="707886"/>
              </a:xfrm>
              <a:prstGeom prst="rect">
                <a:avLst/>
              </a:prstGeom>
              <a:grpFill/>
            </p:spPr>
            <p:txBody>
              <a:bodyPr wrap="square">
                <a:spAutoFit/>
              </a:bodyPr>
              <a:lstStyle/>
              <a:p>
                <a:r>
                  <a:rPr lang="en-US" sz="3999" b="1">
                    <a:solidFill>
                      <a:schemeClr val="bg1"/>
                    </a:solidFill>
                  </a:rPr>
                  <a:t>=</a:t>
                </a:r>
              </a:p>
            </p:txBody>
          </p:sp>
        </p:grpSp>
        <p:sp>
          <p:nvSpPr>
            <p:cNvPr id="41" name="Rectangle 40">
              <a:extLst>
                <a:ext uri="{FF2B5EF4-FFF2-40B4-BE49-F238E27FC236}">
                  <a16:creationId xmlns:a16="http://schemas.microsoft.com/office/drawing/2014/main" id="{E0A45273-AE49-4358-8FBE-EA500447CF49}"/>
                </a:ext>
              </a:extLst>
            </p:cNvPr>
            <p:cNvSpPr/>
            <p:nvPr/>
          </p:nvSpPr>
          <p:spPr>
            <a:xfrm>
              <a:off x="5653048" y="4290022"/>
              <a:ext cx="769527" cy="923330"/>
            </a:xfrm>
            <a:prstGeom prst="rect">
              <a:avLst/>
            </a:prstGeom>
            <a:grpFill/>
          </p:spPr>
          <p:txBody>
            <a:bodyPr wrap="square">
              <a:spAutoFit/>
            </a:bodyPr>
            <a:lstStyle/>
            <a:p>
              <a:r>
                <a:rPr lang="el-GR" sz="5398">
                  <a:solidFill>
                    <a:schemeClr val="bg1"/>
                  </a:solidFill>
                  <a:latin typeface="Times" panose="02020603050405020304" pitchFamily="18" charset="0"/>
                  <a:cs typeface="Times" panose="02020603050405020304" pitchFamily="18" charset="0"/>
                </a:rPr>
                <a:t>Σ</a:t>
              </a:r>
              <a:endParaRPr lang="en-US" sz="5398">
                <a:solidFill>
                  <a:schemeClr val="bg1"/>
                </a:solidFill>
                <a:latin typeface="Times" panose="02020603050405020304" pitchFamily="18" charset="0"/>
                <a:cs typeface="Times" panose="02020603050405020304" pitchFamily="18" charset="0"/>
              </a:endParaRPr>
            </a:p>
          </p:txBody>
        </p:sp>
      </p:grpSp>
      <p:sp>
        <p:nvSpPr>
          <p:cNvPr id="38" name="Rectangle 37">
            <a:extLst>
              <a:ext uri="{FF2B5EF4-FFF2-40B4-BE49-F238E27FC236}">
                <a16:creationId xmlns:a16="http://schemas.microsoft.com/office/drawing/2014/main" id="{D6BE7489-BB46-4B6D-AF24-A96647C9CE58}"/>
              </a:ext>
            </a:extLst>
          </p:cNvPr>
          <p:cNvSpPr/>
          <p:nvPr/>
        </p:nvSpPr>
        <p:spPr>
          <a:xfrm>
            <a:off x="-1" y="5558902"/>
            <a:ext cx="12112645" cy="336025"/>
          </a:xfrm>
          <a:prstGeom prst="rect">
            <a:avLst/>
          </a:prstGeom>
          <a:solidFill>
            <a:schemeClr val="bg1">
              <a:alpha val="20000"/>
            </a:schemeClr>
          </a:solidFill>
          <a:ln>
            <a:noFill/>
          </a:ln>
          <a:effectLst>
            <a:innerShdw blurRad="63500" dist="50800" dir="135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b="1" dirty="0"/>
              <a:t>Above is calculated every 5 minutes. Aim for 99.9% Internal SLA per month</a:t>
            </a:r>
          </a:p>
        </p:txBody>
      </p:sp>
    </p:spTree>
    <p:extLst>
      <p:ext uri="{BB962C8B-B14F-4D97-AF65-F5344CB8AC3E}">
        <p14:creationId xmlns:p14="http://schemas.microsoft.com/office/powerpoint/2010/main" val="415410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4" grpId="0" animBg="1"/>
      <p:bldP spid="3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3009D4-843A-49E8-87AB-6E30D7FF1344}"/>
              </a:ext>
            </a:extLst>
          </p:cNvPr>
          <p:cNvSpPr>
            <a:spLocks noGrp="1"/>
          </p:cNvSpPr>
          <p:nvPr>
            <p:ph sz="quarter" idx="14"/>
          </p:nvPr>
        </p:nvSpPr>
        <p:spPr/>
        <p:txBody>
          <a:bodyPr/>
          <a:lstStyle/>
          <a:p>
            <a:r>
              <a:rPr lang="en-US" sz="1799" dirty="0"/>
              <a:t>How severe is the problem?</a:t>
            </a:r>
          </a:p>
          <a:p>
            <a:pPr lvl="1"/>
            <a:r>
              <a:rPr lang="en-US" sz="1600" dirty="0"/>
              <a:t>What’s the worst that happens to a single VM.</a:t>
            </a:r>
          </a:p>
          <a:p>
            <a:pPr lvl="1"/>
            <a:r>
              <a:rPr lang="en-US" sz="1600" dirty="0"/>
              <a:t>Once you know this, the next logical question is below.</a:t>
            </a:r>
          </a:p>
          <a:p>
            <a:r>
              <a:rPr lang="en-US" sz="1799" dirty="0"/>
              <a:t>How widespread is the problem?</a:t>
            </a:r>
          </a:p>
          <a:p>
            <a:pPr lvl="1"/>
            <a:r>
              <a:rPr lang="en-US" sz="1600" dirty="0"/>
              <a:t>How many VMs are affected?</a:t>
            </a:r>
          </a:p>
          <a:p>
            <a:pPr lvl="1"/>
            <a:r>
              <a:rPr lang="en-US" sz="1600" dirty="0"/>
              <a:t>The answer impacts the course of troubleshooting. Is it isolated incident or widespread?</a:t>
            </a:r>
          </a:p>
          <a:p>
            <a:pPr lvl="1"/>
            <a:r>
              <a:rPr lang="en-US" sz="1600" dirty="0"/>
              <a:t>Isolated </a:t>
            </a:r>
            <a:r>
              <a:rPr lang="en-US" sz="1600" dirty="0">
                <a:sym typeface="Wingdings" panose="05000000000000000000" pitchFamily="2" charset="2"/>
              </a:rPr>
              <a:t> look at the affected VM more closely</a:t>
            </a:r>
          </a:p>
          <a:p>
            <a:pPr lvl="1"/>
            <a:r>
              <a:rPr lang="en-US" sz="1600" dirty="0">
                <a:sym typeface="Wingdings" panose="05000000000000000000" pitchFamily="2" charset="2"/>
              </a:rPr>
              <a:t>Widespread  look at common area (e.g. cluster, datastore, resource pool, host)</a:t>
            </a:r>
            <a:endParaRPr lang="en-US" sz="1600" dirty="0"/>
          </a:p>
        </p:txBody>
      </p:sp>
      <p:sp>
        <p:nvSpPr>
          <p:cNvPr id="3" name="Title 2">
            <a:extLst>
              <a:ext uri="{FF2B5EF4-FFF2-40B4-BE49-F238E27FC236}">
                <a16:creationId xmlns:a16="http://schemas.microsoft.com/office/drawing/2014/main" id="{5742864D-C407-4D7C-8B8B-20C213441BF8}"/>
              </a:ext>
            </a:extLst>
          </p:cNvPr>
          <p:cNvSpPr>
            <a:spLocks noGrp="1"/>
          </p:cNvSpPr>
          <p:nvPr>
            <p:ph type="title"/>
          </p:nvPr>
        </p:nvSpPr>
        <p:spPr/>
        <p:txBody>
          <a:bodyPr/>
          <a:lstStyle/>
          <a:p>
            <a:r>
              <a:rPr lang="en-US"/>
              <a:t>2 dimensions of Performance</a:t>
            </a:r>
          </a:p>
        </p:txBody>
      </p:sp>
      <p:sp>
        <p:nvSpPr>
          <p:cNvPr id="4" name="Subtitle 3">
            <a:extLst>
              <a:ext uri="{FF2B5EF4-FFF2-40B4-BE49-F238E27FC236}">
                <a16:creationId xmlns:a16="http://schemas.microsoft.com/office/drawing/2014/main" id="{9FBD3AAC-93AE-4EAD-BB3C-1D7FF4096FB3}"/>
              </a:ext>
            </a:extLst>
          </p:cNvPr>
          <p:cNvSpPr>
            <a:spLocks noGrp="1"/>
          </p:cNvSpPr>
          <p:nvPr>
            <p:ph type="subTitle" idx="10"/>
          </p:nvPr>
        </p:nvSpPr>
        <p:spPr/>
        <p:txBody>
          <a:bodyPr/>
          <a:lstStyle/>
          <a:p>
            <a:r>
              <a:rPr lang="en-US"/>
              <a:t>How Deep vs How Broad</a:t>
            </a:r>
          </a:p>
        </p:txBody>
      </p:sp>
      <p:graphicFrame>
        <p:nvGraphicFramePr>
          <p:cNvPr id="5" name="Table 4">
            <a:extLst>
              <a:ext uri="{FF2B5EF4-FFF2-40B4-BE49-F238E27FC236}">
                <a16:creationId xmlns:a16="http://schemas.microsoft.com/office/drawing/2014/main" id="{D36E22C6-3EDB-46C9-951A-808C8A427D7A}"/>
              </a:ext>
            </a:extLst>
          </p:cNvPr>
          <p:cNvGraphicFramePr>
            <a:graphicFrameLocks noGrp="1"/>
          </p:cNvGraphicFramePr>
          <p:nvPr/>
        </p:nvGraphicFramePr>
        <p:xfrm>
          <a:off x="797468" y="4086015"/>
          <a:ext cx="9863323" cy="2575322"/>
        </p:xfrm>
        <a:graphic>
          <a:graphicData uri="http://schemas.openxmlformats.org/drawingml/2006/table">
            <a:tbl>
              <a:tblPr firstRow="1" bandRow="1">
                <a:tableStyleId>{5C22544A-7EE6-4342-B048-85BDC9FD1C3A}</a:tableStyleId>
              </a:tblPr>
              <a:tblGrid>
                <a:gridCol w="1365238">
                  <a:extLst>
                    <a:ext uri="{9D8B030D-6E8A-4147-A177-3AD203B41FA5}">
                      <a16:colId xmlns:a16="http://schemas.microsoft.com/office/drawing/2014/main" val="3392532375"/>
                    </a:ext>
                  </a:extLst>
                </a:gridCol>
                <a:gridCol w="3771837">
                  <a:extLst>
                    <a:ext uri="{9D8B030D-6E8A-4147-A177-3AD203B41FA5}">
                      <a16:colId xmlns:a16="http://schemas.microsoft.com/office/drawing/2014/main" val="512552585"/>
                    </a:ext>
                  </a:extLst>
                </a:gridCol>
                <a:gridCol w="1181562">
                  <a:extLst>
                    <a:ext uri="{9D8B030D-6E8A-4147-A177-3AD203B41FA5}">
                      <a16:colId xmlns:a16="http://schemas.microsoft.com/office/drawing/2014/main" val="1895941119"/>
                    </a:ext>
                  </a:extLst>
                </a:gridCol>
                <a:gridCol w="1181562">
                  <a:extLst>
                    <a:ext uri="{9D8B030D-6E8A-4147-A177-3AD203B41FA5}">
                      <a16:colId xmlns:a16="http://schemas.microsoft.com/office/drawing/2014/main" val="1262886474"/>
                    </a:ext>
                  </a:extLst>
                </a:gridCol>
                <a:gridCol w="1181562">
                  <a:extLst>
                    <a:ext uri="{9D8B030D-6E8A-4147-A177-3AD203B41FA5}">
                      <a16:colId xmlns:a16="http://schemas.microsoft.com/office/drawing/2014/main" val="3995829790"/>
                    </a:ext>
                  </a:extLst>
                </a:gridCol>
                <a:gridCol w="1181562">
                  <a:extLst>
                    <a:ext uri="{9D8B030D-6E8A-4147-A177-3AD203B41FA5}">
                      <a16:colId xmlns:a16="http://schemas.microsoft.com/office/drawing/2014/main" val="2959134251"/>
                    </a:ext>
                  </a:extLst>
                </a:gridCol>
              </a:tblGrid>
              <a:tr h="352742">
                <a:tc>
                  <a:txBody>
                    <a:bodyPr/>
                    <a:lstStyle/>
                    <a:p>
                      <a:pPr algn="ct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chemeClr val="bg2"/>
                    </a:solidFill>
                  </a:tcPr>
                </a:tc>
                <a:tc>
                  <a:txBody>
                    <a:bodyPr/>
                    <a:lstStyle/>
                    <a:p>
                      <a:pPr algn="ctr"/>
                      <a:r>
                        <a:rPr lang="en-SG" sz="1600">
                          <a:solidFill>
                            <a:schemeClr val="tx2"/>
                          </a:solidFill>
                          <a:latin typeface="Calibri" panose="020F0502020204030204" pitchFamily="34" charset="0"/>
                          <a:cs typeface="Calibri" panose="020F0502020204030204" pitchFamily="34" charset="0"/>
                        </a:rPr>
                        <a:t>Metric</a:t>
                      </a:r>
                    </a:p>
                  </a:txBody>
                  <a:tcPr marL="91344" marR="91344" marT="45672" marB="45672" anchor="ctr">
                    <a:solidFill>
                      <a:schemeClr val="bg2"/>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Green</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00B050"/>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Yellow</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FFFF00"/>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Orange</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FFC000"/>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Red</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FF0000"/>
                    </a:solidFill>
                  </a:tcPr>
                </a:tc>
                <a:extLst>
                  <a:ext uri="{0D108BD9-81ED-4DB2-BD59-A6C34878D82A}">
                    <a16:rowId xmlns:a16="http://schemas.microsoft.com/office/drawing/2014/main" val="2856680443"/>
                  </a:ext>
                </a:extLst>
              </a:tr>
              <a:tr h="370430">
                <a:tc rowSpan="3">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SG" sz="1600" b="0" dirty="0">
                          <a:solidFill>
                            <a:schemeClr val="tx2"/>
                          </a:solidFill>
                          <a:latin typeface="Calibri" panose="020F0502020204030204" pitchFamily="34" charset="0"/>
                          <a:cs typeface="Calibri" panose="020F0502020204030204" pitchFamily="34" charset="0"/>
                        </a:rPr>
                        <a:t>How Broad?</a:t>
                      </a:r>
                    </a:p>
                  </a:txBody>
                  <a:tcPr marL="91344" marR="91344" marT="45672" marB="45672" anchor="ctr"/>
                </a:tc>
                <a:tc>
                  <a:txBody>
                    <a:bodyPr/>
                    <a:lstStyle/>
                    <a:p>
                      <a:pPr algn="l" rtl="0" fontAlgn="ctr">
                        <a:spcBef>
                          <a:spcPts val="600"/>
                        </a:spcBef>
                        <a:spcAft>
                          <a:spcPts val="600"/>
                        </a:spcAft>
                      </a:pPr>
                      <a:r>
                        <a:rPr lang="en-US" sz="1600" b="0" i="0" u="none" strike="noStrike" dirty="0">
                          <a:solidFill>
                            <a:schemeClr val="tx2"/>
                          </a:solidFill>
                          <a:effectLst/>
                          <a:latin typeface="Calibri" panose="020F0502020204030204" pitchFamily="34" charset="0"/>
                          <a:cs typeface="Calibri" panose="020F0502020204030204" pitchFamily="34" charset="0"/>
                        </a:rPr>
                        <a:t>% VM with CPU Ready </a:t>
                      </a:r>
                      <a:r>
                        <a:rPr lang="en-US" sz="1600" b="1" i="0" u="none" strike="noStrike" dirty="0">
                          <a:solidFill>
                            <a:schemeClr val="tx2"/>
                          </a:solidFill>
                          <a:effectLst/>
                          <a:latin typeface="Calibri" panose="020F0502020204030204" pitchFamily="34" charset="0"/>
                          <a:cs typeface="Calibri" panose="020F0502020204030204" pitchFamily="34" charset="0"/>
                        </a:rPr>
                        <a:t>&gt;1%</a:t>
                      </a:r>
                    </a:p>
                  </a:txBody>
                  <a:tcPr marL="91344" marR="0" marT="0" marB="0" anchor="ctr"/>
                </a:tc>
                <a:tc>
                  <a:txBody>
                    <a:bodyPr/>
                    <a:lstStyle/>
                    <a:p>
                      <a:pPr marL="0" marR="0" lvl="0" indent="0" algn="ctr" defTabSz="914126" rtl="0" eaLnBrk="1" fontAlgn="ctr" latinLnBrk="0" hangingPunct="1">
                        <a:lnSpc>
                          <a:spcPct val="100000"/>
                        </a:lnSpc>
                        <a:spcBef>
                          <a:spcPts val="600"/>
                        </a:spcBef>
                        <a:spcAft>
                          <a:spcPts val="600"/>
                        </a:spcAft>
                        <a:buClrTx/>
                        <a:buSzTx/>
                        <a:buFontTx/>
                        <a:buNone/>
                        <a:tabLst/>
                        <a:defRPr/>
                      </a:pPr>
                      <a:r>
                        <a:rPr lang="en-US" sz="1600" b="1" i="0" u="none" strike="noStrike" dirty="0">
                          <a:solidFill>
                            <a:schemeClr val="tx2"/>
                          </a:solidFill>
                          <a:effectLst/>
                          <a:latin typeface="Calibri" panose="020F0502020204030204" pitchFamily="34" charset="0"/>
                          <a:cs typeface="Calibri" panose="020F0502020204030204" pitchFamily="34" charset="0"/>
                        </a:rPr>
                        <a:t>&lt;2.5%</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dirty="0">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dirty="0">
                          <a:solidFill>
                            <a:schemeClr val="tx2"/>
                          </a:solidFill>
                          <a:effectLst/>
                          <a:latin typeface="Calibri" panose="020F0502020204030204" pitchFamily="34" charset="0"/>
                          <a:cs typeface="Calibri" panose="020F0502020204030204" pitchFamily="34" charset="0"/>
                        </a:rPr>
                        <a:t>&lt; 10</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dirty="0">
                          <a:solidFill>
                            <a:schemeClr val="tx2"/>
                          </a:solidFill>
                          <a:effectLst/>
                          <a:latin typeface="Calibri" panose="020F0502020204030204" pitchFamily="34" charset="0"/>
                          <a:cs typeface="Calibri" panose="020F0502020204030204" pitchFamily="34" charset="0"/>
                        </a:rPr>
                        <a:t>&gt; 10</a:t>
                      </a:r>
                    </a:p>
                  </a:txBody>
                  <a:tcPr marL="0" marR="0" marT="0" marB="0" anchor="ctr">
                    <a:solidFill>
                      <a:srgbClr val="FF0000"/>
                    </a:solidFill>
                  </a:tcPr>
                </a:tc>
                <a:extLst>
                  <a:ext uri="{0D108BD9-81ED-4DB2-BD59-A6C34878D82A}">
                    <a16:rowId xmlns:a16="http://schemas.microsoft.com/office/drawing/2014/main" val="2745172747"/>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rtl="0" fontAlgn="ctr">
                        <a:spcBef>
                          <a:spcPts val="600"/>
                        </a:spcBef>
                        <a:spcAft>
                          <a:spcPts val="600"/>
                        </a:spcAft>
                      </a:pPr>
                      <a:r>
                        <a:rPr lang="en-US" sz="1600" b="0" i="0" u="none" strike="noStrike" dirty="0">
                          <a:solidFill>
                            <a:schemeClr val="tx2"/>
                          </a:solidFill>
                          <a:effectLst/>
                          <a:latin typeface="Calibri" panose="020F0502020204030204" pitchFamily="34" charset="0"/>
                          <a:cs typeface="Calibri" panose="020F0502020204030204" pitchFamily="34" charset="0"/>
                        </a:rPr>
                        <a:t>% VM with RAM Contention </a:t>
                      </a:r>
                      <a:r>
                        <a:rPr lang="en-US" sz="1600" b="1" i="0" u="none" strike="noStrike" dirty="0">
                          <a:solidFill>
                            <a:schemeClr val="tx2"/>
                          </a:solidFill>
                          <a:effectLst/>
                          <a:latin typeface="Calibri" panose="020F0502020204030204" pitchFamily="34" charset="0"/>
                          <a:cs typeface="Calibri" panose="020F0502020204030204" pitchFamily="34" charset="0"/>
                        </a:rPr>
                        <a:t>&gt;1%</a:t>
                      </a:r>
                    </a:p>
                  </a:txBody>
                  <a:tcPr marL="91344" marR="0" marT="0" marB="0" anchor="ctr"/>
                </a:tc>
                <a:tc>
                  <a:txBody>
                    <a:bodyPr/>
                    <a:lstStyle/>
                    <a:p>
                      <a:pPr marL="0" marR="0" lvl="0" indent="0" algn="ctr" defTabSz="914126" rtl="0" eaLnBrk="1" fontAlgn="ctr" latinLnBrk="0" hangingPunct="1">
                        <a:lnSpc>
                          <a:spcPct val="100000"/>
                        </a:lnSpc>
                        <a:spcBef>
                          <a:spcPts val="600"/>
                        </a:spcBef>
                        <a:spcAft>
                          <a:spcPts val="600"/>
                        </a:spcAft>
                        <a:buClrTx/>
                        <a:buSzTx/>
                        <a:buFontTx/>
                        <a:buNone/>
                        <a:tabLst/>
                        <a:defRPr/>
                      </a:pPr>
                      <a:r>
                        <a:rPr lang="en-US" sz="1600" b="1" i="0" u="none" strike="noStrike">
                          <a:solidFill>
                            <a:schemeClr val="tx2"/>
                          </a:solidFill>
                          <a:effectLst/>
                          <a:latin typeface="Calibri" panose="020F0502020204030204" pitchFamily="34" charset="0"/>
                          <a:cs typeface="Calibri" panose="020F0502020204030204" pitchFamily="34" charset="0"/>
                        </a:rPr>
                        <a:t>0%</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2.5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5</a:t>
                      </a:r>
                    </a:p>
                  </a:txBody>
                  <a:tcPr marL="0" marR="0" marT="0" marB="0" anchor="ctr">
                    <a:solidFill>
                      <a:srgbClr val="FF0000"/>
                    </a:solidFill>
                  </a:tcPr>
                </a:tc>
                <a:extLst>
                  <a:ext uri="{0D108BD9-81ED-4DB2-BD59-A6C34878D82A}">
                    <a16:rowId xmlns:a16="http://schemas.microsoft.com/office/drawing/2014/main" val="2959822258"/>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rtl="0" fontAlgn="ctr">
                        <a:spcBef>
                          <a:spcPts val="600"/>
                        </a:spcBef>
                        <a:spcAft>
                          <a:spcPts val="600"/>
                        </a:spcAft>
                      </a:pPr>
                      <a:r>
                        <a:rPr lang="en-US" sz="1600" b="0" i="0" u="none" strike="noStrike">
                          <a:solidFill>
                            <a:schemeClr val="tx2"/>
                          </a:solidFill>
                          <a:effectLst/>
                          <a:latin typeface="Calibri" panose="020F0502020204030204" pitchFamily="34" charset="0"/>
                          <a:cs typeface="Calibri" panose="020F0502020204030204" pitchFamily="34" charset="0"/>
                        </a:rPr>
                        <a:t>% VM with Disk Latency </a:t>
                      </a:r>
                      <a:r>
                        <a:rPr lang="en-US" sz="1600" b="1" i="0" u="none" strike="noStrike">
                          <a:solidFill>
                            <a:schemeClr val="tx2"/>
                          </a:solidFill>
                          <a:effectLst/>
                          <a:latin typeface="Calibri" panose="020F0502020204030204" pitchFamily="34" charset="0"/>
                          <a:cs typeface="Calibri" panose="020F0502020204030204" pitchFamily="34" charset="0"/>
                        </a:rPr>
                        <a:t>&gt;10 </a:t>
                      </a:r>
                      <a:r>
                        <a:rPr lang="en-US" sz="1600" b="1" i="0" u="none" strike="noStrike" err="1">
                          <a:solidFill>
                            <a:schemeClr val="tx2"/>
                          </a:solidFill>
                          <a:effectLst/>
                          <a:latin typeface="Calibri" panose="020F0502020204030204" pitchFamily="34" charset="0"/>
                          <a:cs typeface="Calibri" panose="020F0502020204030204" pitchFamily="34" charset="0"/>
                        </a:rPr>
                        <a:t>ms</a:t>
                      </a:r>
                      <a:endParaRPr lang="en-US" sz="1600" b="1" i="0" u="none" strike="noStrike">
                        <a:solidFill>
                          <a:schemeClr val="tx2"/>
                        </a:solidFill>
                        <a:effectLst/>
                        <a:latin typeface="Calibri" panose="020F0502020204030204" pitchFamily="34" charset="0"/>
                        <a:cs typeface="Calibri" panose="020F0502020204030204" pitchFamily="34" charset="0"/>
                      </a:endParaRPr>
                    </a:p>
                  </a:txBody>
                  <a:tcPr marL="91344" marR="0" marT="0" marB="0" anchor="ctr"/>
                </a:tc>
                <a:tc>
                  <a:txBody>
                    <a:bodyPr/>
                    <a:lstStyle/>
                    <a:p>
                      <a:pPr marL="0" marR="0" lvl="0" indent="0" algn="ctr" defTabSz="914126" rtl="0" eaLnBrk="1" fontAlgn="ctr" latinLnBrk="0" hangingPunct="1">
                        <a:lnSpc>
                          <a:spcPct val="100000"/>
                        </a:lnSpc>
                        <a:spcBef>
                          <a:spcPts val="600"/>
                        </a:spcBef>
                        <a:spcAft>
                          <a:spcPts val="600"/>
                        </a:spcAft>
                        <a:buClrTx/>
                        <a:buSzTx/>
                        <a:buFontTx/>
                        <a:buNone/>
                        <a:tabLst/>
                        <a:defRPr/>
                      </a:pPr>
                      <a:r>
                        <a:rPr lang="en-US" sz="1600" b="1" i="0" u="none" strike="noStrike">
                          <a:solidFill>
                            <a:schemeClr val="tx2"/>
                          </a:solidFill>
                          <a:effectLst/>
                          <a:latin typeface="Calibri" panose="020F0502020204030204" pitchFamily="34" charset="0"/>
                          <a:cs typeface="Calibri" panose="020F0502020204030204" pitchFamily="34" charset="0"/>
                        </a:rPr>
                        <a:t>0%</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2.5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5</a:t>
                      </a:r>
                    </a:p>
                  </a:txBody>
                  <a:tcPr marL="0" marR="0" marT="0" marB="0" anchor="ctr">
                    <a:solidFill>
                      <a:srgbClr val="FF0000"/>
                    </a:solidFill>
                  </a:tcPr>
                </a:tc>
                <a:extLst>
                  <a:ext uri="{0D108BD9-81ED-4DB2-BD59-A6C34878D82A}">
                    <a16:rowId xmlns:a16="http://schemas.microsoft.com/office/drawing/2014/main" val="3347450084"/>
                  </a:ext>
                </a:extLst>
              </a:tr>
              <a:tr h="370430">
                <a:tc rowSpan="3">
                  <a:txBody>
                    <a:bodyPr/>
                    <a:lstStyle/>
                    <a:p>
                      <a:pPr>
                        <a:spcBef>
                          <a:spcPts val="600"/>
                        </a:spcBef>
                        <a:spcAft>
                          <a:spcPts val="600"/>
                        </a:spcAft>
                      </a:pPr>
                      <a:r>
                        <a:rPr lang="en-SG" sz="1600" b="0" dirty="0">
                          <a:solidFill>
                            <a:schemeClr val="tx2"/>
                          </a:solidFill>
                          <a:latin typeface="Calibri" panose="020F0502020204030204" pitchFamily="34" charset="0"/>
                          <a:cs typeface="Calibri" panose="020F0502020204030204" pitchFamily="34" charset="0"/>
                        </a:rPr>
                        <a:t>How Deep?</a:t>
                      </a:r>
                    </a:p>
                  </a:txBody>
                  <a:tcPr marL="91344" marR="91344" marT="45672" marB="45672" anchor="ctr"/>
                </a:tc>
                <a:tc>
                  <a:txBody>
                    <a:bodyPr/>
                    <a:lstStyle/>
                    <a:p>
                      <a:pPr algn="l" rtl="0" fontAlgn="ctr">
                        <a:spcBef>
                          <a:spcPts val="600"/>
                        </a:spcBef>
                        <a:spcAft>
                          <a:spcPts val="600"/>
                        </a:spcAft>
                      </a:pPr>
                      <a:r>
                        <a:rPr lang="en-US" sz="1600" b="0" i="0" u="none" strike="noStrike">
                          <a:solidFill>
                            <a:schemeClr val="tx2"/>
                          </a:solidFill>
                          <a:effectLst/>
                          <a:latin typeface="Calibri" panose="020F0502020204030204" pitchFamily="34" charset="0"/>
                          <a:cs typeface="Calibri" panose="020F0502020204030204" pitchFamily="34" charset="0"/>
                        </a:rPr>
                        <a:t>Max VM CPU Ready</a:t>
                      </a:r>
                    </a:p>
                  </a:txBody>
                  <a:tcPr marL="91344" marR="0" marT="0" marB="0" anchor="ct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2.5%</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7.5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7.5</a:t>
                      </a:r>
                    </a:p>
                  </a:txBody>
                  <a:tcPr marL="0" marR="0" marT="0" marB="0" anchor="ctr">
                    <a:solidFill>
                      <a:srgbClr val="FF0000"/>
                    </a:solidFill>
                  </a:tcPr>
                </a:tc>
                <a:extLst>
                  <a:ext uri="{0D108BD9-81ED-4DB2-BD59-A6C34878D82A}">
                    <a16:rowId xmlns:a16="http://schemas.microsoft.com/office/drawing/2014/main" val="2349999052"/>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rtl="0" fontAlgn="ctr">
                        <a:spcBef>
                          <a:spcPts val="600"/>
                        </a:spcBef>
                        <a:spcAft>
                          <a:spcPts val="600"/>
                        </a:spcAft>
                      </a:pPr>
                      <a:r>
                        <a:rPr lang="en-US" sz="1600" b="0" i="0" u="none" strike="noStrike" dirty="0">
                          <a:solidFill>
                            <a:schemeClr val="tx2"/>
                          </a:solidFill>
                          <a:effectLst/>
                          <a:latin typeface="Calibri" panose="020F0502020204030204" pitchFamily="34" charset="0"/>
                          <a:cs typeface="Calibri" panose="020F0502020204030204" pitchFamily="34" charset="0"/>
                        </a:rPr>
                        <a:t>Max VM RAM Contention</a:t>
                      </a:r>
                    </a:p>
                  </a:txBody>
                  <a:tcPr marL="91344" marR="0" marT="0" marB="0" anchor="ct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1%</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3</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5</a:t>
                      </a:r>
                    </a:p>
                  </a:txBody>
                  <a:tcPr marL="0" marR="0" marT="0" marB="0" anchor="ctr">
                    <a:solidFill>
                      <a:srgbClr val="FF0000"/>
                    </a:solidFill>
                  </a:tcPr>
                </a:tc>
                <a:extLst>
                  <a:ext uri="{0D108BD9-81ED-4DB2-BD59-A6C34878D82A}">
                    <a16:rowId xmlns:a16="http://schemas.microsoft.com/office/drawing/2014/main" val="2874945810"/>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spcBef>
                          <a:spcPts val="600"/>
                        </a:spcBef>
                        <a:spcAft>
                          <a:spcPts val="600"/>
                        </a:spcAft>
                      </a:pPr>
                      <a:r>
                        <a:rPr lang="en-SG" sz="1600" b="0">
                          <a:solidFill>
                            <a:schemeClr val="tx2"/>
                          </a:solidFill>
                          <a:latin typeface="Calibri" panose="020F0502020204030204" pitchFamily="34" charset="0"/>
                          <a:cs typeface="Calibri" panose="020F0502020204030204" pitchFamily="34" charset="0"/>
                        </a:rPr>
                        <a:t>Max VM Disk Latency</a:t>
                      </a:r>
                    </a:p>
                  </a:txBody>
                  <a:tcPr marL="91344" marR="91344" marT="45672" marB="45672" anchor="ctr"/>
                </a:tc>
                <a:tc>
                  <a:txBody>
                    <a:bodyPr/>
                    <a:lstStyle/>
                    <a:p>
                      <a:pPr algn="ctr">
                        <a:spcBef>
                          <a:spcPts val="600"/>
                        </a:spcBef>
                        <a:spcAft>
                          <a:spcPts val="600"/>
                        </a:spcAft>
                      </a:pPr>
                      <a:r>
                        <a:rPr lang="en-SG" sz="1600" b="1">
                          <a:solidFill>
                            <a:schemeClr val="tx2"/>
                          </a:solidFill>
                          <a:latin typeface="Calibri" panose="020F0502020204030204" pitchFamily="34" charset="0"/>
                          <a:cs typeface="Calibri" panose="020F0502020204030204" pitchFamily="34" charset="0"/>
                        </a:rPr>
                        <a:t>&lt; 10 </a:t>
                      </a:r>
                      <a:r>
                        <a:rPr lang="en-SG" sz="1600" b="1" err="1">
                          <a:solidFill>
                            <a:schemeClr val="tx2"/>
                          </a:solidFill>
                          <a:latin typeface="Calibri" panose="020F0502020204030204" pitchFamily="34" charset="0"/>
                          <a:cs typeface="Calibri" panose="020F0502020204030204" pitchFamily="34" charset="0"/>
                        </a:rPr>
                        <a:t>ms</a:t>
                      </a:r>
                      <a:endParaRPr lang="en-SG" sz="1600" b="1">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00B050"/>
                    </a:solidFill>
                  </a:tcPr>
                </a:tc>
                <a:tc>
                  <a:txBody>
                    <a:bodyPr/>
                    <a:lstStyle/>
                    <a:p>
                      <a:pPr algn="ctr">
                        <a:spcBef>
                          <a:spcPts val="600"/>
                        </a:spcBef>
                        <a:spcAft>
                          <a:spcPts val="600"/>
                        </a:spcAft>
                      </a:pPr>
                      <a:r>
                        <a:rPr lang="en-SG" sz="1600" b="1">
                          <a:solidFill>
                            <a:schemeClr val="tx2"/>
                          </a:solidFill>
                          <a:latin typeface="Calibri" panose="020F0502020204030204" pitchFamily="34" charset="0"/>
                          <a:cs typeface="Calibri" panose="020F0502020204030204" pitchFamily="34" charset="0"/>
                        </a:rPr>
                        <a:t>&lt; 20</a:t>
                      </a:r>
                    </a:p>
                  </a:txBody>
                  <a:tcPr marL="91344" marR="91344" marT="45672" marB="45672" anchor="ctr">
                    <a:solidFill>
                      <a:srgbClr val="FFFF00"/>
                    </a:solidFill>
                  </a:tcPr>
                </a:tc>
                <a:tc>
                  <a:txBody>
                    <a:bodyPr/>
                    <a:lstStyle/>
                    <a:p>
                      <a:pPr algn="ctr">
                        <a:spcBef>
                          <a:spcPts val="600"/>
                        </a:spcBef>
                        <a:spcAft>
                          <a:spcPts val="600"/>
                        </a:spcAft>
                      </a:pPr>
                      <a:r>
                        <a:rPr lang="en-SG" sz="1600" b="1">
                          <a:solidFill>
                            <a:schemeClr val="tx2"/>
                          </a:solidFill>
                          <a:latin typeface="Calibri" panose="020F0502020204030204" pitchFamily="34" charset="0"/>
                          <a:cs typeface="Calibri" panose="020F0502020204030204" pitchFamily="34" charset="0"/>
                        </a:rPr>
                        <a:t>&lt; 30</a:t>
                      </a:r>
                    </a:p>
                  </a:txBody>
                  <a:tcPr marL="91344" marR="91344" marT="45672" marB="45672" anchor="ctr">
                    <a:solidFill>
                      <a:srgbClr val="FFC000"/>
                    </a:solidFill>
                  </a:tcPr>
                </a:tc>
                <a:tc>
                  <a:txBody>
                    <a:bodyPr/>
                    <a:lstStyle/>
                    <a:p>
                      <a:pPr algn="ctr">
                        <a:spcBef>
                          <a:spcPts val="600"/>
                        </a:spcBef>
                        <a:spcAft>
                          <a:spcPts val="600"/>
                        </a:spcAft>
                      </a:pPr>
                      <a:r>
                        <a:rPr lang="en-SG" sz="1600" b="1" dirty="0">
                          <a:solidFill>
                            <a:schemeClr val="tx2"/>
                          </a:solidFill>
                          <a:latin typeface="Calibri" panose="020F0502020204030204" pitchFamily="34" charset="0"/>
                          <a:cs typeface="Calibri" panose="020F0502020204030204" pitchFamily="34" charset="0"/>
                        </a:rPr>
                        <a:t>&gt; 30</a:t>
                      </a:r>
                    </a:p>
                  </a:txBody>
                  <a:tcPr marL="91344" marR="91344" marT="45672" marB="45672" anchor="ctr">
                    <a:solidFill>
                      <a:srgbClr val="FF0000"/>
                    </a:solidFill>
                  </a:tcPr>
                </a:tc>
                <a:extLst>
                  <a:ext uri="{0D108BD9-81ED-4DB2-BD59-A6C34878D82A}">
                    <a16:rowId xmlns:a16="http://schemas.microsoft.com/office/drawing/2014/main" val="2524535833"/>
                  </a:ext>
                </a:extLst>
              </a:tr>
            </a:tbl>
          </a:graphicData>
        </a:graphic>
      </p:graphicFrame>
    </p:spTree>
    <p:extLst>
      <p:ext uri="{BB962C8B-B14F-4D97-AF65-F5344CB8AC3E}">
        <p14:creationId xmlns:p14="http://schemas.microsoft.com/office/powerpoint/2010/main" val="206504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22836E3-55D3-449C-A9DF-3474AA903127}"/>
              </a:ext>
            </a:extLst>
          </p:cNvPr>
          <p:cNvSpPr/>
          <p:nvPr/>
        </p:nvSpPr>
        <p:spPr>
          <a:xfrm>
            <a:off x="1662894" y="6164363"/>
            <a:ext cx="9722141" cy="66233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Datastore</a:t>
            </a:r>
          </a:p>
        </p:txBody>
      </p:sp>
      <p:sp>
        <p:nvSpPr>
          <p:cNvPr id="27" name="Rectangle 26">
            <a:extLst>
              <a:ext uri="{FF2B5EF4-FFF2-40B4-BE49-F238E27FC236}">
                <a16:creationId xmlns:a16="http://schemas.microsoft.com/office/drawing/2014/main" id="{BE147621-4649-4510-9950-BD68AA4CE3EF}"/>
              </a:ext>
            </a:extLst>
          </p:cNvPr>
          <p:cNvSpPr/>
          <p:nvPr/>
        </p:nvSpPr>
        <p:spPr>
          <a:xfrm>
            <a:off x="1662894" y="5266174"/>
            <a:ext cx="9722141" cy="899840"/>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VM</a:t>
            </a:r>
          </a:p>
        </p:txBody>
      </p:sp>
      <p:sp>
        <p:nvSpPr>
          <p:cNvPr id="23" name="Rectangle 22">
            <a:extLst>
              <a:ext uri="{FF2B5EF4-FFF2-40B4-BE49-F238E27FC236}">
                <a16:creationId xmlns:a16="http://schemas.microsoft.com/office/drawing/2014/main" id="{0095E86C-21E6-48CB-90A4-91143422BA82}"/>
              </a:ext>
            </a:extLst>
          </p:cNvPr>
          <p:cNvSpPr/>
          <p:nvPr/>
        </p:nvSpPr>
        <p:spPr>
          <a:xfrm>
            <a:off x="1662894" y="3168141"/>
            <a:ext cx="9722141" cy="20963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ESXi</a:t>
            </a:r>
          </a:p>
        </p:txBody>
      </p:sp>
      <p:sp>
        <p:nvSpPr>
          <p:cNvPr id="22" name="Rectangle 21">
            <a:extLst>
              <a:ext uri="{FF2B5EF4-FFF2-40B4-BE49-F238E27FC236}">
                <a16:creationId xmlns:a16="http://schemas.microsoft.com/office/drawing/2014/main" id="{4780157E-0B7B-4FB4-908E-771E57448709}"/>
              </a:ext>
            </a:extLst>
          </p:cNvPr>
          <p:cNvSpPr/>
          <p:nvPr/>
        </p:nvSpPr>
        <p:spPr>
          <a:xfrm>
            <a:off x="1662894" y="892"/>
            <a:ext cx="9722141" cy="3167249"/>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Cluster</a:t>
            </a:r>
          </a:p>
          <a:p>
            <a:r>
              <a:rPr lang="en-SG" sz="1200">
                <a:solidFill>
                  <a:srgbClr val="000000"/>
                </a:solidFill>
                <a:latin typeface="Calibri" panose="020F0502020204030204" pitchFamily="34" charset="0"/>
                <a:cs typeface="Calibri" panose="020F0502020204030204" pitchFamily="34" charset="0"/>
              </a:rPr>
              <a:t>Clearly shows where the problem is</a:t>
            </a:r>
          </a:p>
          <a:p>
            <a:r>
              <a:rPr lang="en-US" sz="1100">
                <a:solidFill>
                  <a:srgbClr val="000000"/>
                </a:solidFill>
                <a:latin typeface="Calibri" panose="020F0502020204030204" pitchFamily="34" charset="0"/>
                <a:cs typeface="Calibri" panose="020F0502020204030204" pitchFamily="34" charset="0"/>
              </a:rPr>
              <a:t>KPI line chart shows health trend over time</a:t>
            </a:r>
          </a:p>
          <a:p>
            <a:r>
              <a:rPr lang="en-SG" sz="1100">
                <a:solidFill>
                  <a:srgbClr val="000000"/>
                </a:solidFill>
                <a:latin typeface="Calibri" panose="020F0502020204030204" pitchFamily="34" charset="0"/>
                <a:cs typeface="Calibri" panose="020F0502020204030204" pitchFamily="34" charset="0"/>
              </a:rPr>
              <a:t>CPU | Memory | Disk | Network</a:t>
            </a:r>
          </a:p>
          <a:p>
            <a:r>
              <a:rPr lang="en-US" sz="1100">
                <a:solidFill>
                  <a:srgbClr val="000000"/>
                </a:solidFill>
                <a:latin typeface="Calibri" panose="020F0502020204030204" pitchFamily="34" charset="0"/>
                <a:cs typeface="Calibri" panose="020F0502020204030204" pitchFamily="34" charset="0"/>
              </a:rPr>
              <a:t>Absolute value and Relative movement</a:t>
            </a:r>
          </a:p>
        </p:txBody>
      </p:sp>
      <p:pic>
        <p:nvPicPr>
          <p:cNvPr id="12" name="Picture 11">
            <a:extLst>
              <a:ext uri="{FF2B5EF4-FFF2-40B4-BE49-F238E27FC236}">
                <a16:creationId xmlns:a16="http://schemas.microsoft.com/office/drawing/2014/main" id="{5DF8E03A-1FF2-4E69-9641-A72E0451078D}"/>
              </a:ext>
            </a:extLst>
          </p:cNvPr>
          <p:cNvPicPr>
            <a:picLocks noChangeAspect="1"/>
          </p:cNvPicPr>
          <p:nvPr/>
        </p:nvPicPr>
        <p:blipFill>
          <a:blip r:embed="rId3"/>
          <a:stretch>
            <a:fillRect/>
          </a:stretch>
        </p:blipFill>
        <p:spPr>
          <a:xfrm>
            <a:off x="5254818" y="893"/>
            <a:ext cx="4510638" cy="3167248"/>
          </a:xfrm>
          <a:prstGeom prst="rect">
            <a:avLst/>
          </a:prstGeom>
        </p:spPr>
      </p:pic>
      <p:pic>
        <p:nvPicPr>
          <p:cNvPr id="14" name="Picture 13">
            <a:extLst>
              <a:ext uri="{FF2B5EF4-FFF2-40B4-BE49-F238E27FC236}">
                <a16:creationId xmlns:a16="http://schemas.microsoft.com/office/drawing/2014/main" id="{EE11BDF6-94F1-4ED6-9FB1-7B719A05F50B}"/>
              </a:ext>
            </a:extLst>
          </p:cNvPr>
          <p:cNvPicPr>
            <a:picLocks noChangeAspect="1"/>
          </p:cNvPicPr>
          <p:nvPr/>
        </p:nvPicPr>
        <p:blipFill>
          <a:blip r:embed="rId4"/>
          <a:stretch>
            <a:fillRect/>
          </a:stretch>
        </p:blipFill>
        <p:spPr>
          <a:xfrm>
            <a:off x="5249874" y="3152381"/>
            <a:ext cx="4511577" cy="3658556"/>
          </a:xfrm>
          <a:prstGeom prst="rect">
            <a:avLst/>
          </a:prstGeom>
        </p:spPr>
      </p:pic>
      <p:sp>
        <p:nvSpPr>
          <p:cNvPr id="15" name="Rectangle 14">
            <a:extLst>
              <a:ext uri="{FF2B5EF4-FFF2-40B4-BE49-F238E27FC236}">
                <a16:creationId xmlns:a16="http://schemas.microsoft.com/office/drawing/2014/main" id="{511D9411-D25B-4AD2-B3A1-62DB2AEC3C54}"/>
              </a:ext>
            </a:extLst>
          </p:cNvPr>
          <p:cNvSpPr/>
          <p:nvPr/>
        </p:nvSpPr>
        <p:spPr>
          <a:xfrm>
            <a:off x="4258890" y="893"/>
            <a:ext cx="2500921" cy="126867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Analyse </a:t>
            </a:r>
          </a:p>
          <a:p>
            <a:pPr>
              <a:spcAft>
                <a:spcPts val="600"/>
              </a:spcAft>
            </a:pPr>
            <a:r>
              <a:rPr lang="en-SG" sz="1200" b="1">
                <a:solidFill>
                  <a:schemeClr val="bg2">
                    <a:lumMod val="10000"/>
                  </a:schemeClr>
                </a:solidFill>
              </a:rPr>
              <a:t>Many Clusters</a:t>
            </a:r>
          </a:p>
        </p:txBody>
      </p:sp>
      <p:sp>
        <p:nvSpPr>
          <p:cNvPr id="16" name="Rectangle 15">
            <a:extLst>
              <a:ext uri="{FF2B5EF4-FFF2-40B4-BE49-F238E27FC236}">
                <a16:creationId xmlns:a16="http://schemas.microsoft.com/office/drawing/2014/main" id="{51403736-76A8-4E5B-A190-AB36E9B1BD30}"/>
              </a:ext>
            </a:extLst>
          </p:cNvPr>
          <p:cNvSpPr/>
          <p:nvPr/>
        </p:nvSpPr>
        <p:spPr>
          <a:xfrm>
            <a:off x="4258890" y="1269562"/>
            <a:ext cx="2500921" cy="122450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Alerts</a:t>
            </a:r>
          </a:p>
          <a:p>
            <a:pPr>
              <a:spcAft>
                <a:spcPts val="600"/>
              </a:spcAft>
            </a:pPr>
            <a:r>
              <a:rPr lang="en-SG" sz="1200" b="1">
                <a:solidFill>
                  <a:schemeClr val="bg2">
                    <a:lumMod val="10000"/>
                  </a:schemeClr>
                </a:solidFill>
              </a:rPr>
              <a:t>Shares</a:t>
            </a:r>
          </a:p>
          <a:p>
            <a:pPr>
              <a:spcAft>
                <a:spcPts val="600"/>
              </a:spcAft>
            </a:pPr>
            <a:r>
              <a:rPr lang="en-SG" sz="1200" b="1">
                <a:solidFill>
                  <a:schemeClr val="bg2">
                    <a:lumMod val="10000"/>
                  </a:schemeClr>
                </a:solidFill>
              </a:rPr>
              <a:t>Resource Pool</a:t>
            </a:r>
          </a:p>
        </p:txBody>
      </p:sp>
      <p:sp>
        <p:nvSpPr>
          <p:cNvPr id="17" name="Rectangle 16">
            <a:extLst>
              <a:ext uri="{FF2B5EF4-FFF2-40B4-BE49-F238E27FC236}">
                <a16:creationId xmlns:a16="http://schemas.microsoft.com/office/drawing/2014/main" id="{96E28F5D-E8DC-4A3A-8D60-2DC610248DCE}"/>
              </a:ext>
            </a:extLst>
          </p:cNvPr>
          <p:cNvSpPr/>
          <p:nvPr/>
        </p:nvSpPr>
        <p:spPr>
          <a:xfrm>
            <a:off x="6759811" y="892"/>
            <a:ext cx="4409279" cy="249317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KPI Metrics.</a:t>
            </a:r>
          </a:p>
          <a:p>
            <a:pPr algn="r">
              <a:spcAft>
                <a:spcPts val="600"/>
              </a:spcAft>
            </a:pPr>
            <a:r>
              <a:rPr lang="en-SG" sz="1200" b="1">
                <a:solidFill>
                  <a:schemeClr val="bg2">
                    <a:lumMod val="10000"/>
                  </a:schemeClr>
                </a:solidFill>
              </a:rPr>
              <a:t>Contention </a:t>
            </a:r>
          </a:p>
          <a:p>
            <a:pPr algn="r">
              <a:spcAft>
                <a:spcPts val="600"/>
              </a:spcAft>
            </a:pPr>
            <a:r>
              <a:rPr lang="en-SG" sz="1200" b="1">
                <a:solidFill>
                  <a:schemeClr val="bg2">
                    <a:lumMod val="10000"/>
                  </a:schemeClr>
                </a:solidFill>
              </a:rPr>
              <a:t>Utilization</a:t>
            </a:r>
          </a:p>
        </p:txBody>
      </p:sp>
      <p:sp>
        <p:nvSpPr>
          <p:cNvPr id="18" name="Rectangle 17">
            <a:extLst>
              <a:ext uri="{FF2B5EF4-FFF2-40B4-BE49-F238E27FC236}">
                <a16:creationId xmlns:a16="http://schemas.microsoft.com/office/drawing/2014/main" id="{06385E34-712D-429A-BF03-04BEC17DFE39}"/>
              </a:ext>
            </a:extLst>
          </p:cNvPr>
          <p:cNvSpPr/>
          <p:nvPr/>
        </p:nvSpPr>
        <p:spPr>
          <a:xfrm>
            <a:off x="5230637" y="2494600"/>
            <a:ext cx="5938453" cy="50740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Relevant </a:t>
            </a:r>
          </a:p>
          <a:p>
            <a:pPr algn="r">
              <a:spcAft>
                <a:spcPts val="600"/>
              </a:spcAft>
            </a:pPr>
            <a:r>
              <a:rPr lang="en-SG" sz="1200" b="1">
                <a:solidFill>
                  <a:schemeClr val="bg2">
                    <a:lumMod val="10000"/>
                  </a:schemeClr>
                </a:solidFill>
              </a:rPr>
              <a:t>Configuration</a:t>
            </a:r>
          </a:p>
        </p:txBody>
      </p:sp>
      <p:sp>
        <p:nvSpPr>
          <p:cNvPr id="24" name="Rectangle 23">
            <a:extLst>
              <a:ext uri="{FF2B5EF4-FFF2-40B4-BE49-F238E27FC236}">
                <a16:creationId xmlns:a16="http://schemas.microsoft.com/office/drawing/2014/main" id="{02972BED-59EE-4A7E-BF64-B359AD95B2AF}"/>
              </a:ext>
            </a:extLst>
          </p:cNvPr>
          <p:cNvSpPr/>
          <p:nvPr/>
        </p:nvSpPr>
        <p:spPr>
          <a:xfrm>
            <a:off x="4042947" y="3171695"/>
            <a:ext cx="2716864" cy="126867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Analyse </a:t>
            </a:r>
          </a:p>
          <a:p>
            <a:pPr>
              <a:spcAft>
                <a:spcPts val="600"/>
              </a:spcAft>
            </a:pPr>
            <a:r>
              <a:rPr lang="en-SG" sz="1200" b="1">
                <a:solidFill>
                  <a:schemeClr val="bg2">
                    <a:lumMod val="10000"/>
                  </a:schemeClr>
                </a:solidFill>
              </a:rPr>
              <a:t>Many ESXi</a:t>
            </a:r>
          </a:p>
        </p:txBody>
      </p:sp>
      <p:sp>
        <p:nvSpPr>
          <p:cNvPr id="25" name="Rectangle 24">
            <a:extLst>
              <a:ext uri="{FF2B5EF4-FFF2-40B4-BE49-F238E27FC236}">
                <a16:creationId xmlns:a16="http://schemas.microsoft.com/office/drawing/2014/main" id="{4E21A25A-4FD5-4F7B-8887-3044D2B347AD}"/>
              </a:ext>
            </a:extLst>
          </p:cNvPr>
          <p:cNvSpPr/>
          <p:nvPr/>
        </p:nvSpPr>
        <p:spPr>
          <a:xfrm>
            <a:off x="4042947" y="4440364"/>
            <a:ext cx="2716864" cy="81927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Alerts</a:t>
            </a:r>
          </a:p>
          <a:p>
            <a:pPr>
              <a:spcAft>
                <a:spcPts val="600"/>
              </a:spcAft>
            </a:pPr>
            <a:r>
              <a:rPr lang="en-SG" sz="1200" b="1">
                <a:solidFill>
                  <a:schemeClr val="bg2">
                    <a:lumMod val="10000"/>
                  </a:schemeClr>
                </a:solidFill>
              </a:rPr>
              <a:t>Configuration</a:t>
            </a:r>
          </a:p>
        </p:txBody>
      </p:sp>
      <p:sp>
        <p:nvSpPr>
          <p:cNvPr id="26" name="Rectangle 25">
            <a:extLst>
              <a:ext uri="{FF2B5EF4-FFF2-40B4-BE49-F238E27FC236}">
                <a16:creationId xmlns:a16="http://schemas.microsoft.com/office/drawing/2014/main" id="{B6A1DE7E-936A-4B8E-875E-DFA1F76A8BDE}"/>
              </a:ext>
            </a:extLst>
          </p:cNvPr>
          <p:cNvSpPr/>
          <p:nvPr/>
        </p:nvSpPr>
        <p:spPr>
          <a:xfrm>
            <a:off x="6759811" y="3171695"/>
            <a:ext cx="4409279" cy="2087939"/>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KPI Metrics.</a:t>
            </a:r>
          </a:p>
          <a:p>
            <a:pPr algn="r">
              <a:spcAft>
                <a:spcPts val="600"/>
              </a:spcAft>
            </a:pPr>
            <a:r>
              <a:rPr lang="en-SG" sz="1200" b="1">
                <a:solidFill>
                  <a:schemeClr val="bg2">
                    <a:lumMod val="10000"/>
                  </a:schemeClr>
                </a:solidFill>
              </a:rPr>
              <a:t>Contention </a:t>
            </a:r>
          </a:p>
          <a:p>
            <a:pPr algn="r">
              <a:spcAft>
                <a:spcPts val="600"/>
              </a:spcAft>
            </a:pPr>
            <a:r>
              <a:rPr lang="en-SG" sz="1200" b="1">
                <a:solidFill>
                  <a:schemeClr val="bg2">
                    <a:lumMod val="10000"/>
                  </a:schemeClr>
                </a:solidFill>
              </a:rPr>
              <a:t>Utilization</a:t>
            </a:r>
          </a:p>
        </p:txBody>
      </p:sp>
      <p:sp>
        <p:nvSpPr>
          <p:cNvPr id="28" name="Rectangle 27">
            <a:extLst>
              <a:ext uri="{FF2B5EF4-FFF2-40B4-BE49-F238E27FC236}">
                <a16:creationId xmlns:a16="http://schemas.microsoft.com/office/drawing/2014/main" id="{43569021-1142-47E8-959C-0BA87A3BB3E3}"/>
              </a:ext>
            </a:extLst>
          </p:cNvPr>
          <p:cNvSpPr/>
          <p:nvPr/>
        </p:nvSpPr>
        <p:spPr>
          <a:xfrm>
            <a:off x="5230637" y="5261285"/>
            <a:ext cx="5938893" cy="903078"/>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Analyse </a:t>
            </a:r>
          </a:p>
          <a:p>
            <a:pPr algn="r">
              <a:spcAft>
                <a:spcPts val="600"/>
              </a:spcAft>
            </a:pPr>
            <a:r>
              <a:rPr lang="en-SG" sz="1200" b="1">
                <a:solidFill>
                  <a:schemeClr val="bg2">
                    <a:lumMod val="10000"/>
                  </a:schemeClr>
                </a:solidFill>
              </a:rPr>
              <a:t>Many VMs</a:t>
            </a:r>
          </a:p>
        </p:txBody>
      </p:sp>
      <p:sp>
        <p:nvSpPr>
          <p:cNvPr id="30" name="Rectangle 29">
            <a:extLst>
              <a:ext uri="{FF2B5EF4-FFF2-40B4-BE49-F238E27FC236}">
                <a16:creationId xmlns:a16="http://schemas.microsoft.com/office/drawing/2014/main" id="{0B8C6387-781A-4ADD-9195-A50045DDC378}"/>
              </a:ext>
            </a:extLst>
          </p:cNvPr>
          <p:cNvSpPr/>
          <p:nvPr/>
        </p:nvSpPr>
        <p:spPr>
          <a:xfrm>
            <a:off x="5230637" y="6164362"/>
            <a:ext cx="5938893" cy="646574"/>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Analyse </a:t>
            </a:r>
          </a:p>
          <a:p>
            <a:pPr algn="r">
              <a:spcAft>
                <a:spcPts val="600"/>
              </a:spcAft>
            </a:pPr>
            <a:r>
              <a:rPr lang="en-SG" sz="1200" b="1">
                <a:solidFill>
                  <a:schemeClr val="bg2">
                    <a:lumMod val="10000"/>
                  </a:schemeClr>
                </a:solidFill>
              </a:rPr>
              <a:t>Many Datastores</a:t>
            </a:r>
          </a:p>
        </p:txBody>
      </p:sp>
      <p:cxnSp>
        <p:nvCxnSpPr>
          <p:cNvPr id="32" name="Straight Connector 31">
            <a:extLst>
              <a:ext uri="{FF2B5EF4-FFF2-40B4-BE49-F238E27FC236}">
                <a16:creationId xmlns:a16="http://schemas.microsoft.com/office/drawing/2014/main" id="{944731F8-7B71-4D73-8A9E-ED2FBD76FC81}"/>
              </a:ext>
            </a:extLst>
          </p:cNvPr>
          <p:cNvCxnSpPr/>
          <p:nvPr/>
        </p:nvCxnSpPr>
        <p:spPr bwMode="gray">
          <a:xfrm>
            <a:off x="1662894" y="3168141"/>
            <a:ext cx="9722141"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A7629F9-6161-4113-A4F6-7C12A92860CC}"/>
              </a:ext>
            </a:extLst>
          </p:cNvPr>
          <p:cNvCxnSpPr/>
          <p:nvPr/>
        </p:nvCxnSpPr>
        <p:spPr bwMode="gray">
          <a:xfrm>
            <a:off x="1662894" y="5259633"/>
            <a:ext cx="9722141"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5CAFF0-2E3A-48BA-8E6F-FC9681355527}"/>
              </a:ext>
            </a:extLst>
          </p:cNvPr>
          <p:cNvCxnSpPr/>
          <p:nvPr/>
        </p:nvCxnSpPr>
        <p:spPr bwMode="gray">
          <a:xfrm>
            <a:off x="1662894" y="6178486"/>
            <a:ext cx="9722141"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20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7" grpId="0" animBg="1"/>
      <p:bldP spid="23" grpId="0" animBg="1"/>
      <p:bldP spid="22" grpId="0" animBg="1"/>
      <p:bldP spid="15" grpId="0" animBg="1"/>
      <p:bldP spid="16" grpId="0" animBg="1"/>
      <p:bldP spid="17" grpId="0" animBg="1"/>
      <p:bldP spid="18" grpId="0" animBg="1"/>
      <p:bldP spid="24" grpId="0" animBg="1"/>
      <p:bldP spid="25" grpId="0" animBg="1"/>
      <p:bldP spid="26" grpId="0" animBg="1"/>
      <p:bldP spid="28" grpId="0" animBg="1"/>
      <p:bldP spid="3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B987EAC3-B5EF-40E6-9D0E-CAB52999C31F}"/>
              </a:ext>
            </a:extLst>
          </p:cNvPr>
          <p:cNvSpPr/>
          <p:nvPr/>
        </p:nvSpPr>
        <p:spPr>
          <a:xfrm>
            <a:off x="167596" y="1288337"/>
            <a:ext cx="5850636" cy="4707934"/>
          </a:xfrm>
          <a:prstGeom prst="rect">
            <a:avLst/>
          </a:prstGeom>
          <a:ln/>
        </p:spPr>
        <p:style>
          <a:lnRef idx="1">
            <a:schemeClr val="dk1"/>
          </a:lnRef>
          <a:fillRef idx="3">
            <a:schemeClr val="dk1"/>
          </a:fillRef>
          <a:effectRef idx="2">
            <a:schemeClr val="dk1"/>
          </a:effectRef>
          <a:fontRef idx="minor">
            <a:schemeClr val="lt1"/>
          </a:fontRef>
        </p:style>
        <p:txBody>
          <a:bodyPr rtlCol="0" anchor="t"/>
          <a:lstStyle/>
          <a:p>
            <a:pPr algn="ctr"/>
            <a:r>
              <a:rPr lang="en-US" sz="1799" dirty="0"/>
              <a:t>vSAN Cluster</a:t>
            </a:r>
          </a:p>
          <a:p>
            <a:pPr algn="ctr"/>
            <a:r>
              <a:rPr lang="en-US" sz="1400" dirty="0">
                <a:solidFill>
                  <a:srgbClr val="FFFF00"/>
                </a:solidFill>
              </a:rPr>
              <a:t>10 ESXi, 40 NICs, 10 vSAN network, 20 Cache Disks, 120 Capacity Disks</a:t>
            </a:r>
          </a:p>
        </p:txBody>
      </p:sp>
      <p:grpSp>
        <p:nvGrpSpPr>
          <p:cNvPr id="41" name="Group 40">
            <a:extLst>
              <a:ext uri="{FF2B5EF4-FFF2-40B4-BE49-F238E27FC236}">
                <a16:creationId xmlns:a16="http://schemas.microsoft.com/office/drawing/2014/main" id="{79E4E467-504A-4866-BE47-217BD8E13776}"/>
              </a:ext>
            </a:extLst>
          </p:cNvPr>
          <p:cNvGrpSpPr/>
          <p:nvPr/>
        </p:nvGrpSpPr>
        <p:grpSpPr>
          <a:xfrm>
            <a:off x="258264" y="2138550"/>
            <a:ext cx="4571557" cy="2425816"/>
            <a:chOff x="410732" y="1940094"/>
            <a:chExt cx="4763248" cy="2426448"/>
          </a:xfrm>
        </p:grpSpPr>
        <p:sp>
          <p:nvSpPr>
            <p:cNvPr id="5" name="Rectangle 4">
              <a:extLst>
                <a:ext uri="{FF2B5EF4-FFF2-40B4-BE49-F238E27FC236}">
                  <a16:creationId xmlns:a16="http://schemas.microsoft.com/office/drawing/2014/main" id="{4D822E11-CACC-417A-8926-7567DC2E888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36" name="Group 35">
              <a:extLst>
                <a:ext uri="{FF2B5EF4-FFF2-40B4-BE49-F238E27FC236}">
                  <a16:creationId xmlns:a16="http://schemas.microsoft.com/office/drawing/2014/main" id="{B11E817A-2170-4AE7-A7F3-78E5EF68884D}"/>
                </a:ext>
              </a:extLst>
            </p:cNvPr>
            <p:cNvGrpSpPr/>
            <p:nvPr/>
          </p:nvGrpSpPr>
          <p:grpSpPr>
            <a:xfrm>
              <a:off x="1665703" y="4112628"/>
              <a:ext cx="2253306" cy="253914"/>
              <a:chOff x="1694497" y="4076417"/>
              <a:chExt cx="2253306" cy="366325"/>
            </a:xfrm>
          </p:grpSpPr>
          <p:sp>
            <p:nvSpPr>
              <p:cNvPr id="28" name="Rectangle 27">
                <a:extLst>
                  <a:ext uri="{FF2B5EF4-FFF2-40B4-BE49-F238E27FC236}">
                    <a16:creationId xmlns:a16="http://schemas.microsoft.com/office/drawing/2014/main" id="{44D14CAB-E849-48B5-8EB6-1329E7B0BBB3}"/>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C65EAE66-43C6-4E40-9727-819B16750ACE}"/>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DA47F603-1226-4F41-8C81-051797B8067D}"/>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936D9143-938C-4776-BC87-4538EA86CB99}"/>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sp>
        <p:nvSpPr>
          <p:cNvPr id="4" name="Title 3">
            <a:extLst>
              <a:ext uri="{FF2B5EF4-FFF2-40B4-BE49-F238E27FC236}">
                <a16:creationId xmlns:a16="http://schemas.microsoft.com/office/drawing/2014/main" id="{45D76DA0-98E2-4122-9B79-40ABA813267D}"/>
              </a:ext>
            </a:extLst>
          </p:cNvPr>
          <p:cNvSpPr>
            <a:spLocks noGrp="1"/>
          </p:cNvSpPr>
          <p:nvPr>
            <p:ph type="title"/>
          </p:nvPr>
        </p:nvSpPr>
        <p:spPr/>
        <p:txBody>
          <a:bodyPr/>
          <a:lstStyle/>
          <a:p>
            <a:r>
              <a:rPr lang="en-US"/>
              <a:t>Monitoring a vSAN cluster</a:t>
            </a:r>
          </a:p>
        </p:txBody>
      </p:sp>
      <p:sp>
        <p:nvSpPr>
          <p:cNvPr id="2" name="Subtitle 1">
            <a:extLst>
              <a:ext uri="{FF2B5EF4-FFF2-40B4-BE49-F238E27FC236}">
                <a16:creationId xmlns:a16="http://schemas.microsoft.com/office/drawing/2014/main" id="{CE3BA280-25FB-4F7F-8E5A-FD60FF32B3C0}"/>
              </a:ext>
            </a:extLst>
          </p:cNvPr>
          <p:cNvSpPr>
            <a:spLocks noGrp="1"/>
          </p:cNvSpPr>
          <p:nvPr>
            <p:ph type="subTitle" idx="10"/>
          </p:nvPr>
        </p:nvSpPr>
        <p:spPr/>
        <p:txBody>
          <a:bodyPr/>
          <a:lstStyle/>
          <a:p>
            <a:endParaRPr lang="en-US"/>
          </a:p>
        </p:txBody>
      </p:sp>
      <p:grpSp>
        <p:nvGrpSpPr>
          <p:cNvPr id="56" name="Group 55">
            <a:extLst>
              <a:ext uri="{FF2B5EF4-FFF2-40B4-BE49-F238E27FC236}">
                <a16:creationId xmlns:a16="http://schemas.microsoft.com/office/drawing/2014/main" id="{2355866C-4005-4CA7-AAD3-4C8D037EFF10}"/>
              </a:ext>
            </a:extLst>
          </p:cNvPr>
          <p:cNvGrpSpPr/>
          <p:nvPr/>
        </p:nvGrpSpPr>
        <p:grpSpPr>
          <a:xfrm>
            <a:off x="410625" y="2290911"/>
            <a:ext cx="4571557" cy="2425816"/>
            <a:chOff x="410732" y="1940094"/>
            <a:chExt cx="4763248" cy="2426448"/>
          </a:xfrm>
        </p:grpSpPr>
        <p:sp>
          <p:nvSpPr>
            <p:cNvPr id="57" name="Rectangle 56">
              <a:extLst>
                <a:ext uri="{FF2B5EF4-FFF2-40B4-BE49-F238E27FC236}">
                  <a16:creationId xmlns:a16="http://schemas.microsoft.com/office/drawing/2014/main" id="{2DC2D0A6-5617-46A2-BB2D-665F28B3387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58" name="Group 57">
              <a:extLst>
                <a:ext uri="{FF2B5EF4-FFF2-40B4-BE49-F238E27FC236}">
                  <a16:creationId xmlns:a16="http://schemas.microsoft.com/office/drawing/2014/main" id="{CBF10442-3E02-47BD-BB00-F338C2F5FCFD}"/>
                </a:ext>
              </a:extLst>
            </p:cNvPr>
            <p:cNvGrpSpPr/>
            <p:nvPr/>
          </p:nvGrpSpPr>
          <p:grpSpPr>
            <a:xfrm>
              <a:off x="1665703" y="4112628"/>
              <a:ext cx="2253306" cy="253914"/>
              <a:chOff x="1694497" y="4076417"/>
              <a:chExt cx="2253306" cy="366325"/>
            </a:xfrm>
          </p:grpSpPr>
          <p:sp>
            <p:nvSpPr>
              <p:cNvPr id="59" name="Rectangle 58">
                <a:extLst>
                  <a:ext uri="{FF2B5EF4-FFF2-40B4-BE49-F238E27FC236}">
                    <a16:creationId xmlns:a16="http://schemas.microsoft.com/office/drawing/2014/main" id="{532C94DF-3922-49CB-B267-150812E708A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4B9D2662-FE11-4A02-BD54-825F959845D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3329C343-D9EE-43C1-86AB-FE1F328C775C}"/>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2" name="Rectangle 61">
                <a:extLst>
                  <a:ext uri="{FF2B5EF4-FFF2-40B4-BE49-F238E27FC236}">
                    <a16:creationId xmlns:a16="http://schemas.microsoft.com/office/drawing/2014/main" id="{D463B1C3-8913-44DC-BCBF-F8EE9D8AAB88}"/>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63" name="Group 62">
            <a:extLst>
              <a:ext uri="{FF2B5EF4-FFF2-40B4-BE49-F238E27FC236}">
                <a16:creationId xmlns:a16="http://schemas.microsoft.com/office/drawing/2014/main" id="{5766D3DC-7A7C-4C6C-9200-4A7422287250}"/>
              </a:ext>
            </a:extLst>
          </p:cNvPr>
          <p:cNvGrpSpPr/>
          <p:nvPr/>
        </p:nvGrpSpPr>
        <p:grpSpPr>
          <a:xfrm>
            <a:off x="562985" y="2443271"/>
            <a:ext cx="4571557" cy="2425816"/>
            <a:chOff x="410732" y="1940094"/>
            <a:chExt cx="4763248" cy="2426448"/>
          </a:xfrm>
        </p:grpSpPr>
        <p:sp>
          <p:nvSpPr>
            <p:cNvPr id="64" name="Rectangle 63">
              <a:extLst>
                <a:ext uri="{FF2B5EF4-FFF2-40B4-BE49-F238E27FC236}">
                  <a16:creationId xmlns:a16="http://schemas.microsoft.com/office/drawing/2014/main" id="{2019CBAC-503F-4524-8947-612698A5C23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65" name="Group 64">
              <a:extLst>
                <a:ext uri="{FF2B5EF4-FFF2-40B4-BE49-F238E27FC236}">
                  <a16:creationId xmlns:a16="http://schemas.microsoft.com/office/drawing/2014/main" id="{B3F286C6-C4F2-4906-9530-978439BC135F}"/>
                </a:ext>
              </a:extLst>
            </p:cNvPr>
            <p:cNvGrpSpPr/>
            <p:nvPr/>
          </p:nvGrpSpPr>
          <p:grpSpPr>
            <a:xfrm>
              <a:off x="1665703" y="4112628"/>
              <a:ext cx="2253306" cy="253914"/>
              <a:chOff x="1694497" y="4076417"/>
              <a:chExt cx="2253306" cy="366325"/>
            </a:xfrm>
          </p:grpSpPr>
          <p:sp>
            <p:nvSpPr>
              <p:cNvPr id="66" name="Rectangle 65">
                <a:extLst>
                  <a:ext uri="{FF2B5EF4-FFF2-40B4-BE49-F238E27FC236}">
                    <a16:creationId xmlns:a16="http://schemas.microsoft.com/office/drawing/2014/main" id="{C5392DD8-17C0-4ADC-979D-141807681BEE}"/>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97A19E12-52A0-4E8F-ABCE-978417757D94}"/>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CD30D8A2-B38F-474D-9006-C7630300DF7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9" name="Rectangle 68">
                <a:extLst>
                  <a:ext uri="{FF2B5EF4-FFF2-40B4-BE49-F238E27FC236}">
                    <a16:creationId xmlns:a16="http://schemas.microsoft.com/office/drawing/2014/main" id="{E79C9C90-E30D-4403-9C1A-4E2B8DB87E6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0" name="Group 69">
            <a:extLst>
              <a:ext uri="{FF2B5EF4-FFF2-40B4-BE49-F238E27FC236}">
                <a16:creationId xmlns:a16="http://schemas.microsoft.com/office/drawing/2014/main" id="{CDBBE775-1DDE-4866-A47D-5EB715403FA7}"/>
              </a:ext>
            </a:extLst>
          </p:cNvPr>
          <p:cNvGrpSpPr/>
          <p:nvPr/>
        </p:nvGrpSpPr>
        <p:grpSpPr>
          <a:xfrm>
            <a:off x="715345" y="2595631"/>
            <a:ext cx="4571557" cy="2425816"/>
            <a:chOff x="410732" y="1940094"/>
            <a:chExt cx="4763248" cy="2426448"/>
          </a:xfrm>
        </p:grpSpPr>
        <p:sp>
          <p:nvSpPr>
            <p:cNvPr id="71" name="Rectangle 70">
              <a:extLst>
                <a:ext uri="{FF2B5EF4-FFF2-40B4-BE49-F238E27FC236}">
                  <a16:creationId xmlns:a16="http://schemas.microsoft.com/office/drawing/2014/main" id="{EDEE1219-A35B-46DF-977B-D836F531726D}"/>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2" name="Group 71">
              <a:extLst>
                <a:ext uri="{FF2B5EF4-FFF2-40B4-BE49-F238E27FC236}">
                  <a16:creationId xmlns:a16="http://schemas.microsoft.com/office/drawing/2014/main" id="{BE71496B-058B-42FB-B06C-78F216D90148}"/>
                </a:ext>
              </a:extLst>
            </p:cNvPr>
            <p:cNvGrpSpPr/>
            <p:nvPr/>
          </p:nvGrpSpPr>
          <p:grpSpPr>
            <a:xfrm>
              <a:off x="1665703" y="4112628"/>
              <a:ext cx="2253306" cy="253914"/>
              <a:chOff x="1694497" y="4076417"/>
              <a:chExt cx="2253306" cy="366325"/>
            </a:xfrm>
          </p:grpSpPr>
          <p:sp>
            <p:nvSpPr>
              <p:cNvPr id="73" name="Rectangle 72">
                <a:extLst>
                  <a:ext uri="{FF2B5EF4-FFF2-40B4-BE49-F238E27FC236}">
                    <a16:creationId xmlns:a16="http://schemas.microsoft.com/office/drawing/2014/main" id="{80870845-4A40-4BF1-858C-5E4B4DFD9B20}"/>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4" name="Rectangle 73">
                <a:extLst>
                  <a:ext uri="{FF2B5EF4-FFF2-40B4-BE49-F238E27FC236}">
                    <a16:creationId xmlns:a16="http://schemas.microsoft.com/office/drawing/2014/main" id="{BB4FCB46-3AF9-43A3-BAF8-E62E5818F009}"/>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5" name="Rectangle 74">
                <a:extLst>
                  <a:ext uri="{FF2B5EF4-FFF2-40B4-BE49-F238E27FC236}">
                    <a16:creationId xmlns:a16="http://schemas.microsoft.com/office/drawing/2014/main" id="{D4B3494C-7AEE-4092-A5C0-613597C290FB}"/>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6" name="Rectangle 75">
                <a:extLst>
                  <a:ext uri="{FF2B5EF4-FFF2-40B4-BE49-F238E27FC236}">
                    <a16:creationId xmlns:a16="http://schemas.microsoft.com/office/drawing/2014/main" id="{E1D0B851-F615-4B50-BF8B-3001299A06B4}"/>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7" name="Group 76">
            <a:extLst>
              <a:ext uri="{FF2B5EF4-FFF2-40B4-BE49-F238E27FC236}">
                <a16:creationId xmlns:a16="http://schemas.microsoft.com/office/drawing/2014/main" id="{7CD56F6D-ADE3-4D82-B5C4-7CB9AE058A0B}"/>
              </a:ext>
            </a:extLst>
          </p:cNvPr>
          <p:cNvGrpSpPr/>
          <p:nvPr/>
        </p:nvGrpSpPr>
        <p:grpSpPr>
          <a:xfrm>
            <a:off x="867706" y="2747991"/>
            <a:ext cx="4571557" cy="2425816"/>
            <a:chOff x="410732" y="1940094"/>
            <a:chExt cx="4763248" cy="2426448"/>
          </a:xfrm>
        </p:grpSpPr>
        <p:sp>
          <p:nvSpPr>
            <p:cNvPr id="78" name="Rectangle 77">
              <a:extLst>
                <a:ext uri="{FF2B5EF4-FFF2-40B4-BE49-F238E27FC236}">
                  <a16:creationId xmlns:a16="http://schemas.microsoft.com/office/drawing/2014/main" id="{C30CE145-8D9C-4D8A-BCC6-6D4395A7FC0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9" name="Group 78">
              <a:extLst>
                <a:ext uri="{FF2B5EF4-FFF2-40B4-BE49-F238E27FC236}">
                  <a16:creationId xmlns:a16="http://schemas.microsoft.com/office/drawing/2014/main" id="{A0AB9793-1B0D-4C7E-AA19-58AEAEB9AF50}"/>
                </a:ext>
              </a:extLst>
            </p:cNvPr>
            <p:cNvGrpSpPr/>
            <p:nvPr/>
          </p:nvGrpSpPr>
          <p:grpSpPr>
            <a:xfrm>
              <a:off x="1665703" y="4112628"/>
              <a:ext cx="2253306" cy="253914"/>
              <a:chOff x="1694497" y="4076417"/>
              <a:chExt cx="2253306" cy="366325"/>
            </a:xfrm>
          </p:grpSpPr>
          <p:sp>
            <p:nvSpPr>
              <p:cNvPr id="80" name="Rectangle 79">
                <a:extLst>
                  <a:ext uri="{FF2B5EF4-FFF2-40B4-BE49-F238E27FC236}">
                    <a16:creationId xmlns:a16="http://schemas.microsoft.com/office/drawing/2014/main" id="{965B8C2D-7A7B-4C2F-9549-D8DCA5B0CDD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1" name="Rectangle 80">
                <a:extLst>
                  <a:ext uri="{FF2B5EF4-FFF2-40B4-BE49-F238E27FC236}">
                    <a16:creationId xmlns:a16="http://schemas.microsoft.com/office/drawing/2014/main" id="{E6822EFB-802D-47D3-836E-6392587DBF7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57978D0D-BA10-470C-A1FD-07C4F6954099}"/>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3" name="Rectangle 82">
                <a:extLst>
                  <a:ext uri="{FF2B5EF4-FFF2-40B4-BE49-F238E27FC236}">
                    <a16:creationId xmlns:a16="http://schemas.microsoft.com/office/drawing/2014/main" id="{830170C3-9EB1-4A69-8A38-A336355A7F2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84" name="Group 83">
            <a:extLst>
              <a:ext uri="{FF2B5EF4-FFF2-40B4-BE49-F238E27FC236}">
                <a16:creationId xmlns:a16="http://schemas.microsoft.com/office/drawing/2014/main" id="{864FA6EA-F412-4893-9C59-0A8B885D551E}"/>
              </a:ext>
            </a:extLst>
          </p:cNvPr>
          <p:cNvGrpSpPr/>
          <p:nvPr/>
        </p:nvGrpSpPr>
        <p:grpSpPr>
          <a:xfrm>
            <a:off x="1020066" y="2900352"/>
            <a:ext cx="4571557" cy="2425816"/>
            <a:chOff x="410732" y="1940094"/>
            <a:chExt cx="4763248" cy="2426448"/>
          </a:xfrm>
        </p:grpSpPr>
        <p:sp>
          <p:nvSpPr>
            <p:cNvPr id="85" name="Rectangle 84">
              <a:extLst>
                <a:ext uri="{FF2B5EF4-FFF2-40B4-BE49-F238E27FC236}">
                  <a16:creationId xmlns:a16="http://schemas.microsoft.com/office/drawing/2014/main" id="{4A737B89-359D-4ECD-BC8F-EC2A49041D2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86" name="Group 85">
              <a:extLst>
                <a:ext uri="{FF2B5EF4-FFF2-40B4-BE49-F238E27FC236}">
                  <a16:creationId xmlns:a16="http://schemas.microsoft.com/office/drawing/2014/main" id="{939D5BA8-DD7A-4CAC-9202-14769A84672B}"/>
                </a:ext>
              </a:extLst>
            </p:cNvPr>
            <p:cNvGrpSpPr/>
            <p:nvPr/>
          </p:nvGrpSpPr>
          <p:grpSpPr>
            <a:xfrm>
              <a:off x="1665703" y="4112628"/>
              <a:ext cx="2253306" cy="253914"/>
              <a:chOff x="1694497" y="4076417"/>
              <a:chExt cx="2253306" cy="366325"/>
            </a:xfrm>
          </p:grpSpPr>
          <p:sp>
            <p:nvSpPr>
              <p:cNvPr id="87" name="Rectangle 86">
                <a:extLst>
                  <a:ext uri="{FF2B5EF4-FFF2-40B4-BE49-F238E27FC236}">
                    <a16:creationId xmlns:a16="http://schemas.microsoft.com/office/drawing/2014/main" id="{D245B0DD-1217-467C-BB90-520FBCF6DE3A}"/>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8" name="Rectangle 87">
                <a:extLst>
                  <a:ext uri="{FF2B5EF4-FFF2-40B4-BE49-F238E27FC236}">
                    <a16:creationId xmlns:a16="http://schemas.microsoft.com/office/drawing/2014/main" id="{5313DCC3-B184-4807-AA22-C94420ACB9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9" name="Rectangle 88">
                <a:extLst>
                  <a:ext uri="{FF2B5EF4-FFF2-40B4-BE49-F238E27FC236}">
                    <a16:creationId xmlns:a16="http://schemas.microsoft.com/office/drawing/2014/main" id="{B04033E5-2B5E-4B0F-94FB-ABE8B5617CE5}"/>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0" name="Rectangle 89">
                <a:extLst>
                  <a:ext uri="{FF2B5EF4-FFF2-40B4-BE49-F238E27FC236}">
                    <a16:creationId xmlns:a16="http://schemas.microsoft.com/office/drawing/2014/main" id="{88A4F2B3-04BC-40E6-B5B6-BCBBD4F29F90}"/>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1" name="Group 90">
            <a:extLst>
              <a:ext uri="{FF2B5EF4-FFF2-40B4-BE49-F238E27FC236}">
                <a16:creationId xmlns:a16="http://schemas.microsoft.com/office/drawing/2014/main" id="{89A1A67F-1DAF-4B9D-941C-386069220AD1}"/>
              </a:ext>
            </a:extLst>
          </p:cNvPr>
          <p:cNvGrpSpPr/>
          <p:nvPr/>
        </p:nvGrpSpPr>
        <p:grpSpPr>
          <a:xfrm>
            <a:off x="1172426" y="3052712"/>
            <a:ext cx="4571557" cy="2425816"/>
            <a:chOff x="410732" y="1940094"/>
            <a:chExt cx="4763248" cy="2426448"/>
          </a:xfrm>
        </p:grpSpPr>
        <p:sp>
          <p:nvSpPr>
            <p:cNvPr id="92" name="Rectangle 91">
              <a:extLst>
                <a:ext uri="{FF2B5EF4-FFF2-40B4-BE49-F238E27FC236}">
                  <a16:creationId xmlns:a16="http://schemas.microsoft.com/office/drawing/2014/main" id="{18630A8E-B317-43E5-BC56-F9572EDF5D08}"/>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93" name="Group 92">
              <a:extLst>
                <a:ext uri="{FF2B5EF4-FFF2-40B4-BE49-F238E27FC236}">
                  <a16:creationId xmlns:a16="http://schemas.microsoft.com/office/drawing/2014/main" id="{3D919F3B-97AB-4ED2-B857-3220DF220517}"/>
                </a:ext>
              </a:extLst>
            </p:cNvPr>
            <p:cNvGrpSpPr/>
            <p:nvPr/>
          </p:nvGrpSpPr>
          <p:grpSpPr>
            <a:xfrm>
              <a:off x="1665703" y="4112628"/>
              <a:ext cx="2253306" cy="253914"/>
              <a:chOff x="1694497" y="4076417"/>
              <a:chExt cx="2253306" cy="366325"/>
            </a:xfrm>
          </p:grpSpPr>
          <p:sp>
            <p:nvSpPr>
              <p:cNvPr id="94" name="Rectangle 93">
                <a:extLst>
                  <a:ext uri="{FF2B5EF4-FFF2-40B4-BE49-F238E27FC236}">
                    <a16:creationId xmlns:a16="http://schemas.microsoft.com/office/drawing/2014/main" id="{61C82677-D579-427A-AD5F-CE30B89B50B2}"/>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5" name="Rectangle 94">
                <a:extLst>
                  <a:ext uri="{FF2B5EF4-FFF2-40B4-BE49-F238E27FC236}">
                    <a16:creationId xmlns:a16="http://schemas.microsoft.com/office/drawing/2014/main" id="{5CB98F56-4D1F-4F48-AF34-E24E40C2CC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6" name="Rectangle 95">
                <a:extLst>
                  <a:ext uri="{FF2B5EF4-FFF2-40B4-BE49-F238E27FC236}">
                    <a16:creationId xmlns:a16="http://schemas.microsoft.com/office/drawing/2014/main" id="{71AA37E7-21EE-4F11-9360-8E4D912BEF1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7" name="Rectangle 96">
                <a:extLst>
                  <a:ext uri="{FF2B5EF4-FFF2-40B4-BE49-F238E27FC236}">
                    <a16:creationId xmlns:a16="http://schemas.microsoft.com/office/drawing/2014/main" id="{4302E50D-8566-44B5-B9F7-5DDF3663E596}"/>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8" name="Group 97">
            <a:extLst>
              <a:ext uri="{FF2B5EF4-FFF2-40B4-BE49-F238E27FC236}">
                <a16:creationId xmlns:a16="http://schemas.microsoft.com/office/drawing/2014/main" id="{488E72CD-D9A0-406B-8526-FA5A4C53A5C0}"/>
              </a:ext>
            </a:extLst>
          </p:cNvPr>
          <p:cNvGrpSpPr/>
          <p:nvPr/>
        </p:nvGrpSpPr>
        <p:grpSpPr>
          <a:xfrm>
            <a:off x="1324787" y="3205072"/>
            <a:ext cx="4571557" cy="2425816"/>
            <a:chOff x="410732" y="1940094"/>
            <a:chExt cx="4763248" cy="2426448"/>
          </a:xfrm>
        </p:grpSpPr>
        <p:sp>
          <p:nvSpPr>
            <p:cNvPr id="99" name="Rectangle 98">
              <a:extLst>
                <a:ext uri="{FF2B5EF4-FFF2-40B4-BE49-F238E27FC236}">
                  <a16:creationId xmlns:a16="http://schemas.microsoft.com/office/drawing/2014/main" id="{C66891D5-F266-4F14-95AE-9CC0F943F9E9}"/>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100" name="Group 99">
              <a:extLst>
                <a:ext uri="{FF2B5EF4-FFF2-40B4-BE49-F238E27FC236}">
                  <a16:creationId xmlns:a16="http://schemas.microsoft.com/office/drawing/2014/main" id="{139A9932-247F-425A-8E58-5D8AB54F5F10}"/>
                </a:ext>
              </a:extLst>
            </p:cNvPr>
            <p:cNvGrpSpPr/>
            <p:nvPr/>
          </p:nvGrpSpPr>
          <p:grpSpPr>
            <a:xfrm>
              <a:off x="1665703" y="4112628"/>
              <a:ext cx="2253306" cy="253914"/>
              <a:chOff x="1694497" y="4076417"/>
              <a:chExt cx="2253306" cy="366325"/>
            </a:xfrm>
          </p:grpSpPr>
          <p:sp>
            <p:nvSpPr>
              <p:cNvPr id="101" name="Rectangle 100">
                <a:extLst>
                  <a:ext uri="{FF2B5EF4-FFF2-40B4-BE49-F238E27FC236}">
                    <a16:creationId xmlns:a16="http://schemas.microsoft.com/office/drawing/2014/main" id="{AD6D0986-AE7D-4E1C-BD4A-136D7DFED53B}"/>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2" name="Rectangle 101">
                <a:extLst>
                  <a:ext uri="{FF2B5EF4-FFF2-40B4-BE49-F238E27FC236}">
                    <a16:creationId xmlns:a16="http://schemas.microsoft.com/office/drawing/2014/main" id="{C4A3F125-1EC3-4F04-88D6-21F62BD95FDD}"/>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3" name="Rectangle 102">
                <a:extLst>
                  <a:ext uri="{FF2B5EF4-FFF2-40B4-BE49-F238E27FC236}">
                    <a16:creationId xmlns:a16="http://schemas.microsoft.com/office/drawing/2014/main" id="{856C23AE-5A67-4A61-865E-F353CE898B61}"/>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4" name="Rectangle 103">
                <a:extLst>
                  <a:ext uri="{FF2B5EF4-FFF2-40B4-BE49-F238E27FC236}">
                    <a16:creationId xmlns:a16="http://schemas.microsoft.com/office/drawing/2014/main" id="{8C6F970D-09C4-4FA8-8039-1D8338A44EAC}"/>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105" name="Group 104">
            <a:extLst>
              <a:ext uri="{FF2B5EF4-FFF2-40B4-BE49-F238E27FC236}">
                <a16:creationId xmlns:a16="http://schemas.microsoft.com/office/drawing/2014/main" id="{52F3A9F0-D21F-4FD7-A568-5A5B5751CF49}"/>
              </a:ext>
            </a:extLst>
          </p:cNvPr>
          <p:cNvGrpSpPr/>
          <p:nvPr/>
        </p:nvGrpSpPr>
        <p:grpSpPr>
          <a:xfrm>
            <a:off x="1470286" y="3772218"/>
            <a:ext cx="4327023" cy="1330448"/>
            <a:chOff x="6843519" y="2486826"/>
            <a:chExt cx="4328150" cy="1330795"/>
          </a:xfrm>
        </p:grpSpPr>
        <p:grpSp>
          <p:nvGrpSpPr>
            <p:cNvPr id="15" name="Group 14">
              <a:extLst>
                <a:ext uri="{FF2B5EF4-FFF2-40B4-BE49-F238E27FC236}">
                  <a16:creationId xmlns:a16="http://schemas.microsoft.com/office/drawing/2014/main" id="{A5306714-8AF9-4CCC-8ECD-6BB16EAA4AC3}"/>
                </a:ext>
              </a:extLst>
            </p:cNvPr>
            <p:cNvGrpSpPr/>
            <p:nvPr/>
          </p:nvGrpSpPr>
          <p:grpSpPr>
            <a:xfrm>
              <a:off x="8358834" y="2489548"/>
              <a:ext cx="1348740" cy="1034142"/>
              <a:chOff x="609600" y="2242439"/>
              <a:chExt cx="1348740" cy="1034142"/>
            </a:xfrm>
          </p:grpSpPr>
          <p:sp>
            <p:nvSpPr>
              <p:cNvPr id="14" name="Rectangle 13">
                <a:extLst>
                  <a:ext uri="{FF2B5EF4-FFF2-40B4-BE49-F238E27FC236}">
                    <a16:creationId xmlns:a16="http://schemas.microsoft.com/office/drawing/2014/main" id="{D24AA536-0CF6-4DD6-8E0C-629FD89C4D07}"/>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6" name="Rectangle 5">
                <a:extLst>
                  <a:ext uri="{FF2B5EF4-FFF2-40B4-BE49-F238E27FC236}">
                    <a16:creationId xmlns:a16="http://schemas.microsoft.com/office/drawing/2014/main" id="{08F059E1-12A6-41D3-B11E-7E5AD7AAB6EE}"/>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3" name="Group 12">
                <a:extLst>
                  <a:ext uri="{FF2B5EF4-FFF2-40B4-BE49-F238E27FC236}">
                    <a16:creationId xmlns:a16="http://schemas.microsoft.com/office/drawing/2014/main" id="{04899B50-51C0-4A55-B397-A6ECB2AFD1F8}"/>
                  </a:ext>
                </a:extLst>
              </p:cNvPr>
              <p:cNvGrpSpPr/>
              <p:nvPr/>
            </p:nvGrpSpPr>
            <p:grpSpPr>
              <a:xfrm>
                <a:off x="754381" y="2536369"/>
                <a:ext cx="1059179" cy="560617"/>
                <a:chOff x="762001" y="2536369"/>
                <a:chExt cx="1059179" cy="560617"/>
              </a:xfrm>
              <a:solidFill>
                <a:schemeClr val="bg1"/>
              </a:solidFill>
            </p:grpSpPr>
            <p:sp>
              <p:nvSpPr>
                <p:cNvPr id="7" name="Rectangle 6">
                  <a:extLst>
                    <a:ext uri="{FF2B5EF4-FFF2-40B4-BE49-F238E27FC236}">
                      <a16:creationId xmlns:a16="http://schemas.microsoft.com/office/drawing/2014/main" id="{11D73D3B-3DA7-4F1D-8B40-4667D7B6BC42}"/>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8" name="Rectangle 7">
                  <a:extLst>
                    <a:ext uri="{FF2B5EF4-FFF2-40B4-BE49-F238E27FC236}">
                      <a16:creationId xmlns:a16="http://schemas.microsoft.com/office/drawing/2014/main" id="{E44A788B-334C-4739-9F6F-865C88B37D8E}"/>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9" name="Rectangle 8">
                  <a:extLst>
                    <a:ext uri="{FF2B5EF4-FFF2-40B4-BE49-F238E27FC236}">
                      <a16:creationId xmlns:a16="http://schemas.microsoft.com/office/drawing/2014/main" id="{A6AD4D2E-825A-4F69-AEF5-D13E034E697A}"/>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0" name="Rectangle 9">
                  <a:extLst>
                    <a:ext uri="{FF2B5EF4-FFF2-40B4-BE49-F238E27FC236}">
                      <a16:creationId xmlns:a16="http://schemas.microsoft.com/office/drawing/2014/main" id="{29C09968-5728-4234-B0D3-F312A44C864C}"/>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1" name="Rectangle 10">
                  <a:extLst>
                    <a:ext uri="{FF2B5EF4-FFF2-40B4-BE49-F238E27FC236}">
                      <a16:creationId xmlns:a16="http://schemas.microsoft.com/office/drawing/2014/main" id="{32ACDB9A-73E8-475F-9653-9ECA430E7B2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2" name="Rectangle 11">
                  <a:extLst>
                    <a:ext uri="{FF2B5EF4-FFF2-40B4-BE49-F238E27FC236}">
                      <a16:creationId xmlns:a16="http://schemas.microsoft.com/office/drawing/2014/main" id="{D87787E2-68C2-4573-9B91-0E913B0EA7F2}"/>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16" name="Group 15">
              <a:extLst>
                <a:ext uri="{FF2B5EF4-FFF2-40B4-BE49-F238E27FC236}">
                  <a16:creationId xmlns:a16="http://schemas.microsoft.com/office/drawing/2014/main" id="{E610C52A-41D1-4836-B4FB-3A0973DE8BBB}"/>
                </a:ext>
              </a:extLst>
            </p:cNvPr>
            <p:cNvGrpSpPr/>
            <p:nvPr/>
          </p:nvGrpSpPr>
          <p:grpSpPr>
            <a:xfrm>
              <a:off x="9822929" y="2489548"/>
              <a:ext cx="1348740" cy="1034142"/>
              <a:chOff x="609600" y="2242439"/>
              <a:chExt cx="1348740" cy="1034142"/>
            </a:xfrm>
          </p:grpSpPr>
          <p:sp>
            <p:nvSpPr>
              <p:cNvPr id="17" name="Rectangle 16">
                <a:extLst>
                  <a:ext uri="{FF2B5EF4-FFF2-40B4-BE49-F238E27FC236}">
                    <a16:creationId xmlns:a16="http://schemas.microsoft.com/office/drawing/2014/main" id="{F735D5B5-73BF-4E98-AC21-DA01594B5240}"/>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8" name="Rectangle 17">
                <a:extLst>
                  <a:ext uri="{FF2B5EF4-FFF2-40B4-BE49-F238E27FC236}">
                    <a16:creationId xmlns:a16="http://schemas.microsoft.com/office/drawing/2014/main" id="{37E18FB6-5B06-499D-8BE5-2A735F32F1E1}"/>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9" name="Group 18">
                <a:extLst>
                  <a:ext uri="{FF2B5EF4-FFF2-40B4-BE49-F238E27FC236}">
                    <a16:creationId xmlns:a16="http://schemas.microsoft.com/office/drawing/2014/main" id="{0762D86B-08BD-446F-84ED-D1C3E5932851}"/>
                  </a:ext>
                </a:extLst>
              </p:cNvPr>
              <p:cNvGrpSpPr/>
              <p:nvPr/>
            </p:nvGrpSpPr>
            <p:grpSpPr>
              <a:xfrm>
                <a:off x="754381" y="2536369"/>
                <a:ext cx="1059179" cy="560617"/>
                <a:chOff x="762001" y="2536369"/>
                <a:chExt cx="1059179" cy="560617"/>
              </a:xfrm>
              <a:solidFill>
                <a:schemeClr val="bg1"/>
              </a:solidFill>
            </p:grpSpPr>
            <p:sp>
              <p:nvSpPr>
                <p:cNvPr id="20" name="Rectangle 19">
                  <a:extLst>
                    <a:ext uri="{FF2B5EF4-FFF2-40B4-BE49-F238E27FC236}">
                      <a16:creationId xmlns:a16="http://schemas.microsoft.com/office/drawing/2014/main" id="{B5E99339-B6AC-4FD5-814F-AD05274DCD9D}"/>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1" name="Rectangle 20">
                  <a:extLst>
                    <a:ext uri="{FF2B5EF4-FFF2-40B4-BE49-F238E27FC236}">
                      <a16:creationId xmlns:a16="http://schemas.microsoft.com/office/drawing/2014/main" id="{C37053A5-B7BE-46FA-A6A1-20E957CCFE6C}"/>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2" name="Rectangle 21">
                  <a:extLst>
                    <a:ext uri="{FF2B5EF4-FFF2-40B4-BE49-F238E27FC236}">
                      <a16:creationId xmlns:a16="http://schemas.microsoft.com/office/drawing/2014/main" id="{BB6CD2C5-0D6F-49DC-A965-81E7B5A6041D}"/>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3" name="Rectangle 22">
                  <a:extLst>
                    <a:ext uri="{FF2B5EF4-FFF2-40B4-BE49-F238E27FC236}">
                      <a16:creationId xmlns:a16="http://schemas.microsoft.com/office/drawing/2014/main" id="{1B585FBF-7F31-451B-9269-BBD504989919}"/>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4" name="Rectangle 23">
                  <a:extLst>
                    <a:ext uri="{FF2B5EF4-FFF2-40B4-BE49-F238E27FC236}">
                      <a16:creationId xmlns:a16="http://schemas.microsoft.com/office/drawing/2014/main" id="{D1B2E503-4331-4A8F-97F2-A0D339A35BB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5" name="Rectangle 24">
                  <a:extLst>
                    <a:ext uri="{FF2B5EF4-FFF2-40B4-BE49-F238E27FC236}">
                      <a16:creationId xmlns:a16="http://schemas.microsoft.com/office/drawing/2014/main" id="{6EEB9D03-5CEE-4BA2-BDF9-57B7E4167A63}"/>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39" name="Group 38">
              <a:extLst>
                <a:ext uri="{FF2B5EF4-FFF2-40B4-BE49-F238E27FC236}">
                  <a16:creationId xmlns:a16="http://schemas.microsoft.com/office/drawing/2014/main" id="{9FC9B3A4-16BE-4508-A410-A0F2D4E5646B}"/>
                </a:ext>
              </a:extLst>
            </p:cNvPr>
            <p:cNvGrpSpPr/>
            <p:nvPr/>
          </p:nvGrpSpPr>
          <p:grpSpPr>
            <a:xfrm>
              <a:off x="6843519" y="2486826"/>
              <a:ext cx="1283867" cy="807736"/>
              <a:chOff x="3763431" y="2242439"/>
              <a:chExt cx="1283867" cy="807736"/>
            </a:xfrm>
          </p:grpSpPr>
          <p:sp>
            <p:nvSpPr>
              <p:cNvPr id="26" name="Rectangle 25">
                <a:extLst>
                  <a:ext uri="{FF2B5EF4-FFF2-40B4-BE49-F238E27FC236}">
                    <a16:creationId xmlns:a16="http://schemas.microsoft.com/office/drawing/2014/main" id="{C71622A1-E5FE-4E5D-98A7-C3C66C83A64F}"/>
                  </a:ext>
                </a:extLst>
              </p:cNvPr>
              <p:cNvSpPr/>
              <p:nvPr/>
            </p:nvSpPr>
            <p:spPr>
              <a:xfrm>
                <a:off x="3763431"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87A6A8B5-ABD1-47B1-8461-E2150563FC3C}"/>
                  </a:ext>
                </a:extLst>
              </p:cNvPr>
              <p:cNvSpPr/>
              <p:nvPr/>
            </p:nvSpPr>
            <p:spPr>
              <a:xfrm>
                <a:off x="4452938"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D2E9E6D4-A1DC-421F-A2A6-26B338B60DC7}"/>
                  </a:ext>
                </a:extLst>
              </p:cNvPr>
              <p:cNvSpPr/>
              <p:nvPr/>
            </p:nvSpPr>
            <p:spPr>
              <a:xfrm>
                <a:off x="3763431"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04909C4A-84F3-4E23-AA8D-E5130C3C36CA}"/>
                  </a:ext>
                </a:extLst>
              </p:cNvPr>
              <p:cNvSpPr/>
              <p:nvPr/>
            </p:nvSpPr>
            <p:spPr>
              <a:xfrm>
                <a:off x="4452938"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grpSp>
        <p:sp>
          <p:nvSpPr>
            <p:cNvPr id="40" name="Rectangle 39">
              <a:extLst>
                <a:ext uri="{FF2B5EF4-FFF2-40B4-BE49-F238E27FC236}">
                  <a16:creationId xmlns:a16="http://schemas.microsoft.com/office/drawing/2014/main" id="{BF15D218-B61D-4839-A359-65741B8CB59F}"/>
                </a:ext>
              </a:extLst>
            </p:cNvPr>
            <p:cNvSpPr/>
            <p:nvPr/>
          </p:nvSpPr>
          <p:spPr>
            <a:xfrm>
              <a:off x="8358833" y="3563707"/>
              <a:ext cx="2812835" cy="25391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a:solidFill>
                    <a:srgbClr val="FFFF00"/>
                  </a:solidFill>
                  <a:latin typeface="Calibri" panose="020F0502020204030204" pitchFamily="34" charset="0"/>
                  <a:cs typeface="Calibri" panose="020F0502020204030204" pitchFamily="34" charset="0"/>
                </a:rPr>
                <a:t>2 Disk Groups. Each has 6 Capacity Disk</a:t>
              </a:r>
              <a:endParaRPr lang="en-US" sz="1200" dirty="0">
                <a:solidFill>
                  <a:srgbClr val="FFFF00"/>
                </a:solidFill>
                <a:latin typeface="Calibri" panose="020F0502020204030204" pitchFamily="34" charset="0"/>
                <a:cs typeface="Calibri" panose="020F0502020204030204" pitchFamily="34" charset="0"/>
              </a:endParaRPr>
            </a:p>
          </p:txBody>
        </p:sp>
      </p:grpSp>
      <p:sp>
        <p:nvSpPr>
          <p:cNvPr id="106" name="Rectangle 105">
            <a:extLst>
              <a:ext uri="{FF2B5EF4-FFF2-40B4-BE49-F238E27FC236}">
                <a16:creationId xmlns:a16="http://schemas.microsoft.com/office/drawing/2014/main" id="{FD7DF350-62A8-4B3E-9328-DD28E4A36537}"/>
              </a:ext>
            </a:extLst>
          </p:cNvPr>
          <p:cNvSpPr/>
          <p:nvPr/>
        </p:nvSpPr>
        <p:spPr>
          <a:xfrm>
            <a:off x="6091821" y="1309780"/>
            <a:ext cx="4329552" cy="47079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CPU utilization? </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Memory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NIC running high utilization?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40 TX and 40 RX. Keep all below 80%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vSAN </a:t>
            </a:r>
            <a:r>
              <a:rPr lang="en-US" sz="1400" dirty="0" err="1">
                <a:latin typeface="Calibri" panose="020F0502020204030204" pitchFamily="34" charset="0"/>
                <a:cs typeface="Calibri" panose="020F0502020204030204" pitchFamily="34" charset="0"/>
              </a:rPr>
              <a:t>vmkernel</a:t>
            </a:r>
            <a:r>
              <a:rPr lang="en-US" sz="1400" dirty="0">
                <a:latin typeface="Calibri" panose="020F0502020204030204" pitchFamily="34" charset="0"/>
                <a:cs typeface="Calibri" panose="020F0502020204030204" pitchFamily="34" charset="0"/>
              </a:rPr>
              <a:t> network congested?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Read Cache used?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Write Buffer sufficient?</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Cache Tier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Each disk has Read Cache Read Latency, Read Cache Write Latency, Write Buffer Write Latency, Write Buffer Read Latency</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4 x 20 = 80 counters to check.</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Capacity Disks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Check both Read and Write latency.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120 x 2 = 240 counters.</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running low on space?</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facing congestion?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Keep each &lt;60.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Count the number of </a:t>
            </a:r>
            <a:r>
              <a:rPr lang="en-US" sz="1400" dirty="0" err="1">
                <a:latin typeface="Calibri" panose="020F0502020204030204" pitchFamily="34" charset="0"/>
                <a:cs typeface="Calibri" panose="020F0502020204030204" pitchFamily="34" charset="0"/>
              </a:rPr>
              <a:t>occurance</a:t>
            </a:r>
            <a:r>
              <a:rPr lang="en-US" sz="1400" dirty="0">
                <a:latin typeface="Calibri" panose="020F0502020204030204" pitchFamily="34" charset="0"/>
                <a:cs typeface="Calibri" panose="020F0502020204030204" pitchFamily="34" charset="0"/>
              </a:rPr>
              <a:t> &gt;60</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there outstanding IO on the Disk Group?</a:t>
            </a:r>
          </a:p>
        </p:txBody>
      </p:sp>
      <p:sp>
        <p:nvSpPr>
          <p:cNvPr id="108" name="Rectangle 107">
            <a:extLst>
              <a:ext uri="{FF2B5EF4-FFF2-40B4-BE49-F238E27FC236}">
                <a16:creationId xmlns:a16="http://schemas.microsoft.com/office/drawing/2014/main" id="{3F616E61-CB6C-450B-B52E-539B42B2D40E}"/>
              </a:ext>
            </a:extLst>
          </p:cNvPr>
          <p:cNvSpPr/>
          <p:nvPr/>
        </p:nvSpPr>
        <p:spPr>
          <a:xfrm>
            <a:off x="10494962" y="2679553"/>
            <a:ext cx="1435598" cy="1630965"/>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199" b="1">
                <a:solidFill>
                  <a:srgbClr val="FFFF00"/>
                </a:solidFill>
              </a:rPr>
              <a:t>530</a:t>
            </a:r>
            <a:r>
              <a:rPr lang="en-US" sz="1799"/>
              <a:t> instances of metrics to check</a:t>
            </a:r>
            <a:endParaRPr lang="en-US" sz="1799" dirty="0"/>
          </a:p>
        </p:txBody>
      </p:sp>
    </p:spTree>
    <p:extLst>
      <p:ext uri="{BB962C8B-B14F-4D97-AF65-F5344CB8AC3E}">
        <p14:creationId xmlns:p14="http://schemas.microsoft.com/office/powerpoint/2010/main" val="342545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9AED3-CBDF-4277-8DE0-844A7A52DC89}"/>
              </a:ext>
            </a:extLst>
          </p:cNvPr>
          <p:cNvSpPr>
            <a:spLocks noGrp="1"/>
          </p:cNvSpPr>
          <p:nvPr>
            <p:ph type="title"/>
          </p:nvPr>
        </p:nvSpPr>
        <p:spPr/>
        <p:txBody>
          <a:bodyPr/>
          <a:lstStyle/>
          <a:p>
            <a:r>
              <a:rPr lang="en-US" dirty="0"/>
              <a:t>vSAN KPI</a:t>
            </a:r>
          </a:p>
        </p:txBody>
      </p:sp>
      <p:sp>
        <p:nvSpPr>
          <p:cNvPr id="3" name="Subtitle 2">
            <a:extLst>
              <a:ext uri="{FF2B5EF4-FFF2-40B4-BE49-F238E27FC236}">
                <a16:creationId xmlns:a16="http://schemas.microsoft.com/office/drawing/2014/main" id="{1FE0E987-4FAD-4962-8481-8932705A759C}"/>
              </a:ext>
            </a:extLst>
          </p:cNvPr>
          <p:cNvSpPr>
            <a:spLocks noGrp="1"/>
          </p:cNvSpPr>
          <p:nvPr>
            <p:ph type="subTitle" idx="10"/>
          </p:nvPr>
        </p:nvSpPr>
        <p:spPr/>
        <p:txBody>
          <a:bodyPr/>
          <a:lstStyle/>
          <a:p>
            <a:r>
              <a:rPr lang="en-US"/>
              <a:t>Quantifying its performance, not utilization</a:t>
            </a:r>
          </a:p>
        </p:txBody>
      </p:sp>
      <p:graphicFrame>
        <p:nvGraphicFramePr>
          <p:cNvPr id="7" name="Content Placeholder 6">
            <a:extLst>
              <a:ext uri="{FF2B5EF4-FFF2-40B4-BE49-F238E27FC236}">
                <a16:creationId xmlns:a16="http://schemas.microsoft.com/office/drawing/2014/main" id="{2021E25E-81F9-45B7-9F25-037A186E0CD1}"/>
              </a:ext>
            </a:extLst>
          </p:cNvPr>
          <p:cNvGraphicFramePr>
            <a:graphicFrameLocks noGrp="1"/>
          </p:cNvGraphicFramePr>
          <p:nvPr>
            <p:ph idx="4294967295"/>
            <p:extLst>
              <p:ext uri="{D42A27DB-BD31-4B8C-83A1-F6EECF244321}">
                <p14:modId xmlns:p14="http://schemas.microsoft.com/office/powerpoint/2010/main" val="1550963864"/>
              </p:ext>
            </p:extLst>
          </p:nvPr>
        </p:nvGraphicFramePr>
        <p:xfrm>
          <a:off x="244302" y="1241425"/>
          <a:ext cx="11700219" cy="5406911"/>
        </p:xfrm>
        <a:graphic>
          <a:graphicData uri="http://schemas.openxmlformats.org/drawingml/2006/table">
            <a:tbl>
              <a:tblPr firstRow="1" firstCol="1" bandRow="1">
                <a:tableStyleId>{D27102A9-8310-4765-A935-A1911B00CA55}</a:tableStyleId>
              </a:tblPr>
              <a:tblGrid>
                <a:gridCol w="3057698">
                  <a:extLst>
                    <a:ext uri="{9D8B030D-6E8A-4147-A177-3AD203B41FA5}">
                      <a16:colId xmlns:a16="http://schemas.microsoft.com/office/drawing/2014/main" val="623667657"/>
                    </a:ext>
                  </a:extLst>
                </a:gridCol>
                <a:gridCol w="8642521">
                  <a:extLst>
                    <a:ext uri="{9D8B030D-6E8A-4147-A177-3AD203B41FA5}">
                      <a16:colId xmlns:a16="http://schemas.microsoft.com/office/drawing/2014/main" val="2534415058"/>
                    </a:ext>
                  </a:extLst>
                </a:gridCol>
              </a:tblGrid>
              <a:tr h="364888">
                <a:tc>
                  <a:txBody>
                    <a:bodyPr/>
                    <a:lstStyle/>
                    <a:p>
                      <a:pPr marL="0" marR="0" algn="ctr">
                        <a:lnSpc>
                          <a:spcPct val="107000"/>
                        </a:lnSpc>
                        <a:spcBef>
                          <a:spcPts val="0"/>
                        </a:spcBef>
                        <a:spcAft>
                          <a:spcPts val="0"/>
                        </a:spcAft>
                      </a:pPr>
                      <a:r>
                        <a:rPr lang="en-US" sz="1400">
                          <a:solidFill>
                            <a:schemeClr val="tx2"/>
                          </a:solidFill>
                          <a:effectLst/>
                          <a:latin typeface="Calibri" panose="020F0502020204030204" pitchFamily="34" charset="0"/>
                          <a:cs typeface="Calibri" panose="020F0502020204030204" pitchFamily="34" charset="0"/>
                        </a:rPr>
                        <a:t>Name</a:t>
                      </a:r>
                      <a:endParaRPr lang="en-US" sz="1400" b="1">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gn="ctr">
                        <a:lnSpc>
                          <a:spcPct val="107000"/>
                        </a:lnSpc>
                        <a:spcBef>
                          <a:spcPts val="0"/>
                        </a:spcBef>
                        <a:spcAft>
                          <a:spcPts val="0"/>
                        </a:spcAft>
                      </a:pPr>
                      <a:r>
                        <a:rPr lang="en-US" sz="1400" b="1">
                          <a:solidFill>
                            <a:schemeClr val="tx2"/>
                          </a:solidFill>
                          <a:effectLst/>
                          <a:latin typeface="Calibri" panose="020F0502020204030204" pitchFamily="34" charset="0"/>
                          <a:ea typeface="Calibri" panose="020F0502020204030204" pitchFamily="34" charset="0"/>
                          <a:cs typeface="Calibri" panose="020F0502020204030204" pitchFamily="34" charset="0"/>
                        </a:rPr>
                        <a:t>What it is</a:t>
                      </a:r>
                    </a:p>
                  </a:txBody>
                  <a:tcPr marL="91416" marR="91416" marT="45708" marB="45708"/>
                </a:tc>
                <a:extLst>
                  <a:ext uri="{0D108BD9-81ED-4DB2-BD59-A6C34878D82A}">
                    <a16:rowId xmlns:a16="http://schemas.microsoft.com/office/drawing/2014/main" val="1796308076"/>
                  </a:ext>
                </a:extLst>
              </a:tr>
              <a:tr h="765991">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Capacity Disk Latency (ms)</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a:solidFill>
                            <a:schemeClr val="tx2"/>
                          </a:solidFill>
                          <a:effectLst/>
                          <a:latin typeface="Calibri" panose="020F0502020204030204" pitchFamily="34" charset="0"/>
                          <a:cs typeface="Calibri" panose="020F0502020204030204" pitchFamily="34" charset="0"/>
                        </a:rPr>
                        <a:t>Highest Latency among all Capacity Disks. We take the worst, not average, as the latency in a single Capacity Disk is already an average of all its VMs. If there are 50 VMs on the disk, and 30 are issuing IO on it, then it’s a average among 30.</a:t>
                      </a:r>
                      <a:endPar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extLst>
                  <a:ext uri="{0D108BD9-81ED-4DB2-BD59-A6C34878D82A}">
                    <a16:rowId xmlns:a16="http://schemas.microsoft.com/office/drawing/2014/main" val="3140948895"/>
                  </a:ext>
                </a:extLst>
              </a:tr>
              <a:tr h="579445">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cs typeface="Calibri" panose="020F0502020204030204" pitchFamily="34" charset="0"/>
                        </a:rPr>
                        <a:t>Min Disk Group Write </a:t>
                      </a:r>
                      <a:r>
                        <a:rPr lang="en-US" sz="1400" b="0" dirty="0">
                          <a:solidFill>
                            <a:schemeClr val="tx2"/>
                          </a:solidFill>
                          <a:effectLst/>
                          <a:latin typeface="Calibri" panose="020F0502020204030204" pitchFamily="34" charset="0"/>
                          <a:cs typeface="Calibri" panose="020F0502020204030204" pitchFamily="34" charset="0"/>
                        </a:rPr>
                        <a:t>Buffer </a:t>
                      </a:r>
                      <a:r>
                        <a:rPr lang="en-US" sz="1400" b="0">
                          <a:solidFill>
                            <a:schemeClr val="tx2"/>
                          </a:solidFill>
                          <a:effectLst/>
                          <a:latin typeface="Calibri" panose="020F0502020204030204" pitchFamily="34" charset="0"/>
                          <a:cs typeface="Calibri" panose="020F0502020204030204" pitchFamily="34" charset="0"/>
                        </a:rPr>
                        <a:t>Free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Lowest free capacity among all the Disk Group Write Buffers. If this number is low, one of your buffer is not enough. While you want to maximize your cache, a low number is an early warning for capacity management.</a:t>
                      </a:r>
                    </a:p>
                  </a:txBody>
                  <a:tcPr marL="91416" marR="91416" marT="45708" marB="45708"/>
                </a:tc>
                <a:extLst>
                  <a:ext uri="{0D108BD9-81ED-4DB2-BD59-A6C34878D82A}">
                    <a16:rowId xmlns:a16="http://schemas.microsoft.com/office/drawing/2014/main" val="1524050553"/>
                  </a:ext>
                </a:extLst>
              </a:tr>
              <a:tr h="814467">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Disk Group Read Cache/Write Buffer Latency (ms)</a:t>
                      </a:r>
                    </a:p>
                  </a:txBody>
                  <a:tcPr marL="91416" marR="91416" marT="45708" marB="45708"/>
                </a:tc>
                <a:tc>
                  <a:txBody>
                    <a:bodyPr/>
                    <a:lstStyle/>
                    <a:p>
                      <a:pPr marL="0" marR="0">
                        <a:lnSpc>
                          <a:spcPct val="107000"/>
                        </a:lnSpc>
                        <a:spcBef>
                          <a:spcPts val="0"/>
                        </a:spcBef>
                        <a:spcAft>
                          <a:spcPts val="0"/>
                        </a:spcAft>
                      </a:pPr>
                      <a:r>
                        <a:rPr lang="en-SG"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Each disk has Read Cache Read Latency, Read Cache Write Latency (for writing into cache), Write Buffer Write Latency, Write Buffer Read Latency (for </a:t>
                      </a:r>
                      <a:r>
                        <a:rPr lang="en-SG" sz="1400" b="0" dirty="0" err="1">
                          <a:solidFill>
                            <a:schemeClr val="tx2"/>
                          </a:solidFill>
                          <a:effectLst/>
                          <a:latin typeface="Calibri" panose="020F0502020204030204" pitchFamily="34" charset="0"/>
                          <a:ea typeface="Calibri" panose="020F0502020204030204" pitchFamily="34" charset="0"/>
                          <a:cs typeface="Calibri" panose="020F0502020204030204" pitchFamily="34" charset="0"/>
                        </a:rPr>
                        <a:t>destaging</a:t>
                      </a:r>
                      <a:r>
                        <a:rPr lang="en-SG"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purpose). This takes the highest among these 4 numbers, then the highest among all disk groups. It’s the Max of Max, because each of 4 datapoint is average of all the VMs on it.</a:t>
                      </a:r>
                    </a:p>
                  </a:txBody>
                  <a:tcPr marL="91416" marR="91416" marT="45708" marB="45708"/>
                </a:tc>
                <a:extLst>
                  <a:ext uri="{0D108BD9-81ED-4DB2-BD59-A6C34878D82A}">
                    <a16:rowId xmlns:a16="http://schemas.microsoft.com/office/drawing/2014/main" val="3184718273"/>
                  </a:ext>
                </a:extLst>
              </a:tr>
              <a:tr h="537769">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Sum Disk Group Errors</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Sum of Bus Reset + Sum of Commands Aborted among all the Disk Groups. We sum, not get the max, as each member should return 0. </a:t>
                      </a:r>
                    </a:p>
                  </a:txBody>
                  <a:tcPr marL="91416" marR="91416" marT="45708" marB="45708"/>
                </a:tc>
                <a:extLst>
                  <a:ext uri="{0D108BD9-81ED-4DB2-BD59-A6C34878D82A}">
                    <a16:rowId xmlns:a16="http://schemas.microsoft.com/office/drawing/2014/main" val="1476154312"/>
                  </a:ext>
                </a:extLst>
              </a:tr>
              <a:tr h="579445">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Count Disk Group Congestion Above 60</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The number of Disk Group congestion greater than 60. 60 is hardcoded in the MP as it’s good starting point. As any congestion above 60 serves as early warning, we count how many of such </a:t>
                      </a:r>
                      <a:r>
                        <a:rPr lang="en-US" sz="1400" b="0" dirty="0" err="1">
                          <a:solidFill>
                            <a:schemeClr val="tx2"/>
                          </a:solidFill>
                          <a:effectLst/>
                          <a:latin typeface="Calibri" panose="020F0502020204030204" pitchFamily="34" charset="0"/>
                          <a:ea typeface="Calibri" panose="020F0502020204030204" pitchFamily="34" charset="0"/>
                          <a:cs typeface="Calibri" panose="020F0502020204030204" pitchFamily="34" charset="0"/>
                        </a:rPr>
                        <a:t>occurance</a:t>
                      </a: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happens.</a:t>
                      </a:r>
                    </a:p>
                  </a:txBody>
                  <a:tcPr marL="91416" marR="91416" marT="45708" marB="45708"/>
                </a:tc>
                <a:extLst>
                  <a:ext uri="{0D108BD9-81ED-4DB2-BD59-A6C34878D82A}">
                    <a16:rowId xmlns:a16="http://schemas.microsoft.com/office/drawing/2014/main" val="3067341354"/>
                  </a:ext>
                </a:extLst>
              </a:tr>
              <a:tr h="344422">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Max Disk Group Congestion</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The highest congestion among all the disk groups. A high number indicates at least 1 Disk Group is not performing</a:t>
                      </a:r>
                    </a:p>
                  </a:txBody>
                  <a:tcPr marL="91416" marR="91416" marT="45708" marB="45708"/>
                </a:tc>
                <a:extLst>
                  <a:ext uri="{0D108BD9-81ED-4DB2-BD59-A6C34878D82A}">
                    <a16:rowId xmlns:a16="http://schemas.microsoft.com/office/drawing/2014/main" val="2621775924"/>
                  </a:ext>
                </a:extLst>
              </a:tr>
              <a:tr h="344422">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cs typeface="Calibri" panose="020F0502020204030204" pitchFamily="34" charset="0"/>
                        </a:rPr>
                        <a:t>Min Disk Group Capacity Free (%)</a:t>
                      </a:r>
                      <a:endPar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The lowest free capacity among all disk groups. A low space will trigger rebalance. </a:t>
                      </a:r>
                    </a:p>
                  </a:txBody>
                  <a:tcPr marL="91416" marR="91416" marT="45708" marB="45708"/>
                </a:tc>
                <a:extLst>
                  <a:ext uri="{0D108BD9-81ED-4DB2-BD59-A6C34878D82A}">
                    <a16:rowId xmlns:a16="http://schemas.microsoft.com/office/drawing/2014/main" val="1593088040"/>
                  </a:ext>
                </a:extLst>
              </a:tr>
              <a:tr h="537769">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Min Disk Group Read Cache Hit Rate (%)</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The lowest hit rate among the disk group read cache. Ensure this number is high, indicating read is served by cache.</a:t>
                      </a:r>
                    </a:p>
                  </a:txBody>
                  <a:tcPr marL="91416" marR="91416" marT="45708" marB="45708"/>
                </a:tc>
                <a:extLst>
                  <a:ext uri="{0D108BD9-81ED-4DB2-BD59-A6C34878D82A}">
                    <a16:rowId xmlns:a16="http://schemas.microsoft.com/office/drawing/2014/main" val="3178183722"/>
                  </a:ext>
                </a:extLst>
              </a:tr>
              <a:tr h="537769">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cs typeface="Calibri" panose="020F0502020204030204" pitchFamily="34" charset="0"/>
                        </a:rPr>
                        <a:t>Sum vSAN </a:t>
                      </a:r>
                      <a:r>
                        <a:rPr lang="en-US" sz="1400" b="0" dirty="0" err="1">
                          <a:solidFill>
                            <a:schemeClr val="tx2"/>
                          </a:solidFill>
                          <a:effectLst/>
                          <a:latin typeface="Calibri" panose="020F0502020204030204" pitchFamily="34" charset="0"/>
                          <a:cs typeface="Calibri" panose="020F0502020204030204" pitchFamily="34" charset="0"/>
                        </a:rPr>
                        <a:t>PortGroup</a:t>
                      </a:r>
                      <a:r>
                        <a:rPr lang="en-US" sz="1400" b="0" dirty="0">
                          <a:solidFill>
                            <a:schemeClr val="tx2"/>
                          </a:solidFill>
                          <a:effectLst/>
                          <a:latin typeface="Calibri" panose="020F0502020204030204" pitchFamily="34" charset="0"/>
                          <a:cs typeface="Calibri" panose="020F0502020204030204" pitchFamily="34" charset="0"/>
                        </a:rPr>
                        <a:t> Packets Dropped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cs typeface="Calibri" panose="020F0502020204030204" pitchFamily="34" charset="0"/>
                        </a:rPr>
                        <a:t>Sum of all vSAN </a:t>
                      </a:r>
                      <a:r>
                        <a:rPr lang="en-US" sz="1400" b="0" dirty="0" err="1">
                          <a:solidFill>
                            <a:schemeClr val="tx2"/>
                          </a:solidFill>
                          <a:effectLst/>
                          <a:latin typeface="Calibri" panose="020F0502020204030204" pitchFamily="34" charset="0"/>
                          <a:cs typeface="Calibri" panose="020F0502020204030204" pitchFamily="34" charset="0"/>
                        </a:rPr>
                        <a:t>vmkernel</a:t>
                      </a:r>
                      <a:r>
                        <a:rPr lang="en-US" sz="1400" b="0" dirty="0">
                          <a:solidFill>
                            <a:schemeClr val="tx2"/>
                          </a:solidFill>
                          <a:effectLst/>
                          <a:latin typeface="Calibri" panose="020F0502020204030204" pitchFamily="34" charset="0"/>
                          <a:cs typeface="Calibri" panose="020F0502020204030204" pitchFamily="34" charset="0"/>
                        </a:rPr>
                        <a:t> port RX Dropped Packet + TX Dropped Packet. You should expect no dropped packet in your vSAN network</a:t>
                      </a:r>
                    </a:p>
                  </a:txBody>
                  <a:tcPr marL="91416" marR="91416" marT="45708" marB="45708"/>
                </a:tc>
                <a:extLst>
                  <a:ext uri="{0D108BD9-81ED-4DB2-BD59-A6C34878D82A}">
                    <a16:rowId xmlns:a16="http://schemas.microsoft.com/office/drawing/2014/main" val="2600791868"/>
                  </a:ext>
                </a:extLst>
              </a:tr>
            </a:tbl>
          </a:graphicData>
        </a:graphic>
      </p:graphicFrame>
    </p:spTree>
    <p:extLst>
      <p:ext uri="{BB962C8B-B14F-4D97-AF65-F5344CB8AC3E}">
        <p14:creationId xmlns:p14="http://schemas.microsoft.com/office/powerpoint/2010/main" val="24739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591F89B-6A98-4E4D-918B-CD0FAC75463E}"/>
              </a:ext>
            </a:extLst>
          </p:cNvPr>
          <p:cNvSpPr/>
          <p:nvPr/>
        </p:nvSpPr>
        <p:spPr>
          <a:xfrm>
            <a:off x="3269712" y="894"/>
            <a:ext cx="8858387" cy="97627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World</a:t>
            </a:r>
          </a:p>
        </p:txBody>
      </p:sp>
      <p:sp>
        <p:nvSpPr>
          <p:cNvPr id="17" name="Rectangle 16">
            <a:extLst>
              <a:ext uri="{FF2B5EF4-FFF2-40B4-BE49-F238E27FC236}">
                <a16:creationId xmlns:a16="http://schemas.microsoft.com/office/drawing/2014/main" id="{5E2FA4E3-62E6-442A-9904-215BF848ABB8}"/>
              </a:ext>
            </a:extLst>
          </p:cNvPr>
          <p:cNvSpPr/>
          <p:nvPr/>
        </p:nvSpPr>
        <p:spPr>
          <a:xfrm>
            <a:off x="3274385" y="5872704"/>
            <a:ext cx="8858387" cy="987128"/>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Navigate</a:t>
            </a:r>
          </a:p>
        </p:txBody>
      </p:sp>
      <p:sp>
        <p:nvSpPr>
          <p:cNvPr id="18" name="Rectangle 17">
            <a:extLst>
              <a:ext uri="{FF2B5EF4-FFF2-40B4-BE49-F238E27FC236}">
                <a16:creationId xmlns:a16="http://schemas.microsoft.com/office/drawing/2014/main" id="{DE18F847-5A47-47F1-BA0E-60C7C4EF9D11}"/>
              </a:ext>
            </a:extLst>
          </p:cNvPr>
          <p:cNvSpPr/>
          <p:nvPr/>
        </p:nvSpPr>
        <p:spPr>
          <a:xfrm>
            <a:off x="3274385" y="4912273"/>
            <a:ext cx="8858387" cy="965829"/>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Capacity Disk</a:t>
            </a:r>
          </a:p>
        </p:txBody>
      </p:sp>
      <p:sp>
        <p:nvSpPr>
          <p:cNvPr id="11" name="Rectangle 10">
            <a:extLst>
              <a:ext uri="{FF2B5EF4-FFF2-40B4-BE49-F238E27FC236}">
                <a16:creationId xmlns:a16="http://schemas.microsoft.com/office/drawing/2014/main" id="{C42E7574-07E9-4180-9190-1FDEC561D9C9}"/>
              </a:ext>
            </a:extLst>
          </p:cNvPr>
          <p:cNvSpPr/>
          <p:nvPr/>
        </p:nvSpPr>
        <p:spPr>
          <a:xfrm>
            <a:off x="3269713" y="3922416"/>
            <a:ext cx="8858387" cy="987128"/>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Cache Disk</a:t>
            </a:r>
          </a:p>
        </p:txBody>
      </p:sp>
      <p:sp>
        <p:nvSpPr>
          <p:cNvPr id="12" name="Rectangle 11">
            <a:extLst>
              <a:ext uri="{FF2B5EF4-FFF2-40B4-BE49-F238E27FC236}">
                <a16:creationId xmlns:a16="http://schemas.microsoft.com/office/drawing/2014/main" id="{093CE5E4-5900-4EC4-A405-C791691E693C}"/>
              </a:ext>
            </a:extLst>
          </p:cNvPr>
          <p:cNvSpPr/>
          <p:nvPr/>
        </p:nvSpPr>
        <p:spPr>
          <a:xfrm>
            <a:off x="3269713" y="2961985"/>
            <a:ext cx="8858387" cy="965829"/>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DG</a:t>
            </a:r>
          </a:p>
        </p:txBody>
      </p:sp>
      <p:sp>
        <p:nvSpPr>
          <p:cNvPr id="13" name="Rectangle 12">
            <a:extLst>
              <a:ext uri="{FF2B5EF4-FFF2-40B4-BE49-F238E27FC236}">
                <a16:creationId xmlns:a16="http://schemas.microsoft.com/office/drawing/2014/main" id="{69A0F0A6-83E0-4866-95E8-F4C0FBD6A768}"/>
              </a:ext>
            </a:extLst>
          </p:cNvPr>
          <p:cNvSpPr/>
          <p:nvPr/>
        </p:nvSpPr>
        <p:spPr>
          <a:xfrm>
            <a:off x="3269713" y="977169"/>
            <a:ext cx="8858387" cy="198481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Cluster</a:t>
            </a:r>
          </a:p>
        </p:txBody>
      </p:sp>
      <p:pic>
        <p:nvPicPr>
          <p:cNvPr id="3" name="Picture 2">
            <a:extLst>
              <a:ext uri="{FF2B5EF4-FFF2-40B4-BE49-F238E27FC236}">
                <a16:creationId xmlns:a16="http://schemas.microsoft.com/office/drawing/2014/main" id="{6B7FE0B1-2627-42C1-8CB5-6C249D32CB80}"/>
              </a:ext>
            </a:extLst>
          </p:cNvPr>
          <p:cNvPicPr>
            <a:picLocks noChangeAspect="1"/>
          </p:cNvPicPr>
          <p:nvPr/>
        </p:nvPicPr>
        <p:blipFill>
          <a:blip r:embed="rId3"/>
          <a:stretch>
            <a:fillRect/>
          </a:stretch>
        </p:blipFill>
        <p:spPr>
          <a:xfrm>
            <a:off x="6380601" y="893"/>
            <a:ext cx="5639506" cy="3938283"/>
          </a:xfrm>
          <a:prstGeom prst="rect">
            <a:avLst/>
          </a:prstGeom>
        </p:spPr>
      </p:pic>
      <p:pic>
        <p:nvPicPr>
          <p:cNvPr id="5" name="Picture 4">
            <a:extLst>
              <a:ext uri="{FF2B5EF4-FFF2-40B4-BE49-F238E27FC236}">
                <a16:creationId xmlns:a16="http://schemas.microsoft.com/office/drawing/2014/main" id="{E13171A5-C228-4A8D-B2E5-B29F84286C0E}"/>
              </a:ext>
            </a:extLst>
          </p:cNvPr>
          <p:cNvPicPr>
            <a:picLocks noChangeAspect="1"/>
          </p:cNvPicPr>
          <p:nvPr/>
        </p:nvPicPr>
        <p:blipFill>
          <a:blip r:embed="rId4"/>
          <a:stretch>
            <a:fillRect/>
          </a:stretch>
        </p:blipFill>
        <p:spPr>
          <a:xfrm>
            <a:off x="6385217" y="3930541"/>
            <a:ext cx="5611557" cy="2937675"/>
          </a:xfrm>
          <a:prstGeom prst="rect">
            <a:avLst/>
          </a:prstGeom>
        </p:spPr>
      </p:pic>
      <p:cxnSp>
        <p:nvCxnSpPr>
          <p:cNvPr id="14" name="Straight Connector 13">
            <a:extLst>
              <a:ext uri="{FF2B5EF4-FFF2-40B4-BE49-F238E27FC236}">
                <a16:creationId xmlns:a16="http://schemas.microsoft.com/office/drawing/2014/main" id="{BA4FD1E2-6210-4207-86E4-7BD48C9D27EE}"/>
              </a:ext>
            </a:extLst>
          </p:cNvPr>
          <p:cNvCxnSpPr>
            <a:cxnSpLocks/>
          </p:cNvCxnSpPr>
          <p:nvPr/>
        </p:nvCxnSpPr>
        <p:spPr bwMode="gray">
          <a:xfrm>
            <a:off x="3258892" y="2961984"/>
            <a:ext cx="8856000"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FD9110-754B-4C8F-8973-459DFA365172}"/>
              </a:ext>
            </a:extLst>
          </p:cNvPr>
          <p:cNvCxnSpPr>
            <a:cxnSpLocks/>
          </p:cNvCxnSpPr>
          <p:nvPr/>
        </p:nvCxnSpPr>
        <p:spPr bwMode="gray">
          <a:xfrm>
            <a:off x="3269713" y="3930541"/>
            <a:ext cx="8856000"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CCED8B-A5D2-491A-8562-A6CB3BCC01CE}"/>
              </a:ext>
            </a:extLst>
          </p:cNvPr>
          <p:cNvCxnSpPr>
            <a:cxnSpLocks/>
          </p:cNvCxnSpPr>
          <p:nvPr/>
        </p:nvCxnSpPr>
        <p:spPr bwMode="gray">
          <a:xfrm>
            <a:off x="3274385" y="4909543"/>
            <a:ext cx="8858387"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16C186-1D47-4C85-93E0-FAE6862CF927}"/>
              </a:ext>
            </a:extLst>
          </p:cNvPr>
          <p:cNvCxnSpPr>
            <a:cxnSpLocks/>
          </p:cNvCxnSpPr>
          <p:nvPr/>
        </p:nvCxnSpPr>
        <p:spPr bwMode="gray">
          <a:xfrm>
            <a:off x="3274385" y="5880829"/>
            <a:ext cx="8856000"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DFD5E0-2B35-432A-AE85-F8B66D63F94B}"/>
              </a:ext>
            </a:extLst>
          </p:cNvPr>
          <p:cNvCxnSpPr>
            <a:cxnSpLocks/>
          </p:cNvCxnSpPr>
          <p:nvPr/>
        </p:nvCxnSpPr>
        <p:spPr bwMode="gray">
          <a:xfrm>
            <a:off x="3269712" y="977169"/>
            <a:ext cx="8856000"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5F9C0F7C-6B35-424B-98E1-021373167A03}"/>
              </a:ext>
            </a:extLst>
          </p:cNvPr>
          <p:cNvSpPr>
            <a:spLocks noGrp="1"/>
          </p:cNvSpPr>
          <p:nvPr>
            <p:ph sz="quarter" idx="14"/>
          </p:nvPr>
        </p:nvSpPr>
        <p:spPr>
          <a:xfrm>
            <a:off x="616505" y="1600201"/>
            <a:ext cx="2534394" cy="4572000"/>
          </a:xfrm>
        </p:spPr>
        <p:txBody>
          <a:bodyPr/>
          <a:lstStyle/>
          <a:p>
            <a:r>
              <a:rPr lang="en-SG"/>
              <a:t>Consistent design</a:t>
            </a:r>
          </a:p>
          <a:p>
            <a:r>
              <a:rPr lang="en-SG"/>
              <a:t>vSAN specific structure, while allowing navigation to vSphere</a:t>
            </a:r>
          </a:p>
        </p:txBody>
      </p:sp>
      <p:sp>
        <p:nvSpPr>
          <p:cNvPr id="2" name="Title 1">
            <a:extLst>
              <a:ext uri="{FF2B5EF4-FFF2-40B4-BE49-F238E27FC236}">
                <a16:creationId xmlns:a16="http://schemas.microsoft.com/office/drawing/2014/main" id="{9D382946-21E1-4B9C-8D81-1231B4E55D55}"/>
              </a:ext>
            </a:extLst>
          </p:cNvPr>
          <p:cNvSpPr>
            <a:spLocks noGrp="1"/>
          </p:cNvSpPr>
          <p:nvPr>
            <p:ph type="title"/>
          </p:nvPr>
        </p:nvSpPr>
        <p:spPr/>
        <p:txBody>
          <a:bodyPr/>
          <a:lstStyle/>
          <a:p>
            <a:r>
              <a:rPr lang="en-SG"/>
              <a:t>vSAN</a:t>
            </a:r>
          </a:p>
        </p:txBody>
      </p:sp>
      <p:sp>
        <p:nvSpPr>
          <p:cNvPr id="4" name="Subtitle 3">
            <a:extLst>
              <a:ext uri="{FF2B5EF4-FFF2-40B4-BE49-F238E27FC236}">
                <a16:creationId xmlns:a16="http://schemas.microsoft.com/office/drawing/2014/main" id="{E8C98010-F8D1-41E7-A330-C485BE527B78}"/>
              </a:ext>
            </a:extLst>
          </p:cNvPr>
          <p:cNvSpPr>
            <a:spLocks noGrp="1"/>
          </p:cNvSpPr>
          <p:nvPr>
            <p:ph type="subTitle" idx="10"/>
          </p:nvPr>
        </p:nvSpPr>
        <p:spPr/>
        <p:txBody>
          <a:bodyPr/>
          <a:lstStyle/>
          <a:p>
            <a:r>
              <a:rPr lang="en-SG"/>
              <a:t>Performance</a:t>
            </a:r>
          </a:p>
        </p:txBody>
      </p:sp>
    </p:spTree>
    <p:extLst>
      <p:ext uri="{BB962C8B-B14F-4D97-AF65-F5344CB8AC3E}">
        <p14:creationId xmlns:p14="http://schemas.microsoft.com/office/powerpoint/2010/main" val="63740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animBg="1"/>
      <p:bldP spid="18" grpId="0" animBg="1"/>
      <p:bldP spid="11" grpId="0" animBg="1"/>
      <p:bldP spid="12"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24843" y="-196521"/>
            <a:ext cx="12436756" cy="7936588"/>
          </a:xfrm>
          <a:prstGeom prst="rect">
            <a:avLst/>
          </a:prstGeom>
        </p:spPr>
      </p:pic>
      <p:sp>
        <p:nvSpPr>
          <p:cNvPr id="25" name="Rectangle 24"/>
          <p:cNvSpPr/>
          <p:nvPr/>
        </p:nvSpPr>
        <p:spPr>
          <a:xfrm>
            <a:off x="-124842" y="-189557"/>
            <a:ext cx="12488052" cy="7428068"/>
          </a:xfrm>
          <a:prstGeom prst="rect">
            <a:avLst/>
          </a:prstGeom>
          <a:solidFill>
            <a:schemeClr val="bg2">
              <a:lumMod val="1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3199" strike="sngStrike" dirty="0">
              <a:effectLst>
                <a:outerShdw blurRad="38100" dist="38100" dir="2700000" algn="tl">
                  <a:srgbClr val="000000">
                    <a:alpha val="43137"/>
                  </a:srgbClr>
                </a:outerShdw>
              </a:effectLst>
            </a:endParaRPr>
          </a:p>
        </p:txBody>
      </p:sp>
      <p:sp>
        <p:nvSpPr>
          <p:cNvPr id="26" name="Title 25">
            <a:extLst>
              <a:ext uri="{FF2B5EF4-FFF2-40B4-BE49-F238E27FC236}">
                <a16:creationId xmlns:a16="http://schemas.microsoft.com/office/drawing/2014/main" id="{FE82A850-C326-44C1-8DD3-CAB94C583477}"/>
              </a:ext>
            </a:extLst>
          </p:cNvPr>
          <p:cNvSpPr>
            <a:spLocks noGrp="1"/>
          </p:cNvSpPr>
          <p:nvPr>
            <p:ph type="title"/>
          </p:nvPr>
        </p:nvSpPr>
        <p:spPr>
          <a:xfrm>
            <a:off x="610871" y="102467"/>
            <a:ext cx="9139057" cy="812588"/>
          </a:xfrm>
        </p:spPr>
        <p:txBody>
          <a:bodyPr/>
          <a:lstStyle/>
          <a:p>
            <a:r>
              <a:rPr lang="en-US">
                <a:solidFill>
                  <a:srgbClr val="FFFF00"/>
                </a:solidFill>
                <a:effectLst>
                  <a:outerShdw blurRad="38100" dist="38100" dir="2700000" algn="tl">
                    <a:srgbClr val="000000">
                      <a:alpha val="43137"/>
                    </a:srgbClr>
                  </a:outerShdw>
                </a:effectLst>
                <a:latin typeface="Calibri" panose="020F0502020204030204" pitchFamily="34" charset="0"/>
              </a:rPr>
              <a:t>Business-driven Capacity </a:t>
            </a:r>
            <a:r>
              <a:rPr lang="en-US" dirty="0">
                <a:solidFill>
                  <a:srgbClr val="FFFF00"/>
                </a:solidFill>
                <a:effectLst>
                  <a:outerShdw blurRad="38100" dist="38100" dir="2700000" algn="tl">
                    <a:srgbClr val="000000">
                      <a:alpha val="43137"/>
                    </a:srgbClr>
                  </a:outerShdw>
                </a:effectLst>
                <a:latin typeface="Calibri" panose="020F0502020204030204" pitchFamily="34" charset="0"/>
              </a:rPr>
              <a:t>Management</a:t>
            </a:r>
            <a:endParaRPr lang="en-SG" dirty="0"/>
          </a:p>
        </p:txBody>
      </p:sp>
      <p:sp>
        <p:nvSpPr>
          <p:cNvPr id="16" name="Title 1"/>
          <p:cNvSpPr txBox="1">
            <a:spLocks/>
          </p:cNvSpPr>
          <p:nvPr/>
        </p:nvSpPr>
        <p:spPr>
          <a:xfrm>
            <a:off x="539698" y="331007"/>
            <a:ext cx="10967086"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bg1"/>
              </a:solidFill>
            </a:endParaRPr>
          </a:p>
        </p:txBody>
      </p:sp>
      <p:sp>
        <p:nvSpPr>
          <p:cNvPr id="28" name="Rectangle 27">
            <a:extLst>
              <a:ext uri="{FF2B5EF4-FFF2-40B4-BE49-F238E27FC236}">
                <a16:creationId xmlns:a16="http://schemas.microsoft.com/office/drawing/2014/main" id="{7187F3FD-0620-48F0-BB51-95971DC31B91}"/>
              </a:ext>
            </a:extLst>
          </p:cNvPr>
          <p:cNvSpPr/>
          <p:nvPr/>
        </p:nvSpPr>
        <p:spPr>
          <a:xfrm>
            <a:off x="3177092" y="4879658"/>
            <a:ext cx="184683" cy="369236"/>
          </a:xfrm>
          <a:prstGeom prst="rect">
            <a:avLst/>
          </a:prstGeom>
        </p:spPr>
        <p:txBody>
          <a:bodyPr wrap="none">
            <a:spAutoFit/>
          </a:bodyPr>
          <a:lstStyle/>
          <a:p>
            <a:endParaRPr lang="en-US" sz="1799">
              <a:solidFill>
                <a:schemeClr val="bg1"/>
              </a:solidFill>
              <a:latin typeface="Calibri" panose="020F0502020204030204" pitchFamily="34" charset="0"/>
            </a:endParaRPr>
          </a:p>
        </p:txBody>
      </p:sp>
      <p:sp>
        <p:nvSpPr>
          <p:cNvPr id="6" name="Rectangle 5">
            <a:extLst>
              <a:ext uri="{FF2B5EF4-FFF2-40B4-BE49-F238E27FC236}">
                <a16:creationId xmlns:a16="http://schemas.microsoft.com/office/drawing/2014/main" id="{5818FEDC-F025-4123-B660-2679154994CB}"/>
              </a:ext>
            </a:extLst>
          </p:cNvPr>
          <p:cNvSpPr/>
          <p:nvPr/>
        </p:nvSpPr>
        <p:spPr>
          <a:xfrm>
            <a:off x="991318" y="1575855"/>
            <a:ext cx="2009432" cy="3038019"/>
          </a:xfrm>
          <a:prstGeom prst="rect">
            <a:avLst/>
          </a:prstGeom>
          <a:solidFill>
            <a:schemeClr val="tx2">
              <a:alpha val="8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799" b="1" i="1">
                <a:solidFill>
                  <a:schemeClr val="bg1"/>
                </a:solidFill>
                <a:latin typeface="Times" panose="02020603050405020304" pitchFamily="18" charset="0"/>
                <a:cs typeface="Times" panose="02020603050405020304" pitchFamily="18" charset="0"/>
              </a:rPr>
              <a:t>Demand</a:t>
            </a:r>
            <a:endParaRPr lang="en-SG" sz="1999" b="1" i="1" dirty="0">
              <a:solidFill>
                <a:schemeClr val="bg1"/>
              </a:solidFill>
              <a:latin typeface="Times" panose="02020603050405020304" pitchFamily="18" charset="0"/>
              <a:cs typeface="Times" panose="02020603050405020304" pitchFamily="18" charset="0"/>
            </a:endParaRPr>
          </a:p>
        </p:txBody>
      </p:sp>
      <p:sp>
        <p:nvSpPr>
          <p:cNvPr id="29" name="Rectangle 28">
            <a:extLst>
              <a:ext uri="{FF2B5EF4-FFF2-40B4-BE49-F238E27FC236}">
                <a16:creationId xmlns:a16="http://schemas.microsoft.com/office/drawing/2014/main" id="{369AA0EF-C9E0-41FC-8B24-32BEBB37071D}"/>
              </a:ext>
            </a:extLst>
          </p:cNvPr>
          <p:cNvSpPr/>
          <p:nvPr/>
        </p:nvSpPr>
        <p:spPr>
          <a:xfrm>
            <a:off x="991317" y="5176131"/>
            <a:ext cx="2009432" cy="1404826"/>
          </a:xfrm>
          <a:prstGeom prst="rect">
            <a:avLst/>
          </a:prstGeom>
          <a:solidFill>
            <a:schemeClr val="tx2">
              <a:alpha val="8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799" b="1" i="1">
                <a:solidFill>
                  <a:schemeClr val="bg1"/>
                </a:solidFill>
                <a:latin typeface="Times" panose="02020603050405020304" pitchFamily="18" charset="0"/>
                <a:cs typeface="Times" panose="02020603050405020304" pitchFamily="18" charset="0"/>
              </a:rPr>
              <a:t>Supply</a:t>
            </a:r>
            <a:endParaRPr lang="en-SG" sz="1999" b="1" i="1" dirty="0">
              <a:solidFill>
                <a:schemeClr val="bg1"/>
              </a:solidFill>
              <a:latin typeface="Times" panose="02020603050405020304" pitchFamily="18" charset="0"/>
              <a:cs typeface="Times" panose="02020603050405020304" pitchFamily="18" charset="0"/>
            </a:endParaRPr>
          </a:p>
        </p:txBody>
      </p:sp>
      <p:grpSp>
        <p:nvGrpSpPr>
          <p:cNvPr id="5" name="Group 4">
            <a:extLst>
              <a:ext uri="{FF2B5EF4-FFF2-40B4-BE49-F238E27FC236}">
                <a16:creationId xmlns:a16="http://schemas.microsoft.com/office/drawing/2014/main" id="{A139392B-56DA-4E6C-935D-B771850AF06D}"/>
              </a:ext>
            </a:extLst>
          </p:cNvPr>
          <p:cNvGrpSpPr/>
          <p:nvPr/>
        </p:nvGrpSpPr>
        <p:grpSpPr>
          <a:xfrm>
            <a:off x="3358103" y="1568936"/>
            <a:ext cx="7313631" cy="582757"/>
            <a:chOff x="3357390" y="1568450"/>
            <a:chExt cx="7315536" cy="582909"/>
          </a:xfrm>
          <a:solidFill>
            <a:schemeClr val="tx2">
              <a:alpha val="70000"/>
            </a:schemeClr>
          </a:solidFill>
        </p:grpSpPr>
        <p:sp>
          <p:nvSpPr>
            <p:cNvPr id="13" name="Rectangle 12">
              <a:hlinkClick r:id="rId4" action="ppaction://hlinksldjump"/>
              <a:extLst>
                <a:ext uri="{FF2B5EF4-FFF2-40B4-BE49-F238E27FC236}">
                  <a16:creationId xmlns:a16="http://schemas.microsoft.com/office/drawing/2014/main" id="{C85B65DD-9061-4607-AAB8-CC31F6EECC3B}"/>
                </a:ext>
              </a:extLst>
            </p:cNvPr>
            <p:cNvSpPr/>
            <p:nvPr/>
          </p:nvSpPr>
          <p:spPr>
            <a:xfrm>
              <a:off x="4168279" y="1568450"/>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a:solidFill>
                    <a:srgbClr val="92D050"/>
                  </a:solidFill>
                  <a:latin typeface="Calibri" panose="020F0502020204030204" pitchFamily="34" charset="0"/>
                  <a:cs typeface="Calibri" panose="020F0502020204030204" pitchFamily="34" charset="0"/>
                </a:rPr>
                <a:t>Control</a:t>
              </a:r>
              <a:r>
                <a:rPr lang="en-US" sz="1999">
                  <a:solidFill>
                    <a:schemeClr val="bg1"/>
                  </a:solidFill>
                  <a:latin typeface="Calibri" panose="020F0502020204030204" pitchFamily="34" charset="0"/>
                  <a:cs typeface="Calibri" panose="020F0502020204030204" pitchFamily="34" charset="0"/>
                </a:rPr>
                <a:t> Demand </a:t>
              </a:r>
              <a:r>
                <a:rPr lang="en-US" sz="1999">
                  <a:solidFill>
                    <a:schemeClr val="bg1"/>
                  </a:solidFill>
                  <a:latin typeface="Calibri" panose="020F0502020204030204" pitchFamily="34" charset="0"/>
                </a:rPr>
                <a:t>by correct Pricing Model</a:t>
              </a:r>
              <a:endParaRPr lang="en-SG" sz="1999" dirty="0">
                <a:solidFill>
                  <a:schemeClr val="bg1"/>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1D9B869F-F2F6-4774-AE29-83E0E1621592}"/>
                </a:ext>
              </a:extLst>
            </p:cNvPr>
            <p:cNvSpPr/>
            <p:nvPr/>
          </p:nvSpPr>
          <p:spPr>
            <a:xfrm>
              <a:off x="3357390" y="1569044"/>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2</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10" name="Group 9">
            <a:extLst>
              <a:ext uri="{FF2B5EF4-FFF2-40B4-BE49-F238E27FC236}">
                <a16:creationId xmlns:a16="http://schemas.microsoft.com/office/drawing/2014/main" id="{5DADD12F-74A6-4975-9078-31058C619EF8}"/>
              </a:ext>
            </a:extLst>
          </p:cNvPr>
          <p:cNvGrpSpPr/>
          <p:nvPr/>
        </p:nvGrpSpPr>
        <p:grpSpPr>
          <a:xfrm>
            <a:off x="3358103" y="2387812"/>
            <a:ext cx="7313631" cy="582757"/>
            <a:chOff x="3357390" y="2387539"/>
            <a:chExt cx="7315536" cy="582909"/>
          </a:xfrm>
          <a:solidFill>
            <a:schemeClr val="tx2">
              <a:alpha val="70000"/>
            </a:schemeClr>
          </a:solidFill>
        </p:grpSpPr>
        <p:sp>
          <p:nvSpPr>
            <p:cNvPr id="14" name="Rectangle 13">
              <a:hlinkClick r:id="" action="ppaction://noaction"/>
              <a:extLst>
                <a:ext uri="{FF2B5EF4-FFF2-40B4-BE49-F238E27FC236}">
                  <a16:creationId xmlns:a16="http://schemas.microsoft.com/office/drawing/2014/main" id="{A5933A5C-F09D-4BFF-B196-4C22137CEB9E}"/>
                </a:ext>
              </a:extLst>
            </p:cNvPr>
            <p:cNvSpPr/>
            <p:nvPr/>
          </p:nvSpPr>
          <p:spPr>
            <a:xfrm>
              <a:off x="4168279" y="2387539"/>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rPr>
                <a:t>Optimize</a:t>
              </a:r>
              <a:r>
                <a:rPr lang="en-US" sz="1999" dirty="0">
                  <a:solidFill>
                    <a:schemeClr val="bg1"/>
                  </a:solidFill>
                  <a:latin typeface="Calibri" panose="020F0502020204030204" pitchFamily="34" charset="0"/>
                </a:rPr>
                <a:t> Demand by Reclamation</a:t>
              </a:r>
            </a:p>
          </p:txBody>
        </p:sp>
        <p:sp>
          <p:nvSpPr>
            <p:cNvPr id="19" name="Rectangle 18">
              <a:extLst>
                <a:ext uri="{FF2B5EF4-FFF2-40B4-BE49-F238E27FC236}">
                  <a16:creationId xmlns:a16="http://schemas.microsoft.com/office/drawing/2014/main" id="{870472BD-7B5E-4324-8B5B-77B8D92C2241}"/>
                </a:ext>
              </a:extLst>
            </p:cNvPr>
            <p:cNvSpPr/>
            <p:nvPr/>
          </p:nvSpPr>
          <p:spPr>
            <a:xfrm>
              <a:off x="3357390" y="2388133"/>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3</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2" name="Group 1">
            <a:extLst>
              <a:ext uri="{FF2B5EF4-FFF2-40B4-BE49-F238E27FC236}">
                <a16:creationId xmlns:a16="http://schemas.microsoft.com/office/drawing/2014/main" id="{2AA4BD87-3445-4962-A079-0C3DE302CC57}"/>
              </a:ext>
            </a:extLst>
          </p:cNvPr>
          <p:cNvGrpSpPr/>
          <p:nvPr/>
        </p:nvGrpSpPr>
        <p:grpSpPr>
          <a:xfrm>
            <a:off x="3358103" y="5176132"/>
            <a:ext cx="7313631" cy="582757"/>
            <a:chOff x="3357390" y="5176586"/>
            <a:chExt cx="7315536" cy="582909"/>
          </a:xfrm>
          <a:solidFill>
            <a:schemeClr val="tx2">
              <a:alpha val="70000"/>
            </a:schemeClr>
          </a:solidFill>
        </p:grpSpPr>
        <p:sp>
          <p:nvSpPr>
            <p:cNvPr id="15" name="Rectangle 14">
              <a:hlinkClick r:id="" action="ppaction://noaction"/>
              <a:extLst>
                <a:ext uri="{FF2B5EF4-FFF2-40B4-BE49-F238E27FC236}">
                  <a16:creationId xmlns:a16="http://schemas.microsoft.com/office/drawing/2014/main" id="{11C9238F-C5A5-4704-8F8B-47CDAD3428FA}"/>
                </a:ext>
              </a:extLst>
            </p:cNvPr>
            <p:cNvSpPr/>
            <p:nvPr/>
          </p:nvSpPr>
          <p:spPr>
            <a:xfrm>
              <a:off x="4168279" y="5176586"/>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rPr>
                <a:t>Plan</a:t>
              </a:r>
              <a:r>
                <a:rPr lang="en-US" sz="1999" dirty="0">
                  <a:solidFill>
                    <a:schemeClr val="bg1"/>
                  </a:solidFill>
                  <a:latin typeface="Calibri" panose="020F0502020204030204" pitchFamily="34" charset="0"/>
                </a:rPr>
                <a:t> Supply by using Class of Service</a:t>
              </a:r>
              <a:endParaRPr lang="en-SG" sz="1999" dirty="0">
                <a:solidFill>
                  <a:schemeClr val="bg1"/>
                </a:solidFill>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2D2CBDB8-9083-4F6F-AF50-4F6B24D7552D}"/>
                </a:ext>
              </a:extLst>
            </p:cNvPr>
            <p:cNvSpPr/>
            <p:nvPr/>
          </p:nvSpPr>
          <p:spPr>
            <a:xfrm>
              <a:off x="3357390" y="5177180"/>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a:solidFill>
                    <a:schemeClr val="bg1"/>
                  </a:solidFill>
                  <a:latin typeface="Times" panose="02020603050405020304" pitchFamily="18" charset="0"/>
                  <a:cs typeface="Times" panose="02020603050405020304" pitchFamily="18" charset="0"/>
                </a:rPr>
                <a:t>1</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8" name="Group 7">
            <a:extLst>
              <a:ext uri="{FF2B5EF4-FFF2-40B4-BE49-F238E27FC236}">
                <a16:creationId xmlns:a16="http://schemas.microsoft.com/office/drawing/2014/main" id="{C6089150-1534-4E9A-AB67-0A271C9BDE20}"/>
              </a:ext>
            </a:extLst>
          </p:cNvPr>
          <p:cNvGrpSpPr/>
          <p:nvPr/>
        </p:nvGrpSpPr>
        <p:grpSpPr>
          <a:xfrm>
            <a:off x="3358103" y="6002687"/>
            <a:ext cx="7313631" cy="582757"/>
            <a:chOff x="3357390" y="6003356"/>
            <a:chExt cx="7315536" cy="582909"/>
          </a:xfrm>
          <a:solidFill>
            <a:schemeClr val="tx2">
              <a:alpha val="70000"/>
            </a:schemeClr>
          </a:solidFill>
        </p:grpSpPr>
        <p:sp>
          <p:nvSpPr>
            <p:cNvPr id="17" name="Rectangle 16">
              <a:hlinkClick r:id="rId5" action="ppaction://hlinksldjump"/>
              <a:extLst>
                <a:ext uri="{FF2B5EF4-FFF2-40B4-BE49-F238E27FC236}">
                  <a16:creationId xmlns:a16="http://schemas.microsoft.com/office/drawing/2014/main" id="{14A2C888-854E-442C-B9B6-E16C8EE525EC}"/>
                </a:ext>
              </a:extLst>
            </p:cNvPr>
            <p:cNvSpPr/>
            <p:nvPr/>
          </p:nvSpPr>
          <p:spPr>
            <a:xfrm>
              <a:off x="4168279" y="6003356"/>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rPr>
                <a:t>Monitor</a:t>
              </a:r>
              <a:r>
                <a:rPr lang="en-US" sz="1999" dirty="0">
                  <a:solidFill>
                    <a:schemeClr val="bg1"/>
                  </a:solidFill>
                  <a:latin typeface="Calibri" panose="020F0502020204030204" pitchFamily="34" charset="0"/>
                </a:rPr>
                <a:t> using </a:t>
              </a:r>
              <a:r>
                <a:rPr lang="en-US" sz="1999" dirty="0" err="1">
                  <a:solidFill>
                    <a:schemeClr val="bg1"/>
                  </a:solidFill>
                  <a:latin typeface="Calibri" panose="020F0502020204030204" pitchFamily="34" charset="0"/>
                </a:rPr>
                <a:t>Demand|Performance</a:t>
              </a:r>
              <a:r>
                <a:rPr lang="en-US" sz="1999" dirty="0">
                  <a:solidFill>
                    <a:schemeClr val="bg1"/>
                  </a:solidFill>
                  <a:latin typeface="Calibri" panose="020F0502020204030204" pitchFamily="34" charset="0"/>
                </a:rPr>
                <a:t> + Allocation. Together</a:t>
              </a:r>
            </a:p>
          </p:txBody>
        </p:sp>
        <p:sp>
          <p:nvSpPr>
            <p:cNvPr id="21" name="Rectangle 20">
              <a:extLst>
                <a:ext uri="{FF2B5EF4-FFF2-40B4-BE49-F238E27FC236}">
                  <a16:creationId xmlns:a16="http://schemas.microsoft.com/office/drawing/2014/main" id="{20D918C5-9A4F-4E37-97AF-B0E5E49A0B0D}"/>
                </a:ext>
              </a:extLst>
            </p:cNvPr>
            <p:cNvSpPr/>
            <p:nvPr/>
          </p:nvSpPr>
          <p:spPr>
            <a:xfrm>
              <a:off x="3357390" y="6003950"/>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6</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12" name="Group 11">
            <a:extLst>
              <a:ext uri="{FF2B5EF4-FFF2-40B4-BE49-F238E27FC236}">
                <a16:creationId xmlns:a16="http://schemas.microsoft.com/office/drawing/2014/main" id="{B328429C-C891-47A3-8C34-5DF2EEE32B29}"/>
              </a:ext>
            </a:extLst>
          </p:cNvPr>
          <p:cNvGrpSpPr/>
          <p:nvPr/>
        </p:nvGrpSpPr>
        <p:grpSpPr>
          <a:xfrm>
            <a:off x="3358103" y="3213951"/>
            <a:ext cx="8056795" cy="582757"/>
            <a:chOff x="3357390" y="3213893"/>
            <a:chExt cx="7908018" cy="582909"/>
          </a:xfrm>
          <a:solidFill>
            <a:schemeClr val="tx2">
              <a:alpha val="70000"/>
            </a:schemeClr>
          </a:solidFill>
        </p:grpSpPr>
        <p:sp>
          <p:nvSpPr>
            <p:cNvPr id="27" name="Rectangle 26">
              <a:hlinkClick r:id="" action="ppaction://noaction"/>
              <a:extLst>
                <a:ext uri="{FF2B5EF4-FFF2-40B4-BE49-F238E27FC236}">
                  <a16:creationId xmlns:a16="http://schemas.microsoft.com/office/drawing/2014/main" id="{44A67677-7590-44E9-93E9-0A989A86A6C3}"/>
                </a:ext>
              </a:extLst>
            </p:cNvPr>
            <p:cNvSpPr/>
            <p:nvPr/>
          </p:nvSpPr>
          <p:spPr>
            <a:xfrm>
              <a:off x="4168279" y="3213893"/>
              <a:ext cx="7097129"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cs typeface="Calibri" panose="020F0502020204030204" pitchFamily="34" charset="0"/>
                </a:rPr>
                <a:t>Account</a:t>
              </a:r>
              <a:r>
                <a:rPr lang="en-US" sz="1999" dirty="0">
                  <a:solidFill>
                    <a:schemeClr val="bg1"/>
                  </a:solidFill>
                  <a:latin typeface="Calibri" panose="020F0502020204030204" pitchFamily="34" charset="0"/>
                  <a:cs typeface="Calibri" panose="020F0502020204030204" pitchFamily="34" charset="0"/>
                </a:rPr>
                <a:t> for Latent Demand, Potential Demand and Unmet Demand</a:t>
              </a:r>
              <a:endParaRPr lang="en-SG" sz="1999" dirty="0">
                <a:solidFill>
                  <a:schemeClr val="bg1"/>
                </a:solidFill>
                <a:latin typeface="Calibri" panose="020F0502020204030204" pitchFamily="34" charset="0"/>
                <a:cs typeface="Calibri" panose="020F0502020204030204" pitchFamily="34" charset="0"/>
              </a:endParaRPr>
            </a:p>
          </p:txBody>
        </p:sp>
        <p:sp>
          <p:nvSpPr>
            <p:cNvPr id="30" name="Rectangle 29">
              <a:extLst>
                <a:ext uri="{FF2B5EF4-FFF2-40B4-BE49-F238E27FC236}">
                  <a16:creationId xmlns:a16="http://schemas.microsoft.com/office/drawing/2014/main" id="{CD4A206A-3B02-44BB-9BDF-3910C1CD3209}"/>
                </a:ext>
              </a:extLst>
            </p:cNvPr>
            <p:cNvSpPr/>
            <p:nvPr/>
          </p:nvSpPr>
          <p:spPr>
            <a:xfrm>
              <a:off x="3357390" y="3214487"/>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4</a:t>
              </a:r>
              <a:endParaRPr lang="en-SG" sz="1600" b="1" dirty="0">
                <a:solidFill>
                  <a:schemeClr val="bg1"/>
                </a:solidFill>
                <a:latin typeface="Times" panose="02020603050405020304" pitchFamily="18" charset="0"/>
                <a:cs typeface="Times" panose="02020603050405020304" pitchFamily="18" charset="0"/>
              </a:endParaRPr>
            </a:p>
          </p:txBody>
        </p:sp>
      </p:grpSp>
      <p:sp>
        <p:nvSpPr>
          <p:cNvPr id="23" name="Down Arrow 11">
            <a:extLst>
              <a:ext uri="{FF2B5EF4-FFF2-40B4-BE49-F238E27FC236}">
                <a16:creationId xmlns:a16="http://schemas.microsoft.com/office/drawing/2014/main" id="{60911920-0833-4CBD-80EC-C9AF07C2C1A6}"/>
              </a:ext>
            </a:extLst>
          </p:cNvPr>
          <p:cNvSpPr/>
          <p:nvPr/>
        </p:nvSpPr>
        <p:spPr>
          <a:xfrm>
            <a:off x="1316639" y="4563546"/>
            <a:ext cx="1358784" cy="807945"/>
          </a:xfrm>
          <a:prstGeom prst="downArrow">
            <a:avLst/>
          </a:prstGeom>
          <a:gradFill>
            <a:gsLst>
              <a:gs pos="0">
                <a:srgbClr val="FF0000"/>
              </a:gs>
              <a:gs pos="100000">
                <a:srgbClr val="00B050"/>
              </a:gs>
            </a:gsLst>
          </a:gradFill>
          <a:ln>
            <a:noFill/>
          </a:ln>
          <a:effectLst/>
        </p:spPr>
        <p:style>
          <a:lnRef idx="1">
            <a:schemeClr val="accent1"/>
          </a:lnRef>
          <a:fillRef idx="3">
            <a:schemeClr val="accent1"/>
          </a:fillRef>
          <a:effectRef idx="2">
            <a:schemeClr val="accent1"/>
          </a:effectRef>
          <a:fontRef idx="minor">
            <a:schemeClr val="lt1"/>
          </a:fontRef>
        </p:style>
        <p:txBody>
          <a:bodyPr lIns="121867" tIns="60933" rIns="121867" bIns="60933" rtlCol="0" anchor="ctr"/>
          <a:lstStyle/>
          <a:p>
            <a:pPr algn="ctr"/>
            <a:endParaRPr lang="en-SG" sz="1050"/>
          </a:p>
        </p:txBody>
      </p:sp>
      <p:grpSp>
        <p:nvGrpSpPr>
          <p:cNvPr id="33" name="Group 32">
            <a:extLst>
              <a:ext uri="{FF2B5EF4-FFF2-40B4-BE49-F238E27FC236}">
                <a16:creationId xmlns:a16="http://schemas.microsoft.com/office/drawing/2014/main" id="{A7A7EAD3-4BEC-414B-B008-498E1EB0E5F3}"/>
              </a:ext>
            </a:extLst>
          </p:cNvPr>
          <p:cNvGrpSpPr/>
          <p:nvPr/>
        </p:nvGrpSpPr>
        <p:grpSpPr>
          <a:xfrm>
            <a:off x="3358103" y="4035604"/>
            <a:ext cx="7313631" cy="582757"/>
            <a:chOff x="3357390" y="4035760"/>
            <a:chExt cx="7315536" cy="582909"/>
          </a:xfrm>
          <a:solidFill>
            <a:schemeClr val="tx2">
              <a:alpha val="70000"/>
            </a:schemeClr>
          </a:solidFill>
        </p:grpSpPr>
        <p:sp>
          <p:nvSpPr>
            <p:cNvPr id="31" name="Rectangle 30">
              <a:hlinkClick r:id="rId6" action="ppaction://hlinksldjump"/>
              <a:extLst>
                <a:ext uri="{FF2B5EF4-FFF2-40B4-BE49-F238E27FC236}">
                  <a16:creationId xmlns:a16="http://schemas.microsoft.com/office/drawing/2014/main" id="{DF839F7A-676C-4779-BAB4-70CD69E3AFB7}"/>
                </a:ext>
              </a:extLst>
            </p:cNvPr>
            <p:cNvSpPr/>
            <p:nvPr/>
          </p:nvSpPr>
          <p:spPr>
            <a:xfrm>
              <a:off x="4168279" y="4035760"/>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cs typeface="Calibri" panose="020F0502020204030204" pitchFamily="34" charset="0"/>
                </a:rPr>
                <a:t>Monitor</a:t>
              </a:r>
              <a:r>
                <a:rPr lang="en-US" sz="1999" dirty="0">
                  <a:solidFill>
                    <a:schemeClr val="bg1"/>
                  </a:solidFill>
                  <a:latin typeface="Calibri" panose="020F0502020204030204" pitchFamily="34" charset="0"/>
                  <a:cs typeface="Calibri" panose="020F0502020204030204" pitchFamily="34" charset="0"/>
                </a:rPr>
                <a:t> Demand </a:t>
              </a:r>
              <a:r>
                <a:rPr lang="en-US" sz="1999" dirty="0">
                  <a:solidFill>
                    <a:schemeClr val="bg1"/>
                  </a:solidFill>
                  <a:latin typeface="Calibri" panose="020F0502020204030204" pitchFamily="34" charset="0"/>
                </a:rPr>
                <a:t>by tracking Excessive Usage</a:t>
              </a:r>
              <a:endParaRPr lang="en-SG" sz="1999" dirty="0">
                <a:solidFill>
                  <a:schemeClr val="bg1"/>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F7C89715-E450-48AF-8A7A-05A34EA65F38}"/>
                </a:ext>
              </a:extLst>
            </p:cNvPr>
            <p:cNvSpPr/>
            <p:nvPr/>
          </p:nvSpPr>
          <p:spPr>
            <a:xfrm>
              <a:off x="3357390" y="4036354"/>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5</a:t>
              </a:r>
              <a:endParaRPr lang="en-SG" sz="1600" b="1" dirty="0">
                <a:solidFill>
                  <a:schemeClr val="bg1"/>
                </a:solidFill>
                <a:latin typeface="Times" panose="02020603050405020304" pitchFamily="18" charset="0"/>
                <a:cs typeface="Times" panose="02020603050405020304" pitchFamily="18" charset="0"/>
              </a:endParaRPr>
            </a:p>
          </p:txBody>
        </p:sp>
      </p:grpSp>
    </p:spTree>
    <p:extLst>
      <p:ext uri="{BB962C8B-B14F-4D97-AF65-F5344CB8AC3E}">
        <p14:creationId xmlns:p14="http://schemas.microsoft.com/office/powerpoint/2010/main" val="34027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up)">
                                      <p:cBhvr>
                                        <p:cTn id="10" dur="1000"/>
                                        <p:tgtEl>
                                          <p:spTgt spid="23"/>
                                        </p:tgtEl>
                                      </p:cBhvr>
                                    </p:animEffect>
                                  </p:childTnLst>
                                </p:cTn>
                              </p:par>
                              <p:par>
                                <p:cTn id="11" presetID="1" presetClass="entr" presetSubtype="0" fill="hold" grpId="0" nodeType="withEffect">
                                  <p:stCondLst>
                                    <p:cond delay="500"/>
                                  </p:stCondLst>
                                  <p:childTnLst>
                                    <p:set>
                                      <p:cBhvr>
                                        <p:cTn id="12" dur="1" fill="hold">
                                          <p:stCondLst>
                                            <p:cond delay="0"/>
                                          </p:stCondLst>
                                        </p:cTn>
                                        <p:tgtEl>
                                          <p:spTgt spid="2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nodePh="1">
                                  <p:stCondLst>
                                    <p:cond delay="0"/>
                                  </p:stCondLst>
                                  <p:endCondLst>
                                    <p:cond evt="begin" delay="0">
                                      <p:tn val="14"/>
                                    </p:cond>
                                  </p:endCondLst>
                                  <p:childTnLst>
                                    <p:set>
                                      <p:cBhvr>
                                        <p:cTn id="15" dur="1" fill="hold">
                                          <p:stCondLst>
                                            <p:cond delay="0"/>
                                          </p:stCondLst>
                                        </p:cTn>
                                        <p:tgtEl>
                                          <p:spTgt spid="2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 grpId="0" animBg="1"/>
      <p:bldP spid="29" grpId="0" animBg="1"/>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8730BA7F-969B-4DFE-854F-E3F342A8D8CB}"/>
              </a:ext>
            </a:extLst>
          </p:cNvPr>
          <p:cNvSpPr/>
          <p:nvPr/>
        </p:nvSpPr>
        <p:spPr>
          <a:xfrm>
            <a:off x="9053398" y="4469842"/>
            <a:ext cx="1144567" cy="253850"/>
          </a:xfrm>
          <a:prstGeom prst="rect">
            <a:avLst/>
          </a:prstGeom>
          <a:solidFill>
            <a:schemeClr val="bg2"/>
          </a:solidFill>
        </p:spPr>
        <p:txBody>
          <a:bodyPr wrap="none">
            <a:spAutoFit/>
          </a:bodyPr>
          <a:lstStyle/>
          <a:p>
            <a:r>
              <a:rPr lang="en-US" sz="1050" dirty="0">
                <a:solidFill>
                  <a:schemeClr val="tx2"/>
                </a:solidFill>
              </a:rPr>
              <a:t>Overcommit &gt;1</a:t>
            </a:r>
          </a:p>
        </p:txBody>
      </p:sp>
      <p:sp>
        <p:nvSpPr>
          <p:cNvPr id="3" name="Title 2">
            <a:extLst>
              <a:ext uri="{FF2B5EF4-FFF2-40B4-BE49-F238E27FC236}">
                <a16:creationId xmlns:a16="http://schemas.microsoft.com/office/drawing/2014/main" id="{EE4ED627-0033-4C24-8D68-994528CF39CB}"/>
              </a:ext>
            </a:extLst>
          </p:cNvPr>
          <p:cNvSpPr>
            <a:spLocks noGrp="1"/>
          </p:cNvSpPr>
          <p:nvPr>
            <p:ph type="title"/>
          </p:nvPr>
        </p:nvSpPr>
        <p:spPr/>
        <p:txBody>
          <a:bodyPr/>
          <a:lstStyle/>
          <a:p>
            <a:r>
              <a:rPr lang="en-SG"/>
              <a:t>Ideal Goal</a:t>
            </a:r>
            <a:endParaRPr lang="en-SG" dirty="0"/>
          </a:p>
        </p:txBody>
      </p:sp>
      <p:sp>
        <p:nvSpPr>
          <p:cNvPr id="2" name="Subtitle 1">
            <a:extLst>
              <a:ext uri="{FF2B5EF4-FFF2-40B4-BE49-F238E27FC236}">
                <a16:creationId xmlns:a16="http://schemas.microsoft.com/office/drawing/2014/main" id="{166DE821-CBB2-4C05-82F3-E7D5A8862946}"/>
              </a:ext>
            </a:extLst>
          </p:cNvPr>
          <p:cNvSpPr>
            <a:spLocks noGrp="1"/>
          </p:cNvSpPr>
          <p:nvPr>
            <p:ph type="subTitle" idx="10"/>
          </p:nvPr>
        </p:nvSpPr>
        <p:spPr/>
        <p:txBody>
          <a:bodyPr/>
          <a:lstStyle/>
          <a:p>
            <a:r>
              <a:rPr lang="en-US" dirty="0"/>
              <a:t>Maximize Usage, without compromising Performance</a:t>
            </a:r>
          </a:p>
        </p:txBody>
      </p:sp>
      <p:sp>
        <p:nvSpPr>
          <p:cNvPr id="9" name="Freeform 25">
            <a:extLst>
              <a:ext uri="{FF2B5EF4-FFF2-40B4-BE49-F238E27FC236}">
                <a16:creationId xmlns:a16="http://schemas.microsoft.com/office/drawing/2014/main" id="{2BFB80FB-6334-40E7-91FB-F94DA7EB979C}"/>
              </a:ext>
            </a:extLst>
          </p:cNvPr>
          <p:cNvSpPr/>
          <p:nvPr/>
        </p:nvSpPr>
        <p:spPr>
          <a:xfrm flipV="1">
            <a:off x="2330171" y="3044601"/>
            <a:ext cx="2390194" cy="1002649"/>
          </a:xfrm>
          <a:custGeom>
            <a:avLst/>
            <a:gdLst>
              <a:gd name="connsiteX0" fmla="*/ 0 w 4023360"/>
              <a:gd name="connsiteY0" fmla="*/ 0 h 1196874"/>
              <a:gd name="connsiteX1" fmla="*/ 112542 w 4023360"/>
              <a:gd name="connsiteY1" fmla="*/ 56271 h 1196874"/>
              <a:gd name="connsiteX2" fmla="*/ 168813 w 4023360"/>
              <a:gd name="connsiteY2" fmla="*/ 112542 h 1196874"/>
              <a:gd name="connsiteX3" fmla="*/ 182880 w 4023360"/>
              <a:gd name="connsiteY3" fmla="*/ 154745 h 1196874"/>
              <a:gd name="connsiteX4" fmla="*/ 253219 w 4023360"/>
              <a:gd name="connsiteY4" fmla="*/ 196948 h 1196874"/>
              <a:gd name="connsiteX5" fmla="*/ 295422 w 4023360"/>
              <a:gd name="connsiteY5" fmla="*/ 182880 h 1196874"/>
              <a:gd name="connsiteX6" fmla="*/ 337625 w 4023360"/>
              <a:gd name="connsiteY6" fmla="*/ 140677 h 1196874"/>
              <a:gd name="connsiteX7" fmla="*/ 379828 w 4023360"/>
              <a:gd name="connsiteY7" fmla="*/ 112542 h 1196874"/>
              <a:gd name="connsiteX8" fmla="*/ 450167 w 4023360"/>
              <a:gd name="connsiteY8" fmla="*/ 126610 h 1196874"/>
              <a:gd name="connsiteX9" fmla="*/ 478302 w 4023360"/>
              <a:gd name="connsiteY9" fmla="*/ 211016 h 1196874"/>
              <a:gd name="connsiteX10" fmla="*/ 492370 w 4023360"/>
              <a:gd name="connsiteY10" fmla="*/ 253219 h 1196874"/>
              <a:gd name="connsiteX11" fmla="*/ 534573 w 4023360"/>
              <a:gd name="connsiteY11" fmla="*/ 281354 h 1196874"/>
              <a:gd name="connsiteX12" fmla="*/ 562708 w 4023360"/>
              <a:gd name="connsiteY12" fmla="*/ 309490 h 1196874"/>
              <a:gd name="connsiteX13" fmla="*/ 844062 w 4023360"/>
              <a:gd name="connsiteY13" fmla="*/ 323557 h 1196874"/>
              <a:gd name="connsiteX14" fmla="*/ 872197 w 4023360"/>
              <a:gd name="connsiteY14" fmla="*/ 407963 h 1196874"/>
              <a:gd name="connsiteX15" fmla="*/ 942536 w 4023360"/>
              <a:gd name="connsiteY15" fmla="*/ 464234 h 1196874"/>
              <a:gd name="connsiteX16" fmla="*/ 1252025 w 4023360"/>
              <a:gd name="connsiteY16" fmla="*/ 506437 h 1196874"/>
              <a:gd name="connsiteX17" fmla="*/ 1308296 w 4023360"/>
              <a:gd name="connsiteY17" fmla="*/ 618979 h 1196874"/>
              <a:gd name="connsiteX18" fmla="*/ 1364567 w 4023360"/>
              <a:gd name="connsiteY18" fmla="*/ 675250 h 1196874"/>
              <a:gd name="connsiteX19" fmla="*/ 1688124 w 4023360"/>
              <a:gd name="connsiteY19" fmla="*/ 689317 h 1196874"/>
              <a:gd name="connsiteX20" fmla="*/ 1716259 w 4023360"/>
              <a:gd name="connsiteY20" fmla="*/ 717453 h 1196874"/>
              <a:gd name="connsiteX21" fmla="*/ 1772530 w 4023360"/>
              <a:gd name="connsiteY21" fmla="*/ 787791 h 1196874"/>
              <a:gd name="connsiteX22" fmla="*/ 1856936 w 4023360"/>
              <a:gd name="connsiteY22" fmla="*/ 815926 h 1196874"/>
              <a:gd name="connsiteX23" fmla="*/ 2053884 w 4023360"/>
              <a:gd name="connsiteY23" fmla="*/ 801859 h 1196874"/>
              <a:gd name="connsiteX24" fmla="*/ 2096087 w 4023360"/>
              <a:gd name="connsiteY24" fmla="*/ 773723 h 1196874"/>
              <a:gd name="connsiteX25" fmla="*/ 2138290 w 4023360"/>
              <a:gd name="connsiteY25" fmla="*/ 759656 h 1196874"/>
              <a:gd name="connsiteX26" fmla="*/ 2180493 w 4023360"/>
              <a:gd name="connsiteY26" fmla="*/ 731520 h 1196874"/>
              <a:gd name="connsiteX27" fmla="*/ 2222696 w 4023360"/>
              <a:gd name="connsiteY27" fmla="*/ 717453 h 1196874"/>
              <a:gd name="connsiteX28" fmla="*/ 2293034 w 4023360"/>
              <a:gd name="connsiteY28" fmla="*/ 675250 h 1196874"/>
              <a:gd name="connsiteX29" fmla="*/ 2461847 w 4023360"/>
              <a:gd name="connsiteY29" fmla="*/ 689317 h 1196874"/>
              <a:gd name="connsiteX30" fmla="*/ 2504050 w 4023360"/>
              <a:gd name="connsiteY30" fmla="*/ 759656 h 1196874"/>
              <a:gd name="connsiteX31" fmla="*/ 2658794 w 4023360"/>
              <a:gd name="connsiteY31" fmla="*/ 858130 h 1196874"/>
              <a:gd name="connsiteX32" fmla="*/ 2771336 w 4023360"/>
              <a:gd name="connsiteY32" fmla="*/ 942536 h 1196874"/>
              <a:gd name="connsiteX33" fmla="*/ 2813539 w 4023360"/>
              <a:gd name="connsiteY33" fmla="*/ 970671 h 1196874"/>
              <a:gd name="connsiteX34" fmla="*/ 2855742 w 4023360"/>
              <a:gd name="connsiteY34" fmla="*/ 998806 h 1196874"/>
              <a:gd name="connsiteX35" fmla="*/ 3052690 w 4023360"/>
              <a:gd name="connsiteY35" fmla="*/ 956603 h 1196874"/>
              <a:gd name="connsiteX36" fmla="*/ 3108960 w 4023360"/>
              <a:gd name="connsiteY36" fmla="*/ 872197 h 1196874"/>
              <a:gd name="connsiteX37" fmla="*/ 3165231 w 4023360"/>
              <a:gd name="connsiteY37" fmla="*/ 844062 h 1196874"/>
              <a:gd name="connsiteX38" fmla="*/ 3249637 w 4023360"/>
              <a:gd name="connsiteY38" fmla="*/ 815926 h 1196874"/>
              <a:gd name="connsiteX39" fmla="*/ 3291840 w 4023360"/>
              <a:gd name="connsiteY39" fmla="*/ 829994 h 1196874"/>
              <a:gd name="connsiteX40" fmla="*/ 3305908 w 4023360"/>
              <a:gd name="connsiteY40" fmla="*/ 872197 h 1196874"/>
              <a:gd name="connsiteX41" fmla="*/ 3334044 w 4023360"/>
              <a:gd name="connsiteY41" fmla="*/ 928468 h 1196874"/>
              <a:gd name="connsiteX42" fmla="*/ 3362179 w 4023360"/>
              <a:gd name="connsiteY42" fmla="*/ 1012874 h 1196874"/>
              <a:gd name="connsiteX43" fmla="*/ 3376247 w 4023360"/>
              <a:gd name="connsiteY43" fmla="*/ 1055077 h 1196874"/>
              <a:gd name="connsiteX44" fmla="*/ 3432517 w 4023360"/>
              <a:gd name="connsiteY44" fmla="*/ 1125416 h 1196874"/>
              <a:gd name="connsiteX45" fmla="*/ 3530991 w 4023360"/>
              <a:gd name="connsiteY45" fmla="*/ 1167619 h 1196874"/>
              <a:gd name="connsiteX46" fmla="*/ 3559127 w 4023360"/>
              <a:gd name="connsiteY46" fmla="*/ 1195754 h 1196874"/>
              <a:gd name="connsiteX47" fmla="*/ 3784210 w 4023360"/>
              <a:gd name="connsiteY47" fmla="*/ 1181686 h 1196874"/>
              <a:gd name="connsiteX48" fmla="*/ 3910819 w 4023360"/>
              <a:gd name="connsiteY48" fmla="*/ 1125416 h 1196874"/>
              <a:gd name="connsiteX49" fmla="*/ 3938954 w 4023360"/>
              <a:gd name="connsiteY49" fmla="*/ 1097280 h 1196874"/>
              <a:gd name="connsiteX50" fmla="*/ 4023360 w 4023360"/>
              <a:gd name="connsiteY50" fmla="*/ 1069145 h 119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23360" h="1196874">
                <a:moveTo>
                  <a:pt x="0" y="0"/>
                </a:moveTo>
                <a:cubicBezTo>
                  <a:pt x="21240" y="8496"/>
                  <a:pt x="92711" y="31482"/>
                  <a:pt x="112542" y="56271"/>
                </a:cubicBezTo>
                <a:cubicBezTo>
                  <a:pt x="167108" y="124478"/>
                  <a:pt x="76733" y="81848"/>
                  <a:pt x="168813" y="112542"/>
                </a:cubicBezTo>
                <a:cubicBezTo>
                  <a:pt x="173502" y="126610"/>
                  <a:pt x="175251" y="142030"/>
                  <a:pt x="182880" y="154745"/>
                </a:cubicBezTo>
                <a:cubicBezTo>
                  <a:pt x="202190" y="186928"/>
                  <a:pt x="220025" y="185883"/>
                  <a:pt x="253219" y="196948"/>
                </a:cubicBezTo>
                <a:cubicBezTo>
                  <a:pt x="267287" y="192259"/>
                  <a:pt x="283084" y="191105"/>
                  <a:pt x="295422" y="182880"/>
                </a:cubicBezTo>
                <a:cubicBezTo>
                  <a:pt x="311975" y="171844"/>
                  <a:pt x="322341" y="153413"/>
                  <a:pt x="337625" y="140677"/>
                </a:cubicBezTo>
                <a:cubicBezTo>
                  <a:pt x="350613" y="129853"/>
                  <a:pt x="365760" y="121920"/>
                  <a:pt x="379828" y="112542"/>
                </a:cubicBezTo>
                <a:cubicBezTo>
                  <a:pt x="403274" y="117231"/>
                  <a:pt x="433260" y="109703"/>
                  <a:pt x="450167" y="126610"/>
                </a:cubicBezTo>
                <a:cubicBezTo>
                  <a:pt x="471138" y="147581"/>
                  <a:pt x="468924" y="182881"/>
                  <a:pt x="478302" y="211016"/>
                </a:cubicBezTo>
                <a:cubicBezTo>
                  <a:pt x="482991" y="225084"/>
                  <a:pt x="480032" y="244994"/>
                  <a:pt x="492370" y="253219"/>
                </a:cubicBezTo>
                <a:cubicBezTo>
                  <a:pt x="506438" y="262597"/>
                  <a:pt x="521371" y="270792"/>
                  <a:pt x="534573" y="281354"/>
                </a:cubicBezTo>
                <a:cubicBezTo>
                  <a:pt x="544930" y="289640"/>
                  <a:pt x="549566" y="307698"/>
                  <a:pt x="562708" y="309490"/>
                </a:cubicBezTo>
                <a:cubicBezTo>
                  <a:pt x="655749" y="322177"/>
                  <a:pt x="750277" y="318868"/>
                  <a:pt x="844062" y="323557"/>
                </a:cubicBezTo>
                <a:cubicBezTo>
                  <a:pt x="853440" y="351692"/>
                  <a:pt x="851226" y="386992"/>
                  <a:pt x="872197" y="407963"/>
                </a:cubicBezTo>
                <a:cubicBezTo>
                  <a:pt x="895583" y="431349"/>
                  <a:pt x="910592" y="450036"/>
                  <a:pt x="942536" y="464234"/>
                </a:cubicBezTo>
                <a:cubicBezTo>
                  <a:pt x="1052960" y="513312"/>
                  <a:pt x="1112162" y="497696"/>
                  <a:pt x="1252025" y="506437"/>
                </a:cubicBezTo>
                <a:cubicBezTo>
                  <a:pt x="1301131" y="555544"/>
                  <a:pt x="1275966" y="521990"/>
                  <a:pt x="1308296" y="618979"/>
                </a:cubicBezTo>
                <a:cubicBezTo>
                  <a:pt x="1322117" y="660441"/>
                  <a:pt x="1313233" y="671301"/>
                  <a:pt x="1364567" y="675250"/>
                </a:cubicBezTo>
                <a:cubicBezTo>
                  <a:pt x="1472203" y="683530"/>
                  <a:pt x="1580272" y="684628"/>
                  <a:pt x="1688124" y="689317"/>
                </a:cubicBezTo>
                <a:cubicBezTo>
                  <a:pt x="1697502" y="698696"/>
                  <a:pt x="1709435" y="706080"/>
                  <a:pt x="1716259" y="717453"/>
                </a:cubicBezTo>
                <a:cubicBezTo>
                  <a:pt x="1748154" y="770612"/>
                  <a:pt x="1703759" y="757226"/>
                  <a:pt x="1772530" y="787791"/>
                </a:cubicBezTo>
                <a:cubicBezTo>
                  <a:pt x="1799631" y="799836"/>
                  <a:pt x="1856936" y="815926"/>
                  <a:pt x="1856936" y="815926"/>
                </a:cubicBezTo>
                <a:cubicBezTo>
                  <a:pt x="1922585" y="811237"/>
                  <a:pt x="1989069" y="813297"/>
                  <a:pt x="2053884" y="801859"/>
                </a:cubicBezTo>
                <a:cubicBezTo>
                  <a:pt x="2070534" y="798921"/>
                  <a:pt x="2080965" y="781284"/>
                  <a:pt x="2096087" y="773723"/>
                </a:cubicBezTo>
                <a:cubicBezTo>
                  <a:pt x="2109350" y="767091"/>
                  <a:pt x="2124222" y="764345"/>
                  <a:pt x="2138290" y="759656"/>
                </a:cubicBezTo>
                <a:cubicBezTo>
                  <a:pt x="2152358" y="750277"/>
                  <a:pt x="2165371" y="739081"/>
                  <a:pt x="2180493" y="731520"/>
                </a:cubicBezTo>
                <a:cubicBezTo>
                  <a:pt x="2193756" y="724888"/>
                  <a:pt x="2209981" y="725082"/>
                  <a:pt x="2222696" y="717453"/>
                </a:cubicBezTo>
                <a:cubicBezTo>
                  <a:pt x="2319247" y="659522"/>
                  <a:pt x="2173480" y="715099"/>
                  <a:pt x="2293034" y="675250"/>
                </a:cubicBezTo>
                <a:cubicBezTo>
                  <a:pt x="2349305" y="679939"/>
                  <a:pt x="2406634" y="677486"/>
                  <a:pt x="2461847" y="689317"/>
                </a:cubicBezTo>
                <a:cubicBezTo>
                  <a:pt x="2503422" y="698226"/>
                  <a:pt x="2482484" y="738090"/>
                  <a:pt x="2504050" y="759656"/>
                </a:cubicBezTo>
                <a:cubicBezTo>
                  <a:pt x="2581802" y="837408"/>
                  <a:pt x="2586858" y="834151"/>
                  <a:pt x="2658794" y="858130"/>
                </a:cubicBezTo>
                <a:cubicBezTo>
                  <a:pt x="2710840" y="910175"/>
                  <a:pt x="2675895" y="878909"/>
                  <a:pt x="2771336" y="942536"/>
                </a:cubicBezTo>
                <a:lnTo>
                  <a:pt x="2813539" y="970671"/>
                </a:lnTo>
                <a:lnTo>
                  <a:pt x="2855742" y="998806"/>
                </a:lnTo>
                <a:cubicBezTo>
                  <a:pt x="2909042" y="993961"/>
                  <a:pt x="3006003" y="1009960"/>
                  <a:pt x="3052690" y="956603"/>
                </a:cubicBezTo>
                <a:cubicBezTo>
                  <a:pt x="3074957" y="931155"/>
                  <a:pt x="3078715" y="887319"/>
                  <a:pt x="3108960" y="872197"/>
                </a:cubicBezTo>
                <a:cubicBezTo>
                  <a:pt x="3127717" y="862819"/>
                  <a:pt x="3145760" y="851850"/>
                  <a:pt x="3165231" y="844062"/>
                </a:cubicBezTo>
                <a:cubicBezTo>
                  <a:pt x="3192767" y="833048"/>
                  <a:pt x="3249637" y="815926"/>
                  <a:pt x="3249637" y="815926"/>
                </a:cubicBezTo>
                <a:cubicBezTo>
                  <a:pt x="3263705" y="820615"/>
                  <a:pt x="3281355" y="819509"/>
                  <a:pt x="3291840" y="829994"/>
                </a:cubicBezTo>
                <a:cubicBezTo>
                  <a:pt x="3302325" y="840479"/>
                  <a:pt x="3300067" y="858567"/>
                  <a:pt x="3305908" y="872197"/>
                </a:cubicBezTo>
                <a:cubicBezTo>
                  <a:pt x="3314169" y="891472"/>
                  <a:pt x="3326256" y="908997"/>
                  <a:pt x="3334044" y="928468"/>
                </a:cubicBezTo>
                <a:cubicBezTo>
                  <a:pt x="3345058" y="956004"/>
                  <a:pt x="3352801" y="984739"/>
                  <a:pt x="3362179" y="1012874"/>
                </a:cubicBezTo>
                <a:cubicBezTo>
                  <a:pt x="3366868" y="1026942"/>
                  <a:pt x="3368022" y="1042739"/>
                  <a:pt x="3376247" y="1055077"/>
                </a:cubicBezTo>
                <a:cubicBezTo>
                  <a:pt x="3391296" y="1077650"/>
                  <a:pt x="3408464" y="1109381"/>
                  <a:pt x="3432517" y="1125416"/>
                </a:cubicBezTo>
                <a:cubicBezTo>
                  <a:pt x="3467281" y="1148592"/>
                  <a:pt x="3493480" y="1155115"/>
                  <a:pt x="3530991" y="1167619"/>
                </a:cubicBezTo>
                <a:cubicBezTo>
                  <a:pt x="3540370" y="1176997"/>
                  <a:pt x="3545884" y="1195018"/>
                  <a:pt x="3559127" y="1195754"/>
                </a:cubicBezTo>
                <a:cubicBezTo>
                  <a:pt x="3634185" y="1199924"/>
                  <a:pt x="3709725" y="1191843"/>
                  <a:pt x="3784210" y="1181686"/>
                </a:cubicBezTo>
                <a:cubicBezTo>
                  <a:pt x="3831271" y="1175269"/>
                  <a:pt x="3874373" y="1154573"/>
                  <a:pt x="3910819" y="1125416"/>
                </a:cubicBezTo>
                <a:cubicBezTo>
                  <a:pt x="3921176" y="1117130"/>
                  <a:pt x="3927091" y="1103212"/>
                  <a:pt x="3938954" y="1097280"/>
                </a:cubicBezTo>
                <a:cubicBezTo>
                  <a:pt x="3965480" y="1084017"/>
                  <a:pt x="4023360" y="1069145"/>
                  <a:pt x="4023360" y="1069145"/>
                </a:cubicBezTo>
              </a:path>
            </a:pathLst>
          </a:cu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200"/>
          </a:p>
        </p:txBody>
      </p:sp>
      <p:cxnSp>
        <p:nvCxnSpPr>
          <p:cNvPr id="10" name="Straight Connector 9">
            <a:extLst>
              <a:ext uri="{FF2B5EF4-FFF2-40B4-BE49-F238E27FC236}">
                <a16:creationId xmlns:a16="http://schemas.microsoft.com/office/drawing/2014/main" id="{D522ACFF-F410-4E4B-A125-63AA07CC5288}"/>
              </a:ext>
            </a:extLst>
          </p:cNvPr>
          <p:cNvCxnSpPr/>
          <p:nvPr/>
        </p:nvCxnSpPr>
        <p:spPr>
          <a:xfrm>
            <a:off x="2330170" y="2774024"/>
            <a:ext cx="0" cy="154381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8DC189E-22AF-45E8-8185-E98750AE705F}"/>
              </a:ext>
            </a:extLst>
          </p:cNvPr>
          <p:cNvCxnSpPr>
            <a:cxnSpLocks/>
          </p:cNvCxnSpPr>
          <p:nvPr/>
        </p:nvCxnSpPr>
        <p:spPr>
          <a:xfrm>
            <a:off x="2330172" y="4317827"/>
            <a:ext cx="3380644"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CA561D8C-668D-4EB0-AD1C-5BCEBD80A3F3}"/>
              </a:ext>
            </a:extLst>
          </p:cNvPr>
          <p:cNvSpPr/>
          <p:nvPr/>
        </p:nvSpPr>
        <p:spPr>
          <a:xfrm>
            <a:off x="2206981" y="2313894"/>
            <a:ext cx="2636573" cy="369236"/>
          </a:xfrm>
          <a:prstGeom prst="rect">
            <a:avLst/>
          </a:prstGeom>
        </p:spPr>
        <p:txBody>
          <a:bodyPr wrap="none">
            <a:spAutoFit/>
          </a:bodyPr>
          <a:lstStyle/>
          <a:p>
            <a:r>
              <a:rPr lang="en-US" sz="1799" b="1" dirty="0">
                <a:solidFill>
                  <a:schemeClr val="tx2"/>
                </a:solidFill>
              </a:rPr>
              <a:t>Cluster Utilization (%)</a:t>
            </a:r>
          </a:p>
        </p:txBody>
      </p:sp>
      <p:sp>
        <p:nvSpPr>
          <p:cNvPr id="28" name="Rectangle 27">
            <a:extLst>
              <a:ext uri="{FF2B5EF4-FFF2-40B4-BE49-F238E27FC236}">
                <a16:creationId xmlns:a16="http://schemas.microsoft.com/office/drawing/2014/main" id="{4180867D-B634-4B3B-A189-EBEC85CC108C}"/>
              </a:ext>
            </a:extLst>
          </p:cNvPr>
          <p:cNvSpPr/>
          <p:nvPr/>
        </p:nvSpPr>
        <p:spPr>
          <a:xfrm>
            <a:off x="1520969" y="2681212"/>
            <a:ext cx="903891" cy="470028"/>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20" tIns="45660" rIns="91320" bIns="45660" numCol="1" spcCol="0" rtlCol="0" fromWordArt="0" anchor="ctr" anchorCtr="0" forceAA="0" compatLnSpc="1">
            <a:prstTxWarp prst="textNoShape">
              <a:avLst/>
            </a:prstTxWarp>
            <a:noAutofit/>
          </a:bodyPr>
          <a:lstStyle/>
          <a:p>
            <a:pPr algn="ctr">
              <a:spcAft>
                <a:spcPts val="600"/>
              </a:spcAft>
            </a:pPr>
            <a:r>
              <a:rPr lang="en-SG" sz="1200" b="1" dirty="0">
                <a:solidFill>
                  <a:srgbClr val="FF0000"/>
                </a:solidFill>
              </a:rPr>
              <a:t>100%</a:t>
            </a:r>
          </a:p>
        </p:txBody>
      </p:sp>
      <p:sp>
        <p:nvSpPr>
          <p:cNvPr id="29" name="Rectangle 28">
            <a:extLst>
              <a:ext uri="{FF2B5EF4-FFF2-40B4-BE49-F238E27FC236}">
                <a16:creationId xmlns:a16="http://schemas.microsoft.com/office/drawing/2014/main" id="{F5791661-82CD-4CC1-83BA-99F4F0D4BAF0}"/>
              </a:ext>
            </a:extLst>
          </p:cNvPr>
          <p:cNvSpPr/>
          <p:nvPr/>
        </p:nvSpPr>
        <p:spPr>
          <a:xfrm>
            <a:off x="1603179" y="4015159"/>
            <a:ext cx="903891" cy="470028"/>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20" tIns="45660" rIns="91320" bIns="45660" numCol="1" spcCol="0" rtlCol="0" fromWordArt="0" anchor="ctr" anchorCtr="0" forceAA="0" compatLnSpc="1">
            <a:prstTxWarp prst="textNoShape">
              <a:avLst/>
            </a:prstTxWarp>
            <a:noAutofit/>
          </a:bodyPr>
          <a:lstStyle/>
          <a:p>
            <a:pPr algn="ctr">
              <a:spcAft>
                <a:spcPts val="600"/>
              </a:spcAft>
            </a:pPr>
            <a:r>
              <a:rPr lang="en-SG" sz="1200" b="1" dirty="0">
                <a:solidFill>
                  <a:schemeClr val="accent1"/>
                </a:solidFill>
              </a:rPr>
              <a:t>0%</a:t>
            </a:r>
          </a:p>
        </p:txBody>
      </p:sp>
      <p:sp>
        <p:nvSpPr>
          <p:cNvPr id="32" name="Rectangle 31">
            <a:extLst>
              <a:ext uri="{FF2B5EF4-FFF2-40B4-BE49-F238E27FC236}">
                <a16:creationId xmlns:a16="http://schemas.microsoft.com/office/drawing/2014/main" id="{FE73DAF7-9453-406B-875F-59319924CF92}"/>
              </a:ext>
            </a:extLst>
          </p:cNvPr>
          <p:cNvSpPr/>
          <p:nvPr/>
        </p:nvSpPr>
        <p:spPr>
          <a:xfrm>
            <a:off x="1541242" y="3157214"/>
            <a:ext cx="903891" cy="470028"/>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20" tIns="45660" rIns="91320" bIns="45660" numCol="1" spcCol="0" rtlCol="0" fromWordArt="0" anchor="ctr" anchorCtr="0" forceAA="0" compatLnSpc="1">
            <a:prstTxWarp prst="textNoShape">
              <a:avLst/>
            </a:prstTxWarp>
            <a:noAutofit/>
          </a:bodyPr>
          <a:lstStyle/>
          <a:p>
            <a:pPr algn="ctr">
              <a:spcAft>
                <a:spcPts val="600"/>
              </a:spcAft>
            </a:pPr>
            <a:r>
              <a:rPr lang="en-SG" sz="1200" b="1" dirty="0">
                <a:solidFill>
                  <a:srgbClr val="00B050"/>
                </a:solidFill>
              </a:rPr>
              <a:t>95%</a:t>
            </a:r>
          </a:p>
        </p:txBody>
      </p:sp>
      <p:cxnSp>
        <p:nvCxnSpPr>
          <p:cNvPr id="35" name="Straight Arrow Connector 34">
            <a:extLst>
              <a:ext uri="{FF2B5EF4-FFF2-40B4-BE49-F238E27FC236}">
                <a16:creationId xmlns:a16="http://schemas.microsoft.com/office/drawing/2014/main" id="{EE41D201-5C9D-4706-86D3-5DF270B6C27B}"/>
              </a:ext>
            </a:extLst>
          </p:cNvPr>
          <p:cNvCxnSpPr>
            <a:cxnSpLocks/>
          </p:cNvCxnSpPr>
          <p:nvPr/>
        </p:nvCxnSpPr>
        <p:spPr>
          <a:xfrm flipV="1">
            <a:off x="2342043" y="2889431"/>
            <a:ext cx="2599220" cy="1157823"/>
          </a:xfrm>
          <a:prstGeom prst="straightConnector1">
            <a:avLst/>
          </a:prstGeom>
          <a:ln w="38100">
            <a:solidFill>
              <a:schemeClr val="bg1">
                <a:lumMod val="50000"/>
              </a:schemeClr>
            </a:solidFill>
            <a:prstDash val="sysDot"/>
            <a:miter lim="800000"/>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4EAC8406-0011-43B6-A8A7-973920B3C991}"/>
              </a:ext>
            </a:extLst>
          </p:cNvPr>
          <p:cNvSpPr/>
          <p:nvPr/>
        </p:nvSpPr>
        <p:spPr>
          <a:xfrm>
            <a:off x="2330170" y="5641843"/>
            <a:ext cx="1258145" cy="274178"/>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1100" b="1" dirty="0">
                <a:solidFill>
                  <a:schemeClr val="tx2"/>
                </a:solidFill>
              </a:rPr>
              <a:t>95 – 97</a:t>
            </a:r>
          </a:p>
        </p:txBody>
      </p:sp>
      <p:sp>
        <p:nvSpPr>
          <p:cNvPr id="50" name="Rectangle 49">
            <a:extLst>
              <a:ext uri="{FF2B5EF4-FFF2-40B4-BE49-F238E27FC236}">
                <a16:creationId xmlns:a16="http://schemas.microsoft.com/office/drawing/2014/main" id="{93BA6B43-3ECE-4B8D-8B66-FF883B2E965C}"/>
              </a:ext>
            </a:extLst>
          </p:cNvPr>
          <p:cNvSpPr/>
          <p:nvPr/>
        </p:nvSpPr>
        <p:spPr>
          <a:xfrm>
            <a:off x="2330170" y="5391106"/>
            <a:ext cx="1258145" cy="274178"/>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1100" b="1" dirty="0">
                <a:solidFill>
                  <a:schemeClr val="tx2"/>
                </a:solidFill>
              </a:rPr>
              <a:t>97 – 99</a:t>
            </a:r>
          </a:p>
        </p:txBody>
      </p:sp>
      <p:sp>
        <p:nvSpPr>
          <p:cNvPr id="51" name="Rectangle 50">
            <a:extLst>
              <a:ext uri="{FF2B5EF4-FFF2-40B4-BE49-F238E27FC236}">
                <a16:creationId xmlns:a16="http://schemas.microsoft.com/office/drawing/2014/main" id="{28B7A06D-3DBA-476D-ADFB-6265F65761F9}"/>
              </a:ext>
            </a:extLst>
          </p:cNvPr>
          <p:cNvSpPr/>
          <p:nvPr/>
        </p:nvSpPr>
        <p:spPr>
          <a:xfrm>
            <a:off x="2330170" y="5122678"/>
            <a:ext cx="1258145" cy="27417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1100" b="1" dirty="0">
                <a:solidFill>
                  <a:schemeClr val="tx2"/>
                </a:solidFill>
              </a:rPr>
              <a:t>99 – 100</a:t>
            </a:r>
          </a:p>
        </p:txBody>
      </p:sp>
      <p:sp>
        <p:nvSpPr>
          <p:cNvPr id="31" name="Rectangle 30">
            <a:extLst>
              <a:ext uri="{FF2B5EF4-FFF2-40B4-BE49-F238E27FC236}">
                <a16:creationId xmlns:a16="http://schemas.microsoft.com/office/drawing/2014/main" id="{E90FEC2E-4D6D-4CDE-8FE6-C0670C0C14FC}"/>
              </a:ext>
            </a:extLst>
          </p:cNvPr>
          <p:cNvSpPr/>
          <p:nvPr/>
        </p:nvSpPr>
        <p:spPr>
          <a:xfrm>
            <a:off x="2330170" y="6138887"/>
            <a:ext cx="1258145" cy="528681"/>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1100" b="1" dirty="0">
                <a:solidFill>
                  <a:srgbClr val="FF0000"/>
                </a:solidFill>
              </a:rPr>
              <a:t>0 </a:t>
            </a:r>
            <a:r>
              <a:rPr lang="en-SG" sz="1100" b="1">
                <a:solidFill>
                  <a:srgbClr val="FF0000"/>
                </a:solidFill>
              </a:rPr>
              <a:t>– 80</a:t>
            </a:r>
            <a:endParaRPr lang="en-SG" sz="1100" b="1" dirty="0">
              <a:solidFill>
                <a:srgbClr val="FF0000"/>
              </a:solidFill>
            </a:endParaRPr>
          </a:p>
        </p:txBody>
      </p:sp>
      <p:cxnSp>
        <p:nvCxnSpPr>
          <p:cNvPr id="55" name="Straight Connector 54">
            <a:extLst>
              <a:ext uri="{FF2B5EF4-FFF2-40B4-BE49-F238E27FC236}">
                <a16:creationId xmlns:a16="http://schemas.microsoft.com/office/drawing/2014/main" id="{ED7342EE-55DC-410F-83F7-8038593FE787}"/>
              </a:ext>
            </a:extLst>
          </p:cNvPr>
          <p:cNvCxnSpPr/>
          <p:nvPr/>
        </p:nvCxnSpPr>
        <p:spPr>
          <a:xfrm>
            <a:off x="7522998" y="2750330"/>
            <a:ext cx="0" cy="154381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DDDE8AEC-9055-4EFF-A512-10748829F558}"/>
              </a:ext>
            </a:extLst>
          </p:cNvPr>
          <p:cNvCxnSpPr>
            <a:cxnSpLocks/>
          </p:cNvCxnSpPr>
          <p:nvPr/>
        </p:nvCxnSpPr>
        <p:spPr>
          <a:xfrm>
            <a:off x="7523003" y="4294134"/>
            <a:ext cx="2674961"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130E8991-91C2-49AE-9488-E5BDE146E9EF}"/>
              </a:ext>
            </a:extLst>
          </p:cNvPr>
          <p:cNvSpPr/>
          <p:nvPr/>
        </p:nvSpPr>
        <p:spPr>
          <a:xfrm>
            <a:off x="7360879" y="2313894"/>
            <a:ext cx="2949078" cy="369236"/>
          </a:xfrm>
          <a:prstGeom prst="rect">
            <a:avLst/>
          </a:prstGeom>
        </p:spPr>
        <p:txBody>
          <a:bodyPr wrap="none">
            <a:spAutoFit/>
          </a:bodyPr>
          <a:lstStyle/>
          <a:p>
            <a:r>
              <a:rPr lang="en-US" sz="1799" b="1" dirty="0">
                <a:solidFill>
                  <a:schemeClr val="tx2"/>
                </a:solidFill>
              </a:rPr>
              <a:t>Cluster Performance (%)</a:t>
            </a:r>
          </a:p>
        </p:txBody>
      </p:sp>
      <p:sp>
        <p:nvSpPr>
          <p:cNvPr id="59" name="Rectangle 58">
            <a:extLst>
              <a:ext uri="{FF2B5EF4-FFF2-40B4-BE49-F238E27FC236}">
                <a16:creationId xmlns:a16="http://schemas.microsoft.com/office/drawing/2014/main" id="{016E210F-24DF-4F55-B9BE-E87C346B882F}"/>
              </a:ext>
            </a:extLst>
          </p:cNvPr>
          <p:cNvSpPr/>
          <p:nvPr/>
        </p:nvSpPr>
        <p:spPr>
          <a:xfrm>
            <a:off x="6708939" y="2657519"/>
            <a:ext cx="903891" cy="470028"/>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20" tIns="45660" rIns="91320" bIns="45660" numCol="1" spcCol="0" rtlCol="0" fromWordArt="0" anchor="ctr" anchorCtr="0" forceAA="0" compatLnSpc="1">
            <a:prstTxWarp prst="textNoShape">
              <a:avLst/>
            </a:prstTxWarp>
            <a:noAutofit/>
          </a:bodyPr>
          <a:lstStyle/>
          <a:p>
            <a:pPr algn="ctr">
              <a:spcAft>
                <a:spcPts val="600"/>
              </a:spcAft>
            </a:pPr>
            <a:r>
              <a:rPr lang="en-SG" sz="1200" b="1" dirty="0">
                <a:solidFill>
                  <a:srgbClr val="00B050"/>
                </a:solidFill>
              </a:rPr>
              <a:t>100%</a:t>
            </a:r>
          </a:p>
        </p:txBody>
      </p:sp>
      <p:sp>
        <p:nvSpPr>
          <p:cNvPr id="60" name="Rectangle 59">
            <a:extLst>
              <a:ext uri="{FF2B5EF4-FFF2-40B4-BE49-F238E27FC236}">
                <a16:creationId xmlns:a16="http://schemas.microsoft.com/office/drawing/2014/main" id="{2C6D9AAF-8B9A-4503-9B7A-CF9EF41BFAA3}"/>
              </a:ext>
            </a:extLst>
          </p:cNvPr>
          <p:cNvSpPr/>
          <p:nvPr/>
        </p:nvSpPr>
        <p:spPr>
          <a:xfrm>
            <a:off x="6714638" y="3984700"/>
            <a:ext cx="903891" cy="470028"/>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20" tIns="45660" rIns="91320" bIns="45660" numCol="1" spcCol="0" rtlCol="0" fromWordArt="0" anchor="ctr" anchorCtr="0" forceAA="0" compatLnSpc="1">
            <a:prstTxWarp prst="textNoShape">
              <a:avLst/>
            </a:prstTxWarp>
            <a:noAutofit/>
          </a:bodyPr>
          <a:lstStyle/>
          <a:p>
            <a:pPr algn="ctr">
              <a:spcAft>
                <a:spcPts val="600"/>
              </a:spcAft>
            </a:pPr>
            <a:r>
              <a:rPr lang="en-SG" sz="1200" b="1">
                <a:solidFill>
                  <a:srgbClr val="FF0000"/>
                </a:solidFill>
              </a:rPr>
              <a:t>95%</a:t>
            </a:r>
            <a:endParaRPr lang="en-SG" sz="1200" b="1" dirty="0">
              <a:solidFill>
                <a:srgbClr val="FF0000"/>
              </a:solidFill>
            </a:endParaRPr>
          </a:p>
        </p:txBody>
      </p:sp>
      <p:sp>
        <p:nvSpPr>
          <p:cNvPr id="62" name="Rectangle 61">
            <a:extLst>
              <a:ext uri="{FF2B5EF4-FFF2-40B4-BE49-F238E27FC236}">
                <a16:creationId xmlns:a16="http://schemas.microsoft.com/office/drawing/2014/main" id="{3397BF01-A227-4051-B0EE-7E8DB79E970A}"/>
              </a:ext>
            </a:extLst>
          </p:cNvPr>
          <p:cNvSpPr/>
          <p:nvPr/>
        </p:nvSpPr>
        <p:spPr>
          <a:xfrm>
            <a:off x="7522998" y="4894215"/>
            <a:ext cx="1258145" cy="274178"/>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1100" b="1" dirty="0">
                <a:solidFill>
                  <a:schemeClr val="tx2"/>
                </a:solidFill>
              </a:rPr>
              <a:t>97 - 99</a:t>
            </a:r>
          </a:p>
        </p:txBody>
      </p:sp>
      <p:sp>
        <p:nvSpPr>
          <p:cNvPr id="63" name="Rectangle 62">
            <a:extLst>
              <a:ext uri="{FF2B5EF4-FFF2-40B4-BE49-F238E27FC236}">
                <a16:creationId xmlns:a16="http://schemas.microsoft.com/office/drawing/2014/main" id="{9AE1E61C-B939-4146-BDF8-7B15EE6A0C63}"/>
              </a:ext>
            </a:extLst>
          </p:cNvPr>
          <p:cNvSpPr/>
          <p:nvPr/>
        </p:nvSpPr>
        <p:spPr>
          <a:xfrm>
            <a:off x="7522998" y="5150797"/>
            <a:ext cx="1258145" cy="274178"/>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1100" b="1">
                <a:solidFill>
                  <a:schemeClr val="tx2"/>
                </a:solidFill>
              </a:rPr>
              <a:t>95 - 97</a:t>
            </a:r>
            <a:endParaRPr lang="en-SG" sz="1100" b="1" dirty="0">
              <a:solidFill>
                <a:schemeClr val="tx2"/>
              </a:solidFill>
            </a:endParaRPr>
          </a:p>
        </p:txBody>
      </p:sp>
      <p:sp>
        <p:nvSpPr>
          <p:cNvPr id="64" name="Rectangle 63">
            <a:extLst>
              <a:ext uri="{FF2B5EF4-FFF2-40B4-BE49-F238E27FC236}">
                <a16:creationId xmlns:a16="http://schemas.microsoft.com/office/drawing/2014/main" id="{9BA25C84-30C5-4141-91DB-CFA117F8E572}"/>
              </a:ext>
            </a:extLst>
          </p:cNvPr>
          <p:cNvSpPr/>
          <p:nvPr/>
        </p:nvSpPr>
        <p:spPr>
          <a:xfrm>
            <a:off x="7522998" y="5424974"/>
            <a:ext cx="1258145" cy="124259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1100" b="1" dirty="0">
                <a:solidFill>
                  <a:schemeClr val="tx2"/>
                </a:solidFill>
              </a:rPr>
              <a:t>0 </a:t>
            </a:r>
            <a:r>
              <a:rPr lang="en-SG" sz="1100" b="1">
                <a:solidFill>
                  <a:schemeClr val="tx2"/>
                </a:solidFill>
              </a:rPr>
              <a:t>– 95</a:t>
            </a:r>
            <a:endParaRPr lang="en-SG" sz="1100" b="1" dirty="0">
              <a:solidFill>
                <a:schemeClr val="tx2"/>
              </a:solidFill>
            </a:endParaRPr>
          </a:p>
        </p:txBody>
      </p:sp>
      <p:sp>
        <p:nvSpPr>
          <p:cNvPr id="65" name="Freeform: Shape 64">
            <a:extLst>
              <a:ext uri="{FF2B5EF4-FFF2-40B4-BE49-F238E27FC236}">
                <a16:creationId xmlns:a16="http://schemas.microsoft.com/office/drawing/2014/main" id="{253B1A2D-1398-4548-8EC5-A4C1B79616A3}"/>
              </a:ext>
            </a:extLst>
          </p:cNvPr>
          <p:cNvSpPr/>
          <p:nvPr/>
        </p:nvSpPr>
        <p:spPr>
          <a:xfrm>
            <a:off x="9619694" y="3022840"/>
            <a:ext cx="415349" cy="1028723"/>
          </a:xfrm>
          <a:custGeom>
            <a:avLst/>
            <a:gdLst>
              <a:gd name="connsiteX0" fmla="*/ 0 w 2247096"/>
              <a:gd name="connsiteY0" fmla="*/ 0 h 1001949"/>
              <a:gd name="connsiteX1" fmla="*/ 223736 w 2247096"/>
              <a:gd name="connsiteY1" fmla="*/ 9728 h 1001949"/>
              <a:gd name="connsiteX2" fmla="*/ 457200 w 2247096"/>
              <a:gd name="connsiteY2" fmla="*/ 29183 h 1001949"/>
              <a:gd name="connsiteX3" fmla="*/ 1887166 w 2247096"/>
              <a:gd name="connsiteY3" fmla="*/ 38911 h 1001949"/>
              <a:gd name="connsiteX4" fmla="*/ 1945532 w 2247096"/>
              <a:gd name="connsiteY4" fmla="*/ 58366 h 1001949"/>
              <a:gd name="connsiteX5" fmla="*/ 1974715 w 2247096"/>
              <a:gd name="connsiteY5" fmla="*/ 77821 h 1001949"/>
              <a:gd name="connsiteX6" fmla="*/ 2052536 w 2247096"/>
              <a:gd name="connsiteY6" fmla="*/ 175098 h 1001949"/>
              <a:gd name="connsiteX7" fmla="*/ 2071992 w 2247096"/>
              <a:gd name="connsiteY7" fmla="*/ 204281 h 1001949"/>
              <a:gd name="connsiteX8" fmla="*/ 2110902 w 2247096"/>
              <a:gd name="connsiteY8" fmla="*/ 272375 h 1001949"/>
              <a:gd name="connsiteX9" fmla="*/ 2149813 w 2247096"/>
              <a:gd name="connsiteY9" fmla="*/ 359924 h 1001949"/>
              <a:gd name="connsiteX10" fmla="*/ 2169268 w 2247096"/>
              <a:gd name="connsiteY10" fmla="*/ 428017 h 1001949"/>
              <a:gd name="connsiteX11" fmla="*/ 2188724 w 2247096"/>
              <a:gd name="connsiteY11" fmla="*/ 457200 h 1001949"/>
              <a:gd name="connsiteX12" fmla="*/ 2198451 w 2247096"/>
              <a:gd name="connsiteY12" fmla="*/ 554477 h 1001949"/>
              <a:gd name="connsiteX13" fmla="*/ 2217907 w 2247096"/>
              <a:gd name="connsiteY13" fmla="*/ 651753 h 1001949"/>
              <a:gd name="connsiteX14" fmla="*/ 2237362 w 2247096"/>
              <a:gd name="connsiteY14" fmla="*/ 875489 h 1001949"/>
              <a:gd name="connsiteX15" fmla="*/ 2247090 w 2247096"/>
              <a:gd name="connsiteY15" fmla="*/ 1001949 h 100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47096" h="1001949">
                <a:moveTo>
                  <a:pt x="0" y="0"/>
                </a:moveTo>
                <a:cubicBezTo>
                  <a:pt x="74579" y="3243"/>
                  <a:pt x="149252" y="4762"/>
                  <a:pt x="223736" y="9728"/>
                </a:cubicBezTo>
                <a:cubicBezTo>
                  <a:pt x="451262" y="24896"/>
                  <a:pt x="16627" y="23810"/>
                  <a:pt x="457200" y="29183"/>
                </a:cubicBezTo>
                <a:lnTo>
                  <a:pt x="1887166" y="38911"/>
                </a:lnTo>
                <a:cubicBezTo>
                  <a:pt x="1906621" y="45396"/>
                  <a:pt x="1928468" y="46991"/>
                  <a:pt x="1945532" y="58366"/>
                </a:cubicBezTo>
                <a:cubicBezTo>
                  <a:pt x="1955260" y="64851"/>
                  <a:pt x="1965838" y="70213"/>
                  <a:pt x="1974715" y="77821"/>
                </a:cubicBezTo>
                <a:cubicBezTo>
                  <a:pt x="2017840" y="114785"/>
                  <a:pt x="2019156" y="125028"/>
                  <a:pt x="2052536" y="175098"/>
                </a:cubicBezTo>
                <a:lnTo>
                  <a:pt x="2071992" y="204281"/>
                </a:lnTo>
                <a:cubicBezTo>
                  <a:pt x="2089541" y="230604"/>
                  <a:pt x="2098560" y="241520"/>
                  <a:pt x="2110902" y="272375"/>
                </a:cubicBezTo>
                <a:cubicBezTo>
                  <a:pt x="2145630" y="359195"/>
                  <a:pt x="2112384" y="303779"/>
                  <a:pt x="2149813" y="359924"/>
                </a:cubicBezTo>
                <a:cubicBezTo>
                  <a:pt x="2152928" y="372384"/>
                  <a:pt x="2162293" y="414067"/>
                  <a:pt x="2169268" y="428017"/>
                </a:cubicBezTo>
                <a:cubicBezTo>
                  <a:pt x="2174497" y="438474"/>
                  <a:pt x="2182239" y="447472"/>
                  <a:pt x="2188724" y="457200"/>
                </a:cubicBezTo>
                <a:cubicBezTo>
                  <a:pt x="2191966" y="489626"/>
                  <a:pt x="2193617" y="522250"/>
                  <a:pt x="2198451" y="554477"/>
                </a:cubicBezTo>
                <a:cubicBezTo>
                  <a:pt x="2203356" y="587179"/>
                  <a:pt x="2213806" y="618941"/>
                  <a:pt x="2217907" y="651753"/>
                </a:cubicBezTo>
                <a:cubicBezTo>
                  <a:pt x="2236140" y="797628"/>
                  <a:pt x="2221307" y="666788"/>
                  <a:pt x="2237362" y="875489"/>
                </a:cubicBezTo>
                <a:cubicBezTo>
                  <a:pt x="2247677" y="1009581"/>
                  <a:pt x="2247090" y="942943"/>
                  <a:pt x="2247090" y="1001949"/>
                </a:cubicBezTo>
              </a:path>
            </a:pathLst>
          </a:cu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200"/>
          </a:p>
        </p:txBody>
      </p:sp>
      <p:cxnSp>
        <p:nvCxnSpPr>
          <p:cNvPr id="66" name="Straight Connector 65">
            <a:extLst>
              <a:ext uri="{FF2B5EF4-FFF2-40B4-BE49-F238E27FC236}">
                <a16:creationId xmlns:a16="http://schemas.microsoft.com/office/drawing/2014/main" id="{484FB708-CCD6-410E-9C95-34F74B1559AF}"/>
              </a:ext>
            </a:extLst>
          </p:cNvPr>
          <p:cNvCxnSpPr>
            <a:cxnSpLocks/>
          </p:cNvCxnSpPr>
          <p:nvPr/>
        </p:nvCxnSpPr>
        <p:spPr bwMode="gray">
          <a:xfrm>
            <a:off x="9601586" y="2859849"/>
            <a:ext cx="0" cy="1625337"/>
          </a:xfrm>
          <a:prstGeom prst="line">
            <a:avLst/>
          </a:prstGeom>
          <a:ln w="25400">
            <a:solidFill>
              <a:schemeClr val="tx2"/>
            </a:solidFill>
            <a:prstDash val="sysDot"/>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F8ED3C9-B84F-42B1-A085-F9324D7A7F6F}"/>
              </a:ext>
            </a:extLst>
          </p:cNvPr>
          <p:cNvSpPr/>
          <p:nvPr/>
        </p:nvSpPr>
        <p:spPr>
          <a:xfrm>
            <a:off x="1346963" y="1389378"/>
            <a:ext cx="9620362" cy="370075"/>
          </a:xfrm>
          <a:prstGeom prst="rect">
            <a:avLst/>
          </a:prstGeom>
          <a:solidFill>
            <a:schemeClr val="accent4">
              <a:alpha val="2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400" b="1" dirty="0">
                <a:solidFill>
                  <a:srgbClr val="00B0F0"/>
                </a:solidFill>
                <a:latin typeface="Calibri" panose="020F0502020204030204" pitchFamily="34" charset="0"/>
                <a:cs typeface="Calibri" panose="020F0502020204030204" pitchFamily="34" charset="0"/>
              </a:rPr>
              <a:t>If</a:t>
            </a:r>
            <a:r>
              <a:rPr lang="en-US" sz="1400" b="1" dirty="0">
                <a:solidFill>
                  <a:schemeClr val="tx2"/>
                </a:solidFill>
                <a:latin typeface="Calibri" panose="020F0502020204030204" pitchFamily="34" charset="0"/>
                <a:cs typeface="Calibri" panose="020F0502020204030204" pitchFamily="34" charset="0"/>
              </a:rPr>
              <a:t> Performance is </a:t>
            </a:r>
            <a:r>
              <a:rPr lang="en-US" sz="1400" b="1" dirty="0">
                <a:solidFill>
                  <a:srgbClr val="FF0000"/>
                </a:solidFill>
                <a:latin typeface="Calibri" panose="020F0502020204030204" pitchFamily="34" charset="0"/>
                <a:cs typeface="Calibri" panose="020F0502020204030204" pitchFamily="34" charset="0"/>
              </a:rPr>
              <a:t>Red</a:t>
            </a:r>
            <a:r>
              <a:rPr lang="en-US" sz="1400" b="1" dirty="0">
                <a:solidFill>
                  <a:schemeClr val="tx2"/>
                </a:solidFill>
                <a:latin typeface="Calibri" panose="020F0502020204030204" pitchFamily="34" charset="0"/>
                <a:cs typeface="Calibri" panose="020F0502020204030204" pitchFamily="34" charset="0"/>
              </a:rPr>
              <a:t>     </a:t>
            </a:r>
            <a:r>
              <a:rPr lang="en-US" sz="1400" b="1" dirty="0">
                <a:solidFill>
                  <a:srgbClr val="00B0F0"/>
                </a:solidFill>
                <a:latin typeface="Calibri" panose="020F0502020204030204" pitchFamily="34" charset="0"/>
                <a:cs typeface="Calibri" panose="020F0502020204030204" pitchFamily="34" charset="0"/>
              </a:rPr>
              <a:t>Then</a:t>
            </a:r>
            <a:r>
              <a:rPr lang="en-US" sz="1400" b="1" dirty="0">
                <a:solidFill>
                  <a:schemeClr val="tx2"/>
                </a:solidFill>
                <a:latin typeface="Calibri" panose="020F0502020204030204" pitchFamily="34" charset="0"/>
                <a:cs typeface="Calibri" panose="020F0502020204030204" pitchFamily="34" charset="0"/>
              </a:rPr>
              <a:t>     Capacity = 0%     </a:t>
            </a:r>
            <a:r>
              <a:rPr lang="en-US" sz="1400" b="1" dirty="0">
                <a:solidFill>
                  <a:srgbClr val="00B0F0"/>
                </a:solidFill>
                <a:latin typeface="Calibri" panose="020F0502020204030204" pitchFamily="34" charset="0"/>
                <a:cs typeface="Calibri" panose="020F0502020204030204" pitchFamily="34" charset="0"/>
              </a:rPr>
              <a:t>Else    </a:t>
            </a:r>
            <a:r>
              <a:rPr lang="en-US" sz="1400" b="1" dirty="0">
                <a:solidFill>
                  <a:schemeClr val="tx2"/>
                </a:solidFill>
                <a:latin typeface="Calibri" panose="020F0502020204030204" pitchFamily="34" charset="0"/>
                <a:cs typeface="Calibri" panose="020F0502020204030204" pitchFamily="34" charset="0"/>
              </a:rPr>
              <a:t> Capacity = </a:t>
            </a:r>
            <a:r>
              <a:rPr lang="en-US" sz="1600" b="1" i="1" dirty="0">
                <a:solidFill>
                  <a:schemeClr val="tx2"/>
                </a:solidFill>
                <a:latin typeface="Times" panose="02020603050405020304" pitchFamily="18" charset="0"/>
                <a:cs typeface="Times" panose="02020603050405020304" pitchFamily="18" charset="0"/>
              </a:rPr>
              <a:t>f</a:t>
            </a:r>
            <a:r>
              <a:rPr lang="en-US" sz="1400" b="1" i="1" dirty="0">
                <a:solidFill>
                  <a:schemeClr val="tx2"/>
                </a:solidFill>
                <a:latin typeface="Times" panose="02020603050405020304" pitchFamily="18" charset="0"/>
                <a:cs typeface="Times" panose="02020603050405020304" pitchFamily="18" charset="0"/>
              </a:rPr>
              <a:t> </a:t>
            </a:r>
            <a:r>
              <a:rPr lang="en-US" sz="1400" b="1" dirty="0">
                <a:solidFill>
                  <a:schemeClr val="tx2"/>
                </a:solidFill>
                <a:latin typeface="Calibri" panose="020F0502020204030204" pitchFamily="34" charset="0"/>
                <a:cs typeface="Calibri" panose="020F0502020204030204" pitchFamily="34" charset="0"/>
              </a:rPr>
              <a:t>(Utilization + Allocation)</a:t>
            </a:r>
          </a:p>
        </p:txBody>
      </p:sp>
      <p:sp>
        <p:nvSpPr>
          <p:cNvPr id="48" name="Rectangle 47">
            <a:extLst>
              <a:ext uri="{FF2B5EF4-FFF2-40B4-BE49-F238E27FC236}">
                <a16:creationId xmlns:a16="http://schemas.microsoft.com/office/drawing/2014/main" id="{742FD5A3-710E-4E6B-8E3F-5D62F3B3A2ED}"/>
              </a:ext>
            </a:extLst>
          </p:cNvPr>
          <p:cNvSpPr/>
          <p:nvPr/>
        </p:nvSpPr>
        <p:spPr>
          <a:xfrm>
            <a:off x="2330170" y="5910271"/>
            <a:ext cx="1258145" cy="274178"/>
          </a:xfrm>
          <a:prstGeom prst="rect">
            <a:avLst/>
          </a:prstGeom>
          <a:solidFill>
            <a:srgbClr val="92D05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1100" b="1" dirty="0">
                <a:solidFill>
                  <a:schemeClr val="tx2"/>
                </a:solidFill>
              </a:rPr>
              <a:t>90 – 95</a:t>
            </a:r>
          </a:p>
        </p:txBody>
      </p:sp>
      <p:sp>
        <p:nvSpPr>
          <p:cNvPr id="61" name="Rectangle 60">
            <a:extLst>
              <a:ext uri="{FF2B5EF4-FFF2-40B4-BE49-F238E27FC236}">
                <a16:creationId xmlns:a16="http://schemas.microsoft.com/office/drawing/2014/main" id="{1F27C3D0-6B34-464A-9C5C-A2323A35E96A}"/>
              </a:ext>
            </a:extLst>
          </p:cNvPr>
          <p:cNvSpPr/>
          <p:nvPr/>
        </p:nvSpPr>
        <p:spPr>
          <a:xfrm>
            <a:off x="7522999" y="4614289"/>
            <a:ext cx="1258145" cy="274178"/>
          </a:xfrm>
          <a:prstGeom prst="rect">
            <a:avLst/>
          </a:prstGeom>
          <a:solidFill>
            <a:srgbClr val="92D05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1100" b="1" dirty="0">
                <a:solidFill>
                  <a:schemeClr val="tx2"/>
                </a:solidFill>
              </a:rPr>
              <a:t>99 - 100</a:t>
            </a:r>
          </a:p>
        </p:txBody>
      </p:sp>
      <p:sp>
        <p:nvSpPr>
          <p:cNvPr id="33" name="Rectangle 32">
            <a:extLst>
              <a:ext uri="{FF2B5EF4-FFF2-40B4-BE49-F238E27FC236}">
                <a16:creationId xmlns:a16="http://schemas.microsoft.com/office/drawing/2014/main" id="{EB4F0350-6F34-4976-B653-39B71F217B7E}"/>
              </a:ext>
            </a:extLst>
          </p:cNvPr>
          <p:cNvSpPr/>
          <p:nvPr/>
        </p:nvSpPr>
        <p:spPr>
          <a:xfrm>
            <a:off x="2330170" y="4598925"/>
            <a:ext cx="1258145" cy="274179"/>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1100" b="1">
                <a:solidFill>
                  <a:schemeClr val="bg1"/>
                </a:solidFill>
              </a:rPr>
              <a:t>HA</a:t>
            </a:r>
            <a:endParaRPr lang="en-SG" sz="1100" b="1" dirty="0">
              <a:solidFill>
                <a:schemeClr val="bg1"/>
              </a:solidFill>
            </a:endParaRPr>
          </a:p>
        </p:txBody>
      </p:sp>
      <p:sp>
        <p:nvSpPr>
          <p:cNvPr id="34" name="Rectangle 33">
            <a:extLst>
              <a:ext uri="{FF2B5EF4-FFF2-40B4-BE49-F238E27FC236}">
                <a16:creationId xmlns:a16="http://schemas.microsoft.com/office/drawing/2014/main" id="{AC73404E-A685-441A-87E0-ADCBFBAB787B}"/>
              </a:ext>
            </a:extLst>
          </p:cNvPr>
          <p:cNvSpPr/>
          <p:nvPr/>
        </p:nvSpPr>
        <p:spPr>
          <a:xfrm>
            <a:off x="2330170" y="4848991"/>
            <a:ext cx="1258145" cy="274179"/>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1100" b="1">
                <a:solidFill>
                  <a:schemeClr val="bg1"/>
                </a:solidFill>
              </a:rPr>
              <a:t>Buffer</a:t>
            </a:r>
            <a:endParaRPr lang="en-SG" sz="1100" b="1" dirty="0">
              <a:solidFill>
                <a:schemeClr val="bg1"/>
              </a:solidFill>
            </a:endParaRPr>
          </a:p>
        </p:txBody>
      </p:sp>
      <p:cxnSp>
        <p:nvCxnSpPr>
          <p:cNvPr id="14" name="Straight Connector 13">
            <a:extLst>
              <a:ext uri="{FF2B5EF4-FFF2-40B4-BE49-F238E27FC236}">
                <a16:creationId xmlns:a16="http://schemas.microsoft.com/office/drawing/2014/main" id="{3BE73A8C-0B84-434C-9745-63C83856CE7D}"/>
              </a:ext>
            </a:extLst>
          </p:cNvPr>
          <p:cNvCxnSpPr>
            <a:cxnSpLocks/>
          </p:cNvCxnSpPr>
          <p:nvPr/>
        </p:nvCxnSpPr>
        <p:spPr bwMode="gray">
          <a:xfrm>
            <a:off x="7522999" y="3022840"/>
            <a:ext cx="2078588"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B0295C68-EF6F-4FE5-B4FB-6DD037008D55}"/>
              </a:ext>
            </a:extLst>
          </p:cNvPr>
          <p:cNvCxnSpPr/>
          <p:nvPr/>
        </p:nvCxnSpPr>
        <p:spPr bwMode="gray">
          <a:xfrm>
            <a:off x="6082025" y="1777953"/>
            <a:ext cx="0" cy="4889613"/>
          </a:xfrm>
          <a:prstGeom prst="line">
            <a:avLst/>
          </a:prstGeom>
          <a:ln w="25400">
            <a:solidFill>
              <a:schemeClr val="tx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53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wipe(left)">
                                      <p:cBhvr>
                                        <p:cTn id="52" dur="500"/>
                                        <p:tgtEl>
                                          <p:spTgt spid="65"/>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9" grpId="0" animBg="1"/>
      <p:bldP spid="13" grpId="0"/>
      <p:bldP spid="28" grpId="0"/>
      <p:bldP spid="29" grpId="0"/>
      <p:bldP spid="32" grpId="0"/>
      <p:bldP spid="49" grpId="0" animBg="1"/>
      <p:bldP spid="50" grpId="0" animBg="1"/>
      <p:bldP spid="51" grpId="0" animBg="1"/>
      <p:bldP spid="31" grpId="0" animBg="1"/>
      <p:bldP spid="57" grpId="0"/>
      <p:bldP spid="59" grpId="0"/>
      <p:bldP spid="60" grpId="0"/>
      <p:bldP spid="62" grpId="0" animBg="1"/>
      <p:bldP spid="63" grpId="0" animBg="1"/>
      <p:bldP spid="64" grpId="0" animBg="1"/>
      <p:bldP spid="65" grpId="0" animBg="1"/>
      <p:bldP spid="7" grpId="0" animBg="1"/>
      <p:bldP spid="48" grpId="0" animBg="1"/>
      <p:bldP spid="61" grpId="0" animBg="1"/>
      <p:bldP spid="33" grpId="0" animBg="1"/>
      <p:bldP spid="3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D7D6C5B9-3858-4C7A-9C12-C21A67E389BF}"/>
              </a:ext>
            </a:extLst>
          </p:cNvPr>
          <p:cNvSpPr>
            <a:spLocks noGrp="1"/>
          </p:cNvSpPr>
          <p:nvPr>
            <p:ph sz="quarter" idx="14"/>
          </p:nvPr>
        </p:nvSpPr>
        <p:spPr>
          <a:xfrm>
            <a:off x="616505" y="1600201"/>
            <a:ext cx="5105339" cy="4572000"/>
          </a:xfrm>
        </p:spPr>
        <p:txBody>
          <a:bodyPr/>
          <a:lstStyle/>
          <a:p>
            <a:r>
              <a:rPr lang="en-SG"/>
              <a:t>Utilization </a:t>
            </a:r>
          </a:p>
          <a:p>
            <a:pPr lvl="1"/>
            <a:r>
              <a:rPr lang="en-SG"/>
              <a:t>Tracking what’s visible</a:t>
            </a:r>
          </a:p>
          <a:p>
            <a:r>
              <a:rPr lang="en-SG"/>
              <a:t>Allocation</a:t>
            </a:r>
          </a:p>
          <a:p>
            <a:pPr lvl="1"/>
            <a:r>
              <a:rPr lang="en-SG"/>
              <a:t>Tracking what’s not visible</a:t>
            </a:r>
          </a:p>
          <a:p>
            <a:r>
              <a:rPr lang="en-SG"/>
              <a:t>Contention</a:t>
            </a:r>
          </a:p>
          <a:p>
            <a:pPr lvl="1"/>
            <a:r>
              <a:rPr lang="en-SG"/>
              <a:t>What you care</a:t>
            </a:r>
          </a:p>
          <a:p>
            <a:r>
              <a:rPr lang="en-SG"/>
              <a:t>Reclamation</a:t>
            </a:r>
          </a:p>
          <a:p>
            <a:pPr lvl="1"/>
            <a:r>
              <a:rPr lang="en-SG"/>
              <a:t>Needs to be elevated due to excessive wastage</a:t>
            </a:r>
          </a:p>
        </p:txBody>
      </p:sp>
      <p:sp>
        <p:nvSpPr>
          <p:cNvPr id="3" name="Title 2">
            <a:extLst>
              <a:ext uri="{FF2B5EF4-FFF2-40B4-BE49-F238E27FC236}">
                <a16:creationId xmlns:a16="http://schemas.microsoft.com/office/drawing/2014/main" id="{0F5F6118-7B32-434E-9833-7739FE435C37}"/>
              </a:ext>
            </a:extLst>
          </p:cNvPr>
          <p:cNvSpPr>
            <a:spLocks noGrp="1"/>
          </p:cNvSpPr>
          <p:nvPr>
            <p:ph type="title"/>
          </p:nvPr>
        </p:nvSpPr>
        <p:spPr/>
        <p:txBody>
          <a:bodyPr/>
          <a:lstStyle/>
          <a:p>
            <a:r>
              <a:rPr lang="en-US"/>
              <a:t>4 Inputs to Capacity</a:t>
            </a:r>
            <a:endParaRPr lang="en-US" dirty="0"/>
          </a:p>
        </p:txBody>
      </p:sp>
      <p:sp>
        <p:nvSpPr>
          <p:cNvPr id="4" name="Subtitle 3">
            <a:extLst>
              <a:ext uri="{FF2B5EF4-FFF2-40B4-BE49-F238E27FC236}">
                <a16:creationId xmlns:a16="http://schemas.microsoft.com/office/drawing/2014/main" id="{6439C1FB-42F8-49CE-A776-9825891D028A}"/>
              </a:ext>
            </a:extLst>
          </p:cNvPr>
          <p:cNvSpPr>
            <a:spLocks noGrp="1"/>
          </p:cNvSpPr>
          <p:nvPr>
            <p:ph type="subTitle" idx="10"/>
          </p:nvPr>
        </p:nvSpPr>
        <p:spPr/>
        <p:txBody>
          <a:bodyPr/>
          <a:lstStyle/>
          <a:p>
            <a:r>
              <a:rPr lang="en-US"/>
              <a:t>Complete coverage</a:t>
            </a:r>
            <a:endParaRPr lang="en-US" dirty="0"/>
          </a:p>
        </p:txBody>
      </p:sp>
      <p:pic>
        <p:nvPicPr>
          <p:cNvPr id="7" name="Picture 6">
            <a:extLst>
              <a:ext uri="{FF2B5EF4-FFF2-40B4-BE49-F238E27FC236}">
                <a16:creationId xmlns:a16="http://schemas.microsoft.com/office/drawing/2014/main" id="{D55CE2DA-0967-4643-959D-6DC6EF2DC34F}"/>
              </a:ext>
            </a:extLst>
          </p:cNvPr>
          <p:cNvPicPr>
            <a:picLocks noChangeAspect="1"/>
          </p:cNvPicPr>
          <p:nvPr/>
        </p:nvPicPr>
        <p:blipFill>
          <a:blip r:embed="rId3"/>
          <a:stretch>
            <a:fillRect/>
          </a:stretch>
        </p:blipFill>
        <p:spPr>
          <a:xfrm>
            <a:off x="5858968" y="3132102"/>
            <a:ext cx="5906714" cy="3572355"/>
          </a:xfrm>
          <a:prstGeom prst="rect">
            <a:avLst/>
          </a:prstGeom>
        </p:spPr>
      </p:pic>
      <p:pic>
        <p:nvPicPr>
          <p:cNvPr id="11" name="Picture 10">
            <a:extLst>
              <a:ext uri="{FF2B5EF4-FFF2-40B4-BE49-F238E27FC236}">
                <a16:creationId xmlns:a16="http://schemas.microsoft.com/office/drawing/2014/main" id="{58100346-F767-4C62-A688-F9338F9F7178}"/>
              </a:ext>
            </a:extLst>
          </p:cNvPr>
          <p:cNvPicPr>
            <a:picLocks noChangeAspect="1"/>
          </p:cNvPicPr>
          <p:nvPr/>
        </p:nvPicPr>
        <p:blipFill>
          <a:blip r:embed="rId4"/>
          <a:stretch>
            <a:fillRect/>
          </a:stretch>
        </p:blipFill>
        <p:spPr>
          <a:xfrm>
            <a:off x="5809269" y="553022"/>
            <a:ext cx="6191857" cy="2561000"/>
          </a:xfrm>
          <a:prstGeom prst="rect">
            <a:avLst/>
          </a:prstGeom>
        </p:spPr>
      </p:pic>
    </p:spTree>
    <p:extLst>
      <p:ext uri="{BB962C8B-B14F-4D97-AF65-F5344CB8AC3E}">
        <p14:creationId xmlns:p14="http://schemas.microsoft.com/office/powerpoint/2010/main" val="213660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563" y="1895118"/>
            <a:ext cx="2411927" cy="2794146"/>
          </a:xfrm>
          <a:prstGeom prst="rect">
            <a:avLst/>
          </a:prstGeom>
        </p:spPr>
      </p:pic>
      <p:sp>
        <p:nvSpPr>
          <p:cNvPr id="11" name="Title 10">
            <a:extLst>
              <a:ext uri="{FF2B5EF4-FFF2-40B4-BE49-F238E27FC236}">
                <a16:creationId xmlns:a16="http://schemas.microsoft.com/office/drawing/2014/main" id="{E9AB099F-86FC-4267-B047-23A14F1C8CE8}"/>
              </a:ext>
            </a:extLst>
          </p:cNvPr>
          <p:cNvSpPr>
            <a:spLocks noGrp="1"/>
          </p:cNvSpPr>
          <p:nvPr>
            <p:ph type="title"/>
          </p:nvPr>
        </p:nvSpPr>
        <p:spPr/>
        <p:txBody>
          <a:bodyPr/>
          <a:lstStyle/>
          <a:p>
            <a:r>
              <a:rPr lang="en-US" dirty="0"/>
              <a:t>Your World. Not operationalized.</a:t>
            </a:r>
          </a:p>
        </p:txBody>
      </p:sp>
      <p:sp>
        <p:nvSpPr>
          <p:cNvPr id="13" name="Subtitle 12">
            <a:extLst>
              <a:ext uri="{FF2B5EF4-FFF2-40B4-BE49-F238E27FC236}">
                <a16:creationId xmlns:a16="http://schemas.microsoft.com/office/drawing/2014/main" id="{32B0F3E6-AA0D-499E-81DD-A0EC407F1658}"/>
              </a:ext>
            </a:extLst>
          </p:cNvPr>
          <p:cNvSpPr>
            <a:spLocks noGrp="1"/>
          </p:cNvSpPr>
          <p:nvPr>
            <p:ph type="subTitle" idx="10"/>
          </p:nvPr>
        </p:nvSpPr>
        <p:spPr/>
        <p:txBody>
          <a:bodyPr/>
          <a:lstStyle/>
          <a:p>
            <a:r>
              <a:rPr lang="en-US" dirty="0"/>
              <a:t>How it started</a:t>
            </a:r>
          </a:p>
        </p:txBody>
      </p:sp>
      <p:sp>
        <p:nvSpPr>
          <p:cNvPr id="4" name="Hexagon 3"/>
          <p:cNvSpPr/>
          <p:nvPr/>
        </p:nvSpPr>
        <p:spPr>
          <a:xfrm rot="16200000">
            <a:off x="686968" y="1951627"/>
            <a:ext cx="3090900" cy="2664572"/>
          </a:xfrm>
          <a:prstGeom prst="hexagon">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Hexagon 5"/>
          <p:cNvSpPr/>
          <p:nvPr/>
        </p:nvSpPr>
        <p:spPr>
          <a:xfrm rot="16200000">
            <a:off x="8865779" y="2020405"/>
            <a:ext cx="3090900" cy="2664572"/>
          </a:xfrm>
          <a:prstGeom prst="hexagon">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900131" y="4718618"/>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rgbClr val="FF0000"/>
                </a:solidFill>
              </a:rPr>
              <a:t>Your Customers</a:t>
            </a:r>
          </a:p>
        </p:txBody>
      </p:sp>
      <p:sp>
        <p:nvSpPr>
          <p:cNvPr id="8" name="Rectangle 7"/>
          <p:cNvSpPr/>
          <p:nvPr/>
        </p:nvSpPr>
        <p:spPr>
          <a:xfrm>
            <a:off x="9072793" y="4829363"/>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rgbClr val="FF0000"/>
                </a:solidFill>
              </a:rPr>
              <a:t>Your Boss</a:t>
            </a:r>
          </a:p>
        </p:txBody>
      </p:sp>
      <p:sp>
        <p:nvSpPr>
          <p:cNvPr id="9" name="Rectangle 8"/>
          <p:cNvSpPr/>
          <p:nvPr/>
        </p:nvSpPr>
        <p:spPr>
          <a:xfrm>
            <a:off x="5501245" y="6065215"/>
            <a:ext cx="1392718"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accent1"/>
                </a:solidFill>
              </a:rPr>
              <a:t>You</a:t>
            </a:r>
          </a:p>
        </p:txBody>
      </p:sp>
      <p:sp>
        <p:nvSpPr>
          <p:cNvPr id="10" name="Lightning Bolt 9"/>
          <p:cNvSpPr/>
          <p:nvPr/>
        </p:nvSpPr>
        <p:spPr>
          <a:xfrm rot="20651264">
            <a:off x="3770614" y="3479601"/>
            <a:ext cx="1407560" cy="998652"/>
          </a:xfrm>
          <a:prstGeom prst="lightningBol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Lightning Bolt 11"/>
          <p:cNvSpPr/>
          <p:nvPr/>
        </p:nvSpPr>
        <p:spPr>
          <a:xfrm rot="948736" flipH="1">
            <a:off x="7221019" y="3479601"/>
            <a:ext cx="1407560" cy="998652"/>
          </a:xfrm>
          <a:prstGeom prst="lightningBol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07031390-7492-42DB-A699-6D6D52B59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943" y="1518657"/>
            <a:ext cx="6426904" cy="3668068"/>
          </a:xfrm>
          <a:prstGeom prst="rect">
            <a:avLst/>
          </a:prstGeom>
        </p:spPr>
      </p:pic>
      <p:pic>
        <p:nvPicPr>
          <p:cNvPr id="18" name="Picture 17">
            <a:extLst>
              <a:ext uri="{FF2B5EF4-FFF2-40B4-BE49-F238E27FC236}">
                <a16:creationId xmlns:a16="http://schemas.microsoft.com/office/drawing/2014/main" id="{2B9612A9-306C-4066-AF3D-AB0D15486B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6936" y="3647317"/>
            <a:ext cx="4965146" cy="2833789"/>
          </a:xfrm>
          <a:prstGeom prst="rect">
            <a:avLst/>
          </a:prstGeom>
        </p:spPr>
      </p:pic>
      <p:sp>
        <p:nvSpPr>
          <p:cNvPr id="5" name="Hexagon 4"/>
          <p:cNvSpPr/>
          <p:nvPr/>
        </p:nvSpPr>
        <p:spPr>
          <a:xfrm rot="16200000">
            <a:off x="5083713" y="4085254"/>
            <a:ext cx="2262909" cy="1959924"/>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76CA6CB6-AE24-4432-9BC0-3D394A464836}"/>
              </a:ext>
            </a:extLst>
          </p:cNvPr>
          <p:cNvSpPr txBox="1">
            <a:spLocks/>
          </p:cNvSpPr>
          <p:nvPr/>
        </p:nvSpPr>
        <p:spPr>
          <a:xfrm>
            <a:off x="538249"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p>
        </p:txBody>
      </p:sp>
      <p:sp>
        <p:nvSpPr>
          <p:cNvPr id="20" name="Rectangle 19">
            <a:extLst>
              <a:ext uri="{FF2B5EF4-FFF2-40B4-BE49-F238E27FC236}">
                <a16:creationId xmlns:a16="http://schemas.microsoft.com/office/drawing/2014/main" id="{E0ABDFC4-7CDE-42FA-BF5F-D111EF780C3B}"/>
              </a:ext>
            </a:extLst>
          </p:cNvPr>
          <p:cNvSpPr/>
          <p:nvPr/>
        </p:nvSpPr>
        <p:spPr>
          <a:xfrm>
            <a:off x="930928" y="5353345"/>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00"/>
                </a:solidFill>
                <a:latin typeface="Times" panose="02020603050405020304" pitchFamily="18" charset="0"/>
                <a:cs typeface="Times" panose="02020603050405020304" pitchFamily="18" charset="0"/>
              </a:rPr>
              <a:t>“Need more HW! Your infra is slow”</a:t>
            </a:r>
          </a:p>
        </p:txBody>
      </p:sp>
      <p:sp>
        <p:nvSpPr>
          <p:cNvPr id="21" name="Rectangle 20">
            <a:extLst>
              <a:ext uri="{FF2B5EF4-FFF2-40B4-BE49-F238E27FC236}">
                <a16:creationId xmlns:a16="http://schemas.microsoft.com/office/drawing/2014/main" id="{804FDE6A-A5FB-4052-863F-3C9D3CCBB11E}"/>
              </a:ext>
            </a:extLst>
          </p:cNvPr>
          <p:cNvSpPr/>
          <p:nvPr/>
        </p:nvSpPr>
        <p:spPr>
          <a:xfrm>
            <a:off x="9013258" y="5353345"/>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00"/>
                </a:solidFill>
                <a:latin typeface="Times" panose="02020603050405020304" pitchFamily="18" charset="0"/>
                <a:cs typeface="Times" panose="02020603050405020304" pitchFamily="18" charset="0"/>
              </a:rPr>
              <a:t>“Your infra is not full. Add more VM!”</a:t>
            </a:r>
          </a:p>
        </p:txBody>
      </p:sp>
    </p:spTree>
    <p:extLst>
      <p:ext uri="{BB962C8B-B14F-4D97-AF65-F5344CB8AC3E}">
        <p14:creationId xmlns:p14="http://schemas.microsoft.com/office/powerpoint/2010/main" val="2125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22" presetClass="entr" presetSubtype="2"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right)">
                                      <p:cBhvr>
                                        <p:cTn id="29" dur="500"/>
                                        <p:tgtEl>
                                          <p:spTgt spid="21"/>
                                        </p:tgtEl>
                                      </p:cBhvr>
                                    </p:animEffect>
                                  </p:childTnLst>
                                </p:cTn>
                              </p:par>
                              <p:par>
                                <p:cTn id="30" presetID="1"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p:bldP spid="9" grpId="0"/>
      <p:bldP spid="10" grpId="0" animBg="1"/>
      <p:bldP spid="12" grpId="0" animBg="1"/>
      <p:bldP spid="5" grpId="0" animBg="1"/>
      <p:bldP spid="20" grpId="0"/>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EFE8FEE-743D-42F9-9092-D0569194E45D}"/>
              </a:ext>
            </a:extLst>
          </p:cNvPr>
          <p:cNvSpPr/>
          <p:nvPr/>
        </p:nvSpPr>
        <p:spPr>
          <a:xfrm>
            <a:off x="2306052" y="893"/>
            <a:ext cx="9722141" cy="1621488"/>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World</a:t>
            </a:r>
          </a:p>
        </p:txBody>
      </p:sp>
      <p:sp>
        <p:nvSpPr>
          <p:cNvPr id="8" name="Rectangle 7">
            <a:extLst>
              <a:ext uri="{FF2B5EF4-FFF2-40B4-BE49-F238E27FC236}">
                <a16:creationId xmlns:a16="http://schemas.microsoft.com/office/drawing/2014/main" id="{713F1CE5-A6DC-40D0-B93C-52B4A28C9C89}"/>
              </a:ext>
            </a:extLst>
          </p:cNvPr>
          <p:cNvSpPr/>
          <p:nvPr/>
        </p:nvSpPr>
        <p:spPr>
          <a:xfrm>
            <a:off x="2306053" y="5769740"/>
            <a:ext cx="9722141" cy="108724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VM</a:t>
            </a:r>
          </a:p>
        </p:txBody>
      </p:sp>
      <p:sp>
        <p:nvSpPr>
          <p:cNvPr id="9" name="Rectangle 8">
            <a:extLst>
              <a:ext uri="{FF2B5EF4-FFF2-40B4-BE49-F238E27FC236}">
                <a16:creationId xmlns:a16="http://schemas.microsoft.com/office/drawing/2014/main" id="{0FB71F3C-F905-412F-81AE-61C7EFAA2EDB}"/>
              </a:ext>
            </a:extLst>
          </p:cNvPr>
          <p:cNvSpPr/>
          <p:nvPr/>
        </p:nvSpPr>
        <p:spPr>
          <a:xfrm>
            <a:off x="2306053" y="4514636"/>
            <a:ext cx="9722141" cy="125358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ESXi</a:t>
            </a:r>
          </a:p>
        </p:txBody>
      </p:sp>
      <p:sp>
        <p:nvSpPr>
          <p:cNvPr id="10" name="Rectangle 9">
            <a:extLst>
              <a:ext uri="{FF2B5EF4-FFF2-40B4-BE49-F238E27FC236}">
                <a16:creationId xmlns:a16="http://schemas.microsoft.com/office/drawing/2014/main" id="{0CFE9FBA-6C43-4361-B1C2-4BD0D771577A}"/>
              </a:ext>
            </a:extLst>
          </p:cNvPr>
          <p:cNvSpPr/>
          <p:nvPr/>
        </p:nvSpPr>
        <p:spPr>
          <a:xfrm>
            <a:off x="2306053" y="1623897"/>
            <a:ext cx="9722141" cy="2886339"/>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Cluster</a:t>
            </a:r>
          </a:p>
        </p:txBody>
      </p:sp>
      <p:pic>
        <p:nvPicPr>
          <p:cNvPr id="5" name="Picture 4">
            <a:extLst>
              <a:ext uri="{FF2B5EF4-FFF2-40B4-BE49-F238E27FC236}">
                <a16:creationId xmlns:a16="http://schemas.microsoft.com/office/drawing/2014/main" id="{1882C979-E169-4EAD-B16B-5B714A8F4761}"/>
              </a:ext>
            </a:extLst>
          </p:cNvPr>
          <p:cNvPicPr>
            <a:picLocks noChangeAspect="1"/>
          </p:cNvPicPr>
          <p:nvPr/>
        </p:nvPicPr>
        <p:blipFill>
          <a:blip r:embed="rId3"/>
          <a:stretch>
            <a:fillRect/>
          </a:stretch>
        </p:blipFill>
        <p:spPr>
          <a:xfrm>
            <a:off x="4582806" y="1019"/>
            <a:ext cx="6182243" cy="4487577"/>
          </a:xfrm>
          <a:prstGeom prst="rect">
            <a:avLst/>
          </a:prstGeom>
        </p:spPr>
      </p:pic>
      <p:pic>
        <p:nvPicPr>
          <p:cNvPr id="7" name="Picture 6">
            <a:extLst>
              <a:ext uri="{FF2B5EF4-FFF2-40B4-BE49-F238E27FC236}">
                <a16:creationId xmlns:a16="http://schemas.microsoft.com/office/drawing/2014/main" id="{EB43F2B1-2E13-4E0D-8F50-162116D9CD8B}"/>
              </a:ext>
            </a:extLst>
          </p:cNvPr>
          <p:cNvPicPr>
            <a:picLocks noChangeAspect="1"/>
          </p:cNvPicPr>
          <p:nvPr/>
        </p:nvPicPr>
        <p:blipFill>
          <a:blip r:embed="rId4"/>
          <a:stretch>
            <a:fillRect/>
          </a:stretch>
        </p:blipFill>
        <p:spPr>
          <a:xfrm>
            <a:off x="4582807" y="4492989"/>
            <a:ext cx="6175754" cy="2354177"/>
          </a:xfrm>
          <a:prstGeom prst="rect">
            <a:avLst/>
          </a:prstGeom>
        </p:spPr>
      </p:pic>
      <p:cxnSp>
        <p:nvCxnSpPr>
          <p:cNvPr id="11" name="Straight Connector 10">
            <a:extLst>
              <a:ext uri="{FF2B5EF4-FFF2-40B4-BE49-F238E27FC236}">
                <a16:creationId xmlns:a16="http://schemas.microsoft.com/office/drawing/2014/main" id="{BA5F2D6D-E0C4-43DD-9BFC-C8C3DFB57EF2}"/>
              </a:ext>
            </a:extLst>
          </p:cNvPr>
          <p:cNvCxnSpPr>
            <a:cxnSpLocks/>
          </p:cNvCxnSpPr>
          <p:nvPr/>
        </p:nvCxnSpPr>
        <p:spPr bwMode="gray">
          <a:xfrm>
            <a:off x="2306053" y="4508719"/>
            <a:ext cx="9722141"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BF9586-BE9E-4E8D-BB2F-9FF1608695C2}"/>
              </a:ext>
            </a:extLst>
          </p:cNvPr>
          <p:cNvCxnSpPr>
            <a:cxnSpLocks/>
          </p:cNvCxnSpPr>
          <p:nvPr/>
        </p:nvCxnSpPr>
        <p:spPr bwMode="gray">
          <a:xfrm>
            <a:off x="2306053" y="5768224"/>
            <a:ext cx="9722141"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E8F3AE-6DE4-4A29-88D8-37C9DA4AFFDF}"/>
              </a:ext>
            </a:extLst>
          </p:cNvPr>
          <p:cNvSpPr txBox="1"/>
          <p:nvPr/>
        </p:nvSpPr>
        <p:spPr>
          <a:xfrm>
            <a:off x="10758562" y="1839415"/>
            <a:ext cx="1269632" cy="276927"/>
          </a:xfrm>
          <a:prstGeom prst="rect">
            <a:avLst/>
          </a:prstGeom>
          <a:noFill/>
        </p:spPr>
        <p:txBody>
          <a:bodyPr wrap="square">
            <a:spAutoFit/>
          </a:bodyPr>
          <a:lstStyle/>
          <a:p>
            <a:r>
              <a:rPr lang="en-SG" sz="1200" b="1">
                <a:solidFill>
                  <a:schemeClr val="bg2">
                    <a:lumMod val="10000"/>
                  </a:schemeClr>
                </a:solidFill>
              </a:rPr>
              <a:t>Performance</a:t>
            </a:r>
            <a:endParaRPr lang="en-SG" sz="1600"/>
          </a:p>
        </p:txBody>
      </p:sp>
      <p:sp>
        <p:nvSpPr>
          <p:cNvPr id="15" name="TextBox 14">
            <a:extLst>
              <a:ext uri="{FF2B5EF4-FFF2-40B4-BE49-F238E27FC236}">
                <a16:creationId xmlns:a16="http://schemas.microsoft.com/office/drawing/2014/main" id="{EFC37156-D18E-47C4-8DDE-18958AF39C04}"/>
              </a:ext>
            </a:extLst>
          </p:cNvPr>
          <p:cNvSpPr txBox="1"/>
          <p:nvPr/>
        </p:nvSpPr>
        <p:spPr>
          <a:xfrm>
            <a:off x="10758562" y="2565225"/>
            <a:ext cx="1269632" cy="276927"/>
          </a:xfrm>
          <a:prstGeom prst="rect">
            <a:avLst/>
          </a:prstGeom>
          <a:noFill/>
        </p:spPr>
        <p:txBody>
          <a:bodyPr wrap="square">
            <a:spAutoFit/>
          </a:bodyPr>
          <a:lstStyle/>
          <a:p>
            <a:r>
              <a:rPr lang="en-SG" sz="1200" b="1">
                <a:solidFill>
                  <a:schemeClr val="bg2">
                    <a:lumMod val="10000"/>
                  </a:schemeClr>
                </a:solidFill>
              </a:rPr>
              <a:t>Utilization</a:t>
            </a:r>
            <a:endParaRPr lang="en-SG" sz="1600"/>
          </a:p>
        </p:txBody>
      </p:sp>
      <p:sp>
        <p:nvSpPr>
          <p:cNvPr id="16" name="TextBox 15">
            <a:extLst>
              <a:ext uri="{FF2B5EF4-FFF2-40B4-BE49-F238E27FC236}">
                <a16:creationId xmlns:a16="http://schemas.microsoft.com/office/drawing/2014/main" id="{689AC62C-2C68-4E16-B3D0-A0E615075E50}"/>
              </a:ext>
            </a:extLst>
          </p:cNvPr>
          <p:cNvSpPr txBox="1"/>
          <p:nvPr/>
        </p:nvSpPr>
        <p:spPr>
          <a:xfrm>
            <a:off x="10758562" y="3347396"/>
            <a:ext cx="1269632" cy="461545"/>
          </a:xfrm>
          <a:prstGeom prst="rect">
            <a:avLst/>
          </a:prstGeom>
          <a:noFill/>
        </p:spPr>
        <p:txBody>
          <a:bodyPr wrap="square">
            <a:spAutoFit/>
          </a:bodyPr>
          <a:lstStyle/>
          <a:p>
            <a:r>
              <a:rPr lang="en-SG" sz="1200" b="1">
                <a:solidFill>
                  <a:schemeClr val="bg2">
                    <a:lumMod val="10000"/>
                  </a:schemeClr>
                </a:solidFill>
              </a:rPr>
              <a:t>Allocation</a:t>
            </a:r>
          </a:p>
          <a:p>
            <a:r>
              <a:rPr lang="en-SG" sz="1200" b="1">
                <a:solidFill>
                  <a:schemeClr val="bg2">
                    <a:lumMod val="10000"/>
                  </a:schemeClr>
                </a:solidFill>
              </a:rPr>
              <a:t>Reservation </a:t>
            </a:r>
            <a:endParaRPr lang="en-SG" sz="1600"/>
          </a:p>
        </p:txBody>
      </p:sp>
      <p:sp>
        <p:nvSpPr>
          <p:cNvPr id="17" name="TextBox 16">
            <a:extLst>
              <a:ext uri="{FF2B5EF4-FFF2-40B4-BE49-F238E27FC236}">
                <a16:creationId xmlns:a16="http://schemas.microsoft.com/office/drawing/2014/main" id="{B191EB26-9A47-46A9-91EC-1621BB11169C}"/>
              </a:ext>
            </a:extLst>
          </p:cNvPr>
          <p:cNvSpPr txBox="1"/>
          <p:nvPr/>
        </p:nvSpPr>
        <p:spPr>
          <a:xfrm>
            <a:off x="10758562" y="4073206"/>
            <a:ext cx="1269632" cy="276927"/>
          </a:xfrm>
          <a:prstGeom prst="rect">
            <a:avLst/>
          </a:prstGeom>
          <a:noFill/>
        </p:spPr>
        <p:txBody>
          <a:bodyPr wrap="square">
            <a:spAutoFit/>
          </a:bodyPr>
          <a:lstStyle/>
          <a:p>
            <a:r>
              <a:rPr lang="en-SG" sz="1200" b="1">
                <a:solidFill>
                  <a:schemeClr val="bg2">
                    <a:lumMod val="10000"/>
                  </a:schemeClr>
                </a:solidFill>
              </a:rPr>
              <a:t>Reclamation</a:t>
            </a:r>
            <a:endParaRPr lang="en-SG" sz="1600"/>
          </a:p>
        </p:txBody>
      </p:sp>
      <p:cxnSp>
        <p:nvCxnSpPr>
          <p:cNvPr id="19" name="Straight Connector 18">
            <a:extLst>
              <a:ext uri="{FF2B5EF4-FFF2-40B4-BE49-F238E27FC236}">
                <a16:creationId xmlns:a16="http://schemas.microsoft.com/office/drawing/2014/main" id="{768BDDCE-33EE-4936-B96E-87D9C28F5074}"/>
              </a:ext>
            </a:extLst>
          </p:cNvPr>
          <p:cNvCxnSpPr>
            <a:cxnSpLocks/>
          </p:cNvCxnSpPr>
          <p:nvPr/>
        </p:nvCxnSpPr>
        <p:spPr bwMode="gray">
          <a:xfrm>
            <a:off x="2306052" y="1623763"/>
            <a:ext cx="9722141"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animBg="1"/>
      <p:bldP spid="9" grpId="0" animBg="1"/>
      <p:bldP spid="10" grpId="0" animBg="1"/>
      <p:bldP spid="14" grpId="0"/>
      <p:bldP spid="15" grpId="0"/>
      <p:bldP spid="16" grpId="0"/>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92FCF6B-F068-4A3A-9D2E-7E2FD5755DA7}"/>
              </a:ext>
            </a:extLst>
          </p:cNvPr>
          <p:cNvSpPr/>
          <p:nvPr/>
        </p:nvSpPr>
        <p:spPr>
          <a:xfrm>
            <a:off x="3505171" y="892"/>
            <a:ext cx="8387503" cy="2220059"/>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World</a:t>
            </a:r>
          </a:p>
        </p:txBody>
      </p:sp>
      <p:sp>
        <p:nvSpPr>
          <p:cNvPr id="10" name="Rectangle 9">
            <a:extLst>
              <a:ext uri="{FF2B5EF4-FFF2-40B4-BE49-F238E27FC236}">
                <a16:creationId xmlns:a16="http://schemas.microsoft.com/office/drawing/2014/main" id="{7B712362-A0C5-4B4D-8CFE-1130323F5A63}"/>
              </a:ext>
            </a:extLst>
          </p:cNvPr>
          <p:cNvSpPr/>
          <p:nvPr/>
        </p:nvSpPr>
        <p:spPr>
          <a:xfrm>
            <a:off x="3505172" y="5912352"/>
            <a:ext cx="8387503" cy="944629"/>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Local Datastore</a:t>
            </a:r>
          </a:p>
        </p:txBody>
      </p:sp>
      <p:sp>
        <p:nvSpPr>
          <p:cNvPr id="11" name="Rectangle 10">
            <a:extLst>
              <a:ext uri="{FF2B5EF4-FFF2-40B4-BE49-F238E27FC236}">
                <a16:creationId xmlns:a16="http://schemas.microsoft.com/office/drawing/2014/main" id="{63892A41-3E85-4D77-B669-3DA31F69AD6F}"/>
              </a:ext>
            </a:extLst>
          </p:cNvPr>
          <p:cNvSpPr/>
          <p:nvPr/>
        </p:nvSpPr>
        <p:spPr>
          <a:xfrm>
            <a:off x="3505172" y="4514636"/>
            <a:ext cx="8387503" cy="139771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VM</a:t>
            </a:r>
          </a:p>
        </p:txBody>
      </p:sp>
      <p:sp>
        <p:nvSpPr>
          <p:cNvPr id="12" name="Rectangle 11">
            <a:extLst>
              <a:ext uri="{FF2B5EF4-FFF2-40B4-BE49-F238E27FC236}">
                <a16:creationId xmlns:a16="http://schemas.microsoft.com/office/drawing/2014/main" id="{98CE22A4-9AF1-4E09-A483-E43C29E29B82}"/>
              </a:ext>
            </a:extLst>
          </p:cNvPr>
          <p:cNvSpPr/>
          <p:nvPr/>
        </p:nvSpPr>
        <p:spPr>
          <a:xfrm>
            <a:off x="3505172" y="2225353"/>
            <a:ext cx="8387503" cy="2284883"/>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Datastore</a:t>
            </a:r>
          </a:p>
        </p:txBody>
      </p:sp>
      <p:pic>
        <p:nvPicPr>
          <p:cNvPr id="7" name="Picture 6">
            <a:extLst>
              <a:ext uri="{FF2B5EF4-FFF2-40B4-BE49-F238E27FC236}">
                <a16:creationId xmlns:a16="http://schemas.microsoft.com/office/drawing/2014/main" id="{2508046B-D1FE-4D88-8A63-D9665AC223F9}"/>
              </a:ext>
            </a:extLst>
          </p:cNvPr>
          <p:cNvPicPr>
            <a:picLocks noChangeAspect="1"/>
          </p:cNvPicPr>
          <p:nvPr/>
        </p:nvPicPr>
        <p:blipFill>
          <a:blip r:embed="rId3"/>
          <a:stretch>
            <a:fillRect/>
          </a:stretch>
        </p:blipFill>
        <p:spPr>
          <a:xfrm>
            <a:off x="6104747" y="-1734"/>
            <a:ext cx="5508517" cy="4482420"/>
          </a:xfrm>
          <a:prstGeom prst="rect">
            <a:avLst/>
          </a:prstGeom>
        </p:spPr>
      </p:pic>
      <p:pic>
        <p:nvPicPr>
          <p:cNvPr id="9" name="Picture 8">
            <a:extLst>
              <a:ext uri="{FF2B5EF4-FFF2-40B4-BE49-F238E27FC236}">
                <a16:creationId xmlns:a16="http://schemas.microsoft.com/office/drawing/2014/main" id="{FC25806D-0F2C-416A-8A97-5A4E2381B832}"/>
              </a:ext>
            </a:extLst>
          </p:cNvPr>
          <p:cNvPicPr>
            <a:picLocks noChangeAspect="1"/>
          </p:cNvPicPr>
          <p:nvPr/>
        </p:nvPicPr>
        <p:blipFill>
          <a:blip r:embed="rId4"/>
          <a:stretch>
            <a:fillRect/>
          </a:stretch>
        </p:blipFill>
        <p:spPr>
          <a:xfrm>
            <a:off x="6109364" y="4467905"/>
            <a:ext cx="5508517" cy="2400425"/>
          </a:xfrm>
          <a:prstGeom prst="rect">
            <a:avLst/>
          </a:prstGeom>
        </p:spPr>
      </p:pic>
      <p:cxnSp>
        <p:nvCxnSpPr>
          <p:cNvPr id="13" name="Straight Connector 12">
            <a:extLst>
              <a:ext uri="{FF2B5EF4-FFF2-40B4-BE49-F238E27FC236}">
                <a16:creationId xmlns:a16="http://schemas.microsoft.com/office/drawing/2014/main" id="{1C561675-E7DE-4654-B1CC-2371111EDB34}"/>
              </a:ext>
            </a:extLst>
          </p:cNvPr>
          <p:cNvCxnSpPr>
            <a:cxnSpLocks/>
          </p:cNvCxnSpPr>
          <p:nvPr/>
        </p:nvCxnSpPr>
        <p:spPr bwMode="gray">
          <a:xfrm>
            <a:off x="3505172" y="4508719"/>
            <a:ext cx="8388000"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BFA39A-4912-4B82-A783-175194EF5D05}"/>
              </a:ext>
            </a:extLst>
          </p:cNvPr>
          <p:cNvCxnSpPr>
            <a:cxnSpLocks/>
          </p:cNvCxnSpPr>
          <p:nvPr/>
        </p:nvCxnSpPr>
        <p:spPr bwMode="gray">
          <a:xfrm>
            <a:off x="3505172" y="5912351"/>
            <a:ext cx="8388000"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5EDC8B2-8714-461E-9030-768F89B3D6D5}"/>
              </a:ext>
            </a:extLst>
          </p:cNvPr>
          <p:cNvCxnSpPr>
            <a:cxnSpLocks/>
          </p:cNvCxnSpPr>
          <p:nvPr/>
        </p:nvCxnSpPr>
        <p:spPr bwMode="gray">
          <a:xfrm>
            <a:off x="3505171" y="2220951"/>
            <a:ext cx="8388000"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C9A542A5-4BFE-4E9B-AD76-BC93A630AE39}"/>
              </a:ext>
            </a:extLst>
          </p:cNvPr>
          <p:cNvSpPr>
            <a:spLocks noGrp="1"/>
          </p:cNvSpPr>
          <p:nvPr>
            <p:ph sz="quarter" idx="14"/>
          </p:nvPr>
        </p:nvSpPr>
        <p:spPr>
          <a:xfrm>
            <a:off x="616505" y="1600201"/>
            <a:ext cx="2701617" cy="4572000"/>
          </a:xfrm>
        </p:spPr>
        <p:txBody>
          <a:bodyPr/>
          <a:lstStyle/>
          <a:p>
            <a:r>
              <a:rPr lang="en-SG"/>
              <a:t>Bird-eye views</a:t>
            </a:r>
          </a:p>
          <a:p>
            <a:r>
              <a:rPr lang="en-SG"/>
              <a:t>Details</a:t>
            </a:r>
          </a:p>
          <a:p>
            <a:pPr lvl="1"/>
            <a:r>
              <a:rPr lang="en-SG" sz="1400"/>
              <a:t>With drill down to VMs</a:t>
            </a:r>
          </a:p>
          <a:p>
            <a:r>
              <a:rPr lang="en-SG"/>
              <a:t>Separate dashboard for vSAN</a:t>
            </a:r>
          </a:p>
        </p:txBody>
      </p:sp>
      <p:sp>
        <p:nvSpPr>
          <p:cNvPr id="2" name="Title 1">
            <a:extLst>
              <a:ext uri="{FF2B5EF4-FFF2-40B4-BE49-F238E27FC236}">
                <a16:creationId xmlns:a16="http://schemas.microsoft.com/office/drawing/2014/main" id="{FE933B18-9835-418E-8611-F3C573913466}"/>
              </a:ext>
            </a:extLst>
          </p:cNvPr>
          <p:cNvSpPr>
            <a:spLocks noGrp="1"/>
          </p:cNvSpPr>
          <p:nvPr>
            <p:ph type="title"/>
          </p:nvPr>
        </p:nvSpPr>
        <p:spPr/>
        <p:txBody>
          <a:bodyPr/>
          <a:lstStyle/>
          <a:p>
            <a:r>
              <a:rPr lang="en-SG"/>
              <a:t>Storage</a:t>
            </a:r>
          </a:p>
        </p:txBody>
      </p:sp>
      <p:sp>
        <p:nvSpPr>
          <p:cNvPr id="4" name="Subtitle 3">
            <a:extLst>
              <a:ext uri="{FF2B5EF4-FFF2-40B4-BE49-F238E27FC236}">
                <a16:creationId xmlns:a16="http://schemas.microsoft.com/office/drawing/2014/main" id="{6D9DB842-6E4A-4687-A774-CE8F0E74CA28}"/>
              </a:ext>
            </a:extLst>
          </p:cNvPr>
          <p:cNvSpPr>
            <a:spLocks noGrp="1"/>
          </p:cNvSpPr>
          <p:nvPr>
            <p:ph type="subTitle" idx="10"/>
          </p:nvPr>
        </p:nvSpPr>
        <p:spPr/>
        <p:txBody>
          <a:bodyPr/>
          <a:lstStyle/>
          <a:p>
            <a:r>
              <a:rPr lang="en-SG"/>
              <a:t>vSAN &amp; non vSAN</a:t>
            </a:r>
          </a:p>
        </p:txBody>
      </p:sp>
    </p:spTree>
    <p:extLst>
      <p:ext uri="{BB962C8B-B14F-4D97-AF65-F5344CB8AC3E}">
        <p14:creationId xmlns:p14="http://schemas.microsoft.com/office/powerpoint/2010/main" val="74087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E657991-741D-48E9-9125-0F3DDBCBA6F0}"/>
              </a:ext>
            </a:extLst>
          </p:cNvPr>
          <p:cNvSpPr/>
          <p:nvPr/>
        </p:nvSpPr>
        <p:spPr>
          <a:xfrm>
            <a:off x="3379237" y="893"/>
            <a:ext cx="8737932" cy="1566236"/>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World</a:t>
            </a:r>
          </a:p>
        </p:txBody>
      </p:sp>
      <p:sp>
        <p:nvSpPr>
          <p:cNvPr id="8" name="Rectangle 7">
            <a:extLst>
              <a:ext uri="{FF2B5EF4-FFF2-40B4-BE49-F238E27FC236}">
                <a16:creationId xmlns:a16="http://schemas.microsoft.com/office/drawing/2014/main" id="{5046C861-11E3-42F3-8C42-BAFA76737AB1}"/>
              </a:ext>
            </a:extLst>
          </p:cNvPr>
          <p:cNvSpPr/>
          <p:nvPr/>
        </p:nvSpPr>
        <p:spPr>
          <a:xfrm>
            <a:off x="3379238" y="5322579"/>
            <a:ext cx="8737932" cy="153440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VM</a:t>
            </a:r>
          </a:p>
        </p:txBody>
      </p:sp>
      <p:sp>
        <p:nvSpPr>
          <p:cNvPr id="9" name="Rectangle 8">
            <a:extLst>
              <a:ext uri="{FF2B5EF4-FFF2-40B4-BE49-F238E27FC236}">
                <a16:creationId xmlns:a16="http://schemas.microsoft.com/office/drawing/2014/main" id="{FF65FFC8-25CD-4624-8830-4FE5327B25CC}"/>
              </a:ext>
            </a:extLst>
          </p:cNvPr>
          <p:cNvSpPr/>
          <p:nvPr/>
        </p:nvSpPr>
        <p:spPr>
          <a:xfrm>
            <a:off x="3379236" y="4304996"/>
            <a:ext cx="8737932" cy="102350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Disk Group</a:t>
            </a:r>
          </a:p>
        </p:txBody>
      </p:sp>
      <p:sp>
        <p:nvSpPr>
          <p:cNvPr id="10" name="Rectangle 9">
            <a:extLst>
              <a:ext uri="{FF2B5EF4-FFF2-40B4-BE49-F238E27FC236}">
                <a16:creationId xmlns:a16="http://schemas.microsoft.com/office/drawing/2014/main" id="{B438F618-2724-4CA9-BF32-36DD4E1CCF5C}"/>
              </a:ext>
            </a:extLst>
          </p:cNvPr>
          <p:cNvSpPr/>
          <p:nvPr/>
        </p:nvSpPr>
        <p:spPr>
          <a:xfrm>
            <a:off x="3379238" y="1571528"/>
            <a:ext cx="8737932" cy="2729070"/>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vSAN</a:t>
            </a:r>
          </a:p>
        </p:txBody>
      </p:sp>
      <p:pic>
        <p:nvPicPr>
          <p:cNvPr id="5" name="Picture 4">
            <a:extLst>
              <a:ext uri="{FF2B5EF4-FFF2-40B4-BE49-F238E27FC236}">
                <a16:creationId xmlns:a16="http://schemas.microsoft.com/office/drawing/2014/main" id="{8EB159E6-2922-4112-ADCC-6575A558E00A}"/>
              </a:ext>
            </a:extLst>
          </p:cNvPr>
          <p:cNvPicPr>
            <a:picLocks noChangeAspect="1"/>
          </p:cNvPicPr>
          <p:nvPr/>
        </p:nvPicPr>
        <p:blipFill>
          <a:blip r:embed="rId3"/>
          <a:stretch>
            <a:fillRect/>
          </a:stretch>
        </p:blipFill>
        <p:spPr>
          <a:xfrm>
            <a:off x="6154052" y="893"/>
            <a:ext cx="5872279" cy="4293791"/>
          </a:xfrm>
          <a:prstGeom prst="rect">
            <a:avLst/>
          </a:prstGeom>
        </p:spPr>
      </p:pic>
      <p:pic>
        <p:nvPicPr>
          <p:cNvPr id="7" name="Picture 6">
            <a:extLst>
              <a:ext uri="{FF2B5EF4-FFF2-40B4-BE49-F238E27FC236}">
                <a16:creationId xmlns:a16="http://schemas.microsoft.com/office/drawing/2014/main" id="{979259DF-2935-4F88-A082-89CB04B697AD}"/>
              </a:ext>
            </a:extLst>
          </p:cNvPr>
          <p:cNvPicPr>
            <a:picLocks noChangeAspect="1"/>
          </p:cNvPicPr>
          <p:nvPr/>
        </p:nvPicPr>
        <p:blipFill>
          <a:blip r:embed="rId4"/>
          <a:stretch>
            <a:fillRect/>
          </a:stretch>
        </p:blipFill>
        <p:spPr>
          <a:xfrm>
            <a:off x="6135584" y="4291060"/>
            <a:ext cx="5878469" cy="2578715"/>
          </a:xfrm>
          <a:prstGeom prst="rect">
            <a:avLst/>
          </a:prstGeom>
        </p:spPr>
      </p:pic>
      <p:cxnSp>
        <p:nvCxnSpPr>
          <p:cNvPr id="12" name="Straight Connector 11">
            <a:extLst>
              <a:ext uri="{FF2B5EF4-FFF2-40B4-BE49-F238E27FC236}">
                <a16:creationId xmlns:a16="http://schemas.microsoft.com/office/drawing/2014/main" id="{EA220742-431E-4F43-8A50-A73D30249218}"/>
              </a:ext>
            </a:extLst>
          </p:cNvPr>
          <p:cNvCxnSpPr>
            <a:cxnSpLocks/>
          </p:cNvCxnSpPr>
          <p:nvPr/>
        </p:nvCxnSpPr>
        <p:spPr bwMode="gray">
          <a:xfrm>
            <a:off x="3379234" y="4301166"/>
            <a:ext cx="8748000"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7BB0E1-78A7-464F-9027-CBF61B82CF48}"/>
              </a:ext>
            </a:extLst>
          </p:cNvPr>
          <p:cNvCxnSpPr>
            <a:cxnSpLocks/>
          </p:cNvCxnSpPr>
          <p:nvPr/>
        </p:nvCxnSpPr>
        <p:spPr bwMode="gray">
          <a:xfrm>
            <a:off x="3379236" y="1567129"/>
            <a:ext cx="8748000"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246A8CF-BF6F-47B4-BA8E-B8895485B44C}"/>
              </a:ext>
            </a:extLst>
          </p:cNvPr>
          <p:cNvCxnSpPr>
            <a:cxnSpLocks/>
          </p:cNvCxnSpPr>
          <p:nvPr/>
        </p:nvCxnSpPr>
        <p:spPr bwMode="gray">
          <a:xfrm>
            <a:off x="3379236" y="5328495"/>
            <a:ext cx="8748000"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38B409CF-4C2F-45BD-B8A0-B96ECBE6E68E}"/>
              </a:ext>
            </a:extLst>
          </p:cNvPr>
          <p:cNvSpPr>
            <a:spLocks noGrp="1"/>
          </p:cNvSpPr>
          <p:nvPr>
            <p:ph sz="quarter" idx="14"/>
          </p:nvPr>
        </p:nvSpPr>
        <p:spPr>
          <a:xfrm>
            <a:off x="616505" y="1600201"/>
            <a:ext cx="2671890" cy="4572000"/>
          </a:xfrm>
        </p:spPr>
        <p:txBody>
          <a:bodyPr/>
          <a:lstStyle/>
          <a:p>
            <a:r>
              <a:rPr lang="en-US"/>
              <a:t>vSAN unique structure and metrics.</a:t>
            </a:r>
          </a:p>
          <a:p>
            <a:r>
              <a:rPr lang="en-US"/>
              <a:t>Additional depth required. Drill down into each Disk Group</a:t>
            </a:r>
          </a:p>
          <a:p>
            <a:endParaRPr lang="en-SG"/>
          </a:p>
        </p:txBody>
      </p:sp>
      <p:sp>
        <p:nvSpPr>
          <p:cNvPr id="2" name="Title 1">
            <a:extLst>
              <a:ext uri="{FF2B5EF4-FFF2-40B4-BE49-F238E27FC236}">
                <a16:creationId xmlns:a16="http://schemas.microsoft.com/office/drawing/2014/main" id="{791BF947-E1DC-49C8-B556-72B90FEA826E}"/>
              </a:ext>
            </a:extLst>
          </p:cNvPr>
          <p:cNvSpPr>
            <a:spLocks noGrp="1"/>
          </p:cNvSpPr>
          <p:nvPr>
            <p:ph type="title"/>
          </p:nvPr>
        </p:nvSpPr>
        <p:spPr/>
        <p:txBody>
          <a:bodyPr/>
          <a:lstStyle/>
          <a:p>
            <a:r>
              <a:rPr lang="en-SG"/>
              <a:t>vSAN</a:t>
            </a:r>
          </a:p>
        </p:txBody>
      </p:sp>
      <p:sp>
        <p:nvSpPr>
          <p:cNvPr id="4" name="Subtitle 3">
            <a:extLst>
              <a:ext uri="{FF2B5EF4-FFF2-40B4-BE49-F238E27FC236}">
                <a16:creationId xmlns:a16="http://schemas.microsoft.com/office/drawing/2014/main" id="{3AC16434-99EB-4E0F-9500-3BEE84E3E484}"/>
              </a:ext>
            </a:extLst>
          </p:cNvPr>
          <p:cNvSpPr>
            <a:spLocks noGrp="1"/>
          </p:cNvSpPr>
          <p:nvPr>
            <p:ph type="subTitle" idx="10"/>
          </p:nvPr>
        </p:nvSpPr>
        <p:spPr/>
        <p:txBody>
          <a:bodyPr/>
          <a:lstStyle/>
          <a:p>
            <a:r>
              <a:rPr lang="en-SG"/>
              <a:t>Deep visibility</a:t>
            </a:r>
          </a:p>
        </p:txBody>
      </p:sp>
    </p:spTree>
    <p:extLst>
      <p:ext uri="{BB962C8B-B14F-4D97-AF65-F5344CB8AC3E}">
        <p14:creationId xmlns:p14="http://schemas.microsoft.com/office/powerpoint/2010/main" val="20304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62611E-A752-4BCD-94B8-B87CAB28DDFD}"/>
              </a:ext>
            </a:extLst>
          </p:cNvPr>
          <p:cNvSpPr>
            <a:spLocks noGrp="1"/>
          </p:cNvSpPr>
          <p:nvPr>
            <p:ph type="title"/>
          </p:nvPr>
        </p:nvSpPr>
        <p:spPr/>
        <p:txBody>
          <a:bodyPr/>
          <a:lstStyle/>
          <a:p>
            <a:r>
              <a:rPr lang="en-SG" dirty="0"/>
              <a:t>Reclamation</a:t>
            </a:r>
          </a:p>
        </p:txBody>
      </p:sp>
      <p:sp>
        <p:nvSpPr>
          <p:cNvPr id="8" name="Subtitle 7">
            <a:extLst>
              <a:ext uri="{FF2B5EF4-FFF2-40B4-BE49-F238E27FC236}">
                <a16:creationId xmlns:a16="http://schemas.microsoft.com/office/drawing/2014/main" id="{F2989469-3884-4177-ABFA-81A90A38E030}"/>
              </a:ext>
            </a:extLst>
          </p:cNvPr>
          <p:cNvSpPr>
            <a:spLocks noGrp="1"/>
          </p:cNvSpPr>
          <p:nvPr>
            <p:ph type="subTitle" idx="10"/>
          </p:nvPr>
        </p:nvSpPr>
        <p:spPr/>
        <p:txBody>
          <a:bodyPr/>
          <a:lstStyle/>
          <a:p>
            <a:r>
              <a:rPr lang="en-SG"/>
              <a:t>Start from the easiest</a:t>
            </a:r>
          </a:p>
        </p:txBody>
      </p:sp>
      <p:sp>
        <p:nvSpPr>
          <p:cNvPr id="3" name="Slide Number Placeholder 2"/>
          <p:cNvSpPr>
            <a:spLocks noGrp="1"/>
          </p:cNvSpPr>
          <p:nvPr>
            <p:ph type="sldNum" sz="quarter" idx="4294967295"/>
          </p:nvPr>
        </p:nvSpPr>
        <p:spPr>
          <a:xfrm>
            <a:off x="9447213" y="7351713"/>
            <a:ext cx="2741612" cy="365125"/>
          </a:xfrm>
        </p:spPr>
        <p:txBody>
          <a:bodyPr/>
          <a:lstStyle/>
          <a:p>
            <a:fld id="{6EA6D8CF-3CDE-4807-BCD2-C9F2B831AAA5}" type="slidenum">
              <a:rPr lang="en-US" smtClean="0"/>
              <a:t>53</a:t>
            </a:fld>
            <a:endParaRPr lang="en-US"/>
          </a:p>
        </p:txBody>
      </p:sp>
      <p:sp>
        <p:nvSpPr>
          <p:cNvPr id="36" name="Title 1"/>
          <p:cNvSpPr txBox="1">
            <a:spLocks/>
          </p:cNvSpPr>
          <p:nvPr/>
        </p:nvSpPr>
        <p:spPr>
          <a:xfrm>
            <a:off x="538249" y="330200"/>
            <a:ext cx="1023668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chemeClr val="accent6"/>
              </a:solidFill>
            </a:endParaRPr>
          </a:p>
        </p:txBody>
      </p:sp>
      <p:sp>
        <p:nvSpPr>
          <p:cNvPr id="32" name="Rectangle 31">
            <a:extLst>
              <a:ext uri="{FF2B5EF4-FFF2-40B4-BE49-F238E27FC236}">
                <a16:creationId xmlns:a16="http://schemas.microsoft.com/office/drawing/2014/main" id="{9F051731-58ED-4918-8662-B95F49F08605}"/>
              </a:ext>
            </a:extLst>
          </p:cNvPr>
          <p:cNvSpPr/>
          <p:nvPr/>
        </p:nvSpPr>
        <p:spPr>
          <a:xfrm>
            <a:off x="8024910"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Oversized</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sp>
        <p:nvSpPr>
          <p:cNvPr id="33" name="Rectangle 32">
            <a:extLst>
              <a:ext uri="{FF2B5EF4-FFF2-40B4-BE49-F238E27FC236}">
                <a16:creationId xmlns:a16="http://schemas.microsoft.com/office/drawing/2014/main" id="{4F16866B-F91B-4594-B178-5499AE98415A}"/>
              </a:ext>
            </a:extLst>
          </p:cNvPr>
          <p:cNvSpPr/>
          <p:nvPr/>
        </p:nvSpPr>
        <p:spPr>
          <a:xfrm>
            <a:off x="6232110"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Idle</a:t>
            </a:r>
          </a:p>
        </p:txBody>
      </p:sp>
      <p:sp>
        <p:nvSpPr>
          <p:cNvPr id="34" name="Rectangle 33">
            <a:extLst>
              <a:ext uri="{FF2B5EF4-FFF2-40B4-BE49-F238E27FC236}">
                <a16:creationId xmlns:a16="http://schemas.microsoft.com/office/drawing/2014/main" id="{6AC402E2-4A21-4098-85D0-3A67B9CFAC3D}"/>
              </a:ext>
            </a:extLst>
          </p:cNvPr>
          <p:cNvSpPr/>
          <p:nvPr/>
        </p:nvSpPr>
        <p:spPr>
          <a:xfrm>
            <a:off x="4439310"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Powered Off</a:t>
            </a:r>
          </a:p>
        </p:txBody>
      </p:sp>
      <p:sp>
        <p:nvSpPr>
          <p:cNvPr id="37" name="Rectangle 36">
            <a:extLst>
              <a:ext uri="{FF2B5EF4-FFF2-40B4-BE49-F238E27FC236}">
                <a16:creationId xmlns:a16="http://schemas.microsoft.com/office/drawing/2014/main" id="{D688AD57-29A2-43B6-96D2-8120589E506C}"/>
              </a:ext>
            </a:extLst>
          </p:cNvPr>
          <p:cNvSpPr/>
          <p:nvPr/>
        </p:nvSpPr>
        <p:spPr>
          <a:xfrm>
            <a:off x="2646510"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Orphaned</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sp>
        <p:nvSpPr>
          <p:cNvPr id="38" name="Rectangle 37">
            <a:extLst>
              <a:ext uri="{FF2B5EF4-FFF2-40B4-BE49-F238E27FC236}">
                <a16:creationId xmlns:a16="http://schemas.microsoft.com/office/drawing/2014/main" id="{325459DF-C568-4402-AB67-9B7887BEDE99}"/>
              </a:ext>
            </a:extLst>
          </p:cNvPr>
          <p:cNvSpPr/>
          <p:nvPr/>
        </p:nvSpPr>
        <p:spPr>
          <a:xfrm>
            <a:off x="853710"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Non VM</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grpSp>
        <p:nvGrpSpPr>
          <p:cNvPr id="39" name="Group 38">
            <a:extLst>
              <a:ext uri="{FF2B5EF4-FFF2-40B4-BE49-F238E27FC236}">
                <a16:creationId xmlns:a16="http://schemas.microsoft.com/office/drawing/2014/main" id="{C48154EE-7401-41DE-B212-67AEB07F030A}"/>
              </a:ext>
            </a:extLst>
          </p:cNvPr>
          <p:cNvGrpSpPr/>
          <p:nvPr/>
        </p:nvGrpSpPr>
        <p:grpSpPr>
          <a:xfrm>
            <a:off x="4434478" y="2121943"/>
            <a:ext cx="1548000" cy="1728000"/>
            <a:chOff x="4193862" y="2457000"/>
            <a:chExt cx="1548000" cy="1728000"/>
          </a:xfrm>
        </p:grpSpPr>
        <p:sp>
          <p:nvSpPr>
            <p:cNvPr id="40" name="Rectangle 39">
              <a:extLst>
                <a:ext uri="{FF2B5EF4-FFF2-40B4-BE49-F238E27FC236}">
                  <a16:creationId xmlns:a16="http://schemas.microsoft.com/office/drawing/2014/main" id="{74C37BD7-4654-41E8-8EA5-A3D3D7D0B8F3}"/>
                </a:ext>
              </a:extLst>
            </p:cNvPr>
            <p:cNvSpPr/>
            <p:nvPr/>
          </p:nvSpPr>
          <p:spPr>
            <a:xfrm>
              <a:off x="4193862" y="2457000"/>
              <a:ext cx="1548000" cy="172800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41" name="Freeform 13">
              <a:extLst>
                <a:ext uri="{FF2B5EF4-FFF2-40B4-BE49-F238E27FC236}">
                  <a16:creationId xmlns:a16="http://schemas.microsoft.com/office/drawing/2014/main" id="{D424B064-6140-4719-A58F-39E7335C75AB}"/>
                </a:ext>
              </a:extLst>
            </p:cNvPr>
            <p:cNvSpPr>
              <a:spLocks noChangeAspect="1" noEditPoints="1"/>
            </p:cNvSpPr>
            <p:nvPr/>
          </p:nvSpPr>
          <p:spPr bwMode="auto">
            <a:xfrm>
              <a:off x="4278007" y="2760839"/>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Rectangle 41">
              <a:extLst>
                <a:ext uri="{FF2B5EF4-FFF2-40B4-BE49-F238E27FC236}">
                  <a16:creationId xmlns:a16="http://schemas.microsoft.com/office/drawing/2014/main" id="{4FA1E321-E9AA-4BE8-8CB9-22B3560C40F0}"/>
                </a:ext>
              </a:extLst>
            </p:cNvPr>
            <p:cNvSpPr/>
            <p:nvPr/>
          </p:nvSpPr>
          <p:spPr>
            <a:xfrm>
              <a:off x="4733862" y="2667275"/>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Disk</a:t>
              </a:r>
            </a:p>
            <a:p>
              <a:r>
                <a:rPr lang="en-SG" sz="1400" b="1">
                  <a:solidFill>
                    <a:schemeClr val="bg2">
                      <a:lumMod val="10000"/>
                    </a:schemeClr>
                  </a:solidFill>
                  <a:latin typeface="Arial"/>
                  <a:cs typeface="Arial"/>
                </a:rPr>
                <a:t>LUN</a:t>
              </a:r>
              <a:endParaRPr lang="en-SG" sz="1400" b="1" dirty="0">
                <a:solidFill>
                  <a:schemeClr val="bg2">
                    <a:lumMod val="10000"/>
                  </a:schemeClr>
                </a:solidFill>
                <a:latin typeface="Arial"/>
                <a:cs typeface="Arial"/>
              </a:endParaRPr>
            </a:p>
          </p:txBody>
        </p:sp>
      </p:grpSp>
      <p:grpSp>
        <p:nvGrpSpPr>
          <p:cNvPr id="43" name="Group 42">
            <a:extLst>
              <a:ext uri="{FF2B5EF4-FFF2-40B4-BE49-F238E27FC236}">
                <a16:creationId xmlns:a16="http://schemas.microsoft.com/office/drawing/2014/main" id="{4E15DCFC-8F46-4CFE-ACDA-712F69B148DE}"/>
              </a:ext>
            </a:extLst>
          </p:cNvPr>
          <p:cNvGrpSpPr/>
          <p:nvPr/>
        </p:nvGrpSpPr>
        <p:grpSpPr>
          <a:xfrm>
            <a:off x="853710" y="2121943"/>
            <a:ext cx="1548000" cy="1728000"/>
            <a:chOff x="4193862" y="2457000"/>
            <a:chExt cx="1548000" cy="1728000"/>
          </a:xfrm>
        </p:grpSpPr>
        <p:sp>
          <p:nvSpPr>
            <p:cNvPr id="44" name="Rectangle 43">
              <a:extLst>
                <a:ext uri="{FF2B5EF4-FFF2-40B4-BE49-F238E27FC236}">
                  <a16:creationId xmlns:a16="http://schemas.microsoft.com/office/drawing/2014/main" id="{2B125243-F409-4204-956C-FBDC1D60D6C3}"/>
                </a:ext>
              </a:extLst>
            </p:cNvPr>
            <p:cNvSpPr/>
            <p:nvPr/>
          </p:nvSpPr>
          <p:spPr>
            <a:xfrm>
              <a:off x="4193862" y="2457000"/>
              <a:ext cx="1548000" cy="172800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45" name="Freeform 13">
              <a:extLst>
                <a:ext uri="{FF2B5EF4-FFF2-40B4-BE49-F238E27FC236}">
                  <a16:creationId xmlns:a16="http://schemas.microsoft.com/office/drawing/2014/main" id="{8F5FA0C7-8A0C-496D-9BB0-FC1812239ACD}"/>
                </a:ext>
              </a:extLst>
            </p:cNvPr>
            <p:cNvSpPr>
              <a:spLocks noChangeAspect="1" noEditPoints="1"/>
            </p:cNvSpPr>
            <p:nvPr/>
          </p:nvSpPr>
          <p:spPr bwMode="auto">
            <a:xfrm>
              <a:off x="4278007" y="2760839"/>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0F8523FB-8ABD-44A0-A927-10E990A54D35}"/>
                </a:ext>
              </a:extLst>
            </p:cNvPr>
            <p:cNvSpPr/>
            <p:nvPr/>
          </p:nvSpPr>
          <p:spPr>
            <a:xfrm>
              <a:off x="4733862" y="2667275"/>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ISO</a:t>
              </a:r>
            </a:p>
            <a:p>
              <a:r>
                <a:rPr lang="en-SG" sz="1400" b="1">
                  <a:solidFill>
                    <a:schemeClr val="bg2">
                      <a:lumMod val="10000"/>
                    </a:schemeClr>
                  </a:solidFill>
                  <a:latin typeface="Arial"/>
                  <a:cs typeface="Arial"/>
                </a:rPr>
                <a:t>TRIM</a:t>
              </a:r>
              <a:endParaRPr lang="en-SG" sz="1400" b="1" dirty="0">
                <a:solidFill>
                  <a:schemeClr val="bg2">
                    <a:lumMod val="10000"/>
                  </a:schemeClr>
                </a:solidFill>
                <a:latin typeface="Arial"/>
                <a:cs typeface="Arial"/>
              </a:endParaRPr>
            </a:p>
          </p:txBody>
        </p:sp>
      </p:grpSp>
      <p:grpSp>
        <p:nvGrpSpPr>
          <p:cNvPr id="47" name="Group 46">
            <a:extLst>
              <a:ext uri="{FF2B5EF4-FFF2-40B4-BE49-F238E27FC236}">
                <a16:creationId xmlns:a16="http://schemas.microsoft.com/office/drawing/2014/main" id="{9EA18480-8546-40AF-BD3D-AA1E0B69B210}"/>
              </a:ext>
            </a:extLst>
          </p:cNvPr>
          <p:cNvGrpSpPr/>
          <p:nvPr/>
        </p:nvGrpSpPr>
        <p:grpSpPr>
          <a:xfrm>
            <a:off x="2646911" y="2121943"/>
            <a:ext cx="1548000" cy="1728000"/>
            <a:chOff x="4193862" y="2457000"/>
            <a:chExt cx="1548000" cy="1728000"/>
          </a:xfrm>
        </p:grpSpPr>
        <p:sp>
          <p:nvSpPr>
            <p:cNvPr id="48" name="Rectangle 47">
              <a:extLst>
                <a:ext uri="{FF2B5EF4-FFF2-40B4-BE49-F238E27FC236}">
                  <a16:creationId xmlns:a16="http://schemas.microsoft.com/office/drawing/2014/main" id="{0935296A-5371-4532-926D-5E64F9D81EA3}"/>
                </a:ext>
              </a:extLst>
            </p:cNvPr>
            <p:cNvSpPr/>
            <p:nvPr/>
          </p:nvSpPr>
          <p:spPr>
            <a:xfrm>
              <a:off x="4193862" y="2457000"/>
              <a:ext cx="1548000" cy="172800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49" name="Freeform 13">
              <a:extLst>
                <a:ext uri="{FF2B5EF4-FFF2-40B4-BE49-F238E27FC236}">
                  <a16:creationId xmlns:a16="http://schemas.microsoft.com/office/drawing/2014/main" id="{730B60C1-556C-456F-95C3-69FF1FFEF77D}"/>
                </a:ext>
              </a:extLst>
            </p:cNvPr>
            <p:cNvSpPr>
              <a:spLocks noChangeAspect="1" noEditPoints="1"/>
            </p:cNvSpPr>
            <p:nvPr/>
          </p:nvSpPr>
          <p:spPr bwMode="auto">
            <a:xfrm>
              <a:off x="4278007" y="2760839"/>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Rectangle 49">
              <a:extLst>
                <a:ext uri="{FF2B5EF4-FFF2-40B4-BE49-F238E27FC236}">
                  <a16:creationId xmlns:a16="http://schemas.microsoft.com/office/drawing/2014/main" id="{17185557-8228-42B7-B616-B06C329A38E8}"/>
                </a:ext>
              </a:extLst>
            </p:cNvPr>
            <p:cNvSpPr/>
            <p:nvPr/>
          </p:nvSpPr>
          <p:spPr>
            <a:xfrm>
              <a:off x="4733862" y="2667275"/>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VMDK</a:t>
              </a:r>
            </a:p>
            <a:p>
              <a:r>
                <a:rPr lang="en-SG" sz="1400" b="1">
                  <a:solidFill>
                    <a:schemeClr val="bg2">
                      <a:lumMod val="10000"/>
                    </a:schemeClr>
                  </a:solidFill>
                  <a:latin typeface="Arial"/>
                  <a:cs typeface="Arial"/>
                </a:rPr>
                <a:t>RDM</a:t>
              </a:r>
            </a:p>
            <a:p>
              <a:r>
                <a:rPr lang="en-SG" sz="1400" b="1">
                  <a:solidFill>
                    <a:schemeClr val="bg2">
                      <a:lumMod val="10000"/>
                    </a:schemeClr>
                  </a:solidFill>
                  <a:latin typeface="Arial"/>
                  <a:cs typeface="Arial"/>
                </a:rPr>
                <a:t>LUN</a:t>
              </a:r>
              <a:endParaRPr lang="en-SG" sz="1400" b="1" dirty="0">
                <a:solidFill>
                  <a:schemeClr val="bg2">
                    <a:lumMod val="10000"/>
                  </a:schemeClr>
                </a:solidFill>
                <a:latin typeface="Arial"/>
                <a:cs typeface="Arial"/>
              </a:endParaRPr>
            </a:p>
          </p:txBody>
        </p:sp>
      </p:grpSp>
      <p:grpSp>
        <p:nvGrpSpPr>
          <p:cNvPr id="51" name="Group 50">
            <a:extLst>
              <a:ext uri="{FF2B5EF4-FFF2-40B4-BE49-F238E27FC236}">
                <a16:creationId xmlns:a16="http://schemas.microsoft.com/office/drawing/2014/main" id="{624E2B90-9FE5-405A-A3BA-5996A01322E5}"/>
              </a:ext>
            </a:extLst>
          </p:cNvPr>
          <p:cNvGrpSpPr/>
          <p:nvPr/>
        </p:nvGrpSpPr>
        <p:grpSpPr>
          <a:xfrm>
            <a:off x="6235089" y="2121943"/>
            <a:ext cx="1682172" cy="2347034"/>
            <a:chOff x="6050793" y="2463829"/>
            <a:chExt cx="1682172" cy="2347034"/>
          </a:xfrm>
        </p:grpSpPr>
        <p:sp>
          <p:nvSpPr>
            <p:cNvPr id="52" name="Rectangle 51">
              <a:extLst>
                <a:ext uri="{FF2B5EF4-FFF2-40B4-BE49-F238E27FC236}">
                  <a16:creationId xmlns:a16="http://schemas.microsoft.com/office/drawing/2014/main" id="{74A14FCC-B2A1-4630-A476-813F126B5EDD}"/>
                </a:ext>
              </a:extLst>
            </p:cNvPr>
            <p:cNvSpPr/>
            <p:nvPr/>
          </p:nvSpPr>
          <p:spPr>
            <a:xfrm>
              <a:off x="6050793" y="2463829"/>
              <a:ext cx="1548000" cy="2347034"/>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53" name="Freeform 18">
              <a:extLst>
                <a:ext uri="{FF2B5EF4-FFF2-40B4-BE49-F238E27FC236}">
                  <a16:creationId xmlns:a16="http://schemas.microsoft.com/office/drawing/2014/main" id="{EC28C7BD-70D4-4FAC-A1AC-C9982061A7B4}"/>
                </a:ext>
              </a:extLst>
            </p:cNvPr>
            <p:cNvSpPr>
              <a:spLocks noChangeAspect="1" noEditPoints="1"/>
            </p:cNvSpPr>
            <p:nvPr/>
          </p:nvSpPr>
          <p:spPr bwMode="auto">
            <a:xfrm>
              <a:off x="6184966" y="3497342"/>
              <a:ext cx="340166" cy="340166"/>
            </a:xfrm>
            <a:custGeom>
              <a:avLst/>
              <a:gdLst>
                <a:gd name="T0" fmla="*/ 722 w 788"/>
                <a:gd name="T1" fmla="*/ 115 h 788"/>
                <a:gd name="T2" fmla="*/ 673 w 788"/>
                <a:gd name="T3" fmla="*/ 0 h 788"/>
                <a:gd name="T4" fmla="*/ 541 w 788"/>
                <a:gd name="T5" fmla="*/ 65 h 788"/>
                <a:gd name="T6" fmla="*/ 508 w 788"/>
                <a:gd name="T7" fmla="*/ 65 h 788"/>
                <a:gd name="T8" fmla="*/ 377 w 788"/>
                <a:gd name="T9" fmla="*/ 0 h 788"/>
                <a:gd name="T10" fmla="*/ 279 w 788"/>
                <a:gd name="T11" fmla="*/ 0 h 788"/>
                <a:gd name="T12" fmla="*/ 147 w 788"/>
                <a:gd name="T13" fmla="*/ 65 h 788"/>
                <a:gd name="T14" fmla="*/ 114 w 788"/>
                <a:gd name="T15" fmla="*/ 65 h 788"/>
                <a:gd name="T16" fmla="*/ 114 w 788"/>
                <a:gd name="T17" fmla="*/ 723 h 788"/>
                <a:gd name="T18" fmla="*/ 147 w 788"/>
                <a:gd name="T19" fmla="*/ 723 h 788"/>
                <a:gd name="T20" fmla="*/ 279 w 788"/>
                <a:gd name="T21" fmla="*/ 788 h 788"/>
                <a:gd name="T22" fmla="*/ 377 w 788"/>
                <a:gd name="T23" fmla="*/ 788 h 788"/>
                <a:gd name="T24" fmla="*/ 508 w 788"/>
                <a:gd name="T25" fmla="*/ 723 h 788"/>
                <a:gd name="T26" fmla="*/ 541 w 788"/>
                <a:gd name="T27" fmla="*/ 723 h 788"/>
                <a:gd name="T28" fmla="*/ 673 w 788"/>
                <a:gd name="T29" fmla="*/ 788 h 788"/>
                <a:gd name="T30" fmla="*/ 722 w 788"/>
                <a:gd name="T31" fmla="*/ 673 h 788"/>
                <a:gd name="T32" fmla="*/ 722 w 788"/>
                <a:gd name="T33" fmla="*/ 641 h 788"/>
                <a:gd name="T34" fmla="*/ 788 w 788"/>
                <a:gd name="T35" fmla="*/ 509 h 788"/>
                <a:gd name="T36" fmla="*/ 788 w 788"/>
                <a:gd name="T37" fmla="*/ 411 h 788"/>
                <a:gd name="T38" fmla="*/ 722 w 788"/>
                <a:gd name="T39" fmla="*/ 279 h 788"/>
                <a:gd name="T40" fmla="*/ 722 w 788"/>
                <a:gd name="T41" fmla="*/ 246 h 788"/>
                <a:gd name="T42" fmla="*/ 689 w 788"/>
                <a:gd name="T43" fmla="*/ 690 h 788"/>
                <a:gd name="T44" fmla="*/ 689 w 788"/>
                <a:gd name="T45" fmla="*/ 98 h 788"/>
                <a:gd name="T46" fmla="*/ 65 w 788"/>
                <a:gd name="T47" fmla="*/ 115 h 788"/>
                <a:gd name="T48" fmla="*/ 0 w 788"/>
                <a:gd name="T49" fmla="*/ 115 h 788"/>
                <a:gd name="T50" fmla="*/ 65 w 788"/>
                <a:gd name="T51" fmla="*/ 673 h 788"/>
                <a:gd name="T52" fmla="*/ 0 w 788"/>
                <a:gd name="T53" fmla="*/ 509 h 788"/>
                <a:gd name="T54" fmla="*/ 0 w 788"/>
                <a:gd name="T55" fmla="*/ 542 h 788"/>
                <a:gd name="T56" fmla="*/ 65 w 788"/>
                <a:gd name="T57" fmla="*/ 246 h 788"/>
                <a:gd name="T58" fmla="*/ 0 w 788"/>
                <a:gd name="T59" fmla="*/ 246 h 788"/>
                <a:gd name="T60" fmla="*/ 65 w 788"/>
                <a:gd name="T61" fmla="*/ 411 h 788"/>
                <a:gd name="T62" fmla="*/ 219 w 788"/>
                <a:gd name="T63" fmla="*/ 657 h 788"/>
                <a:gd name="T64" fmla="*/ 219 w 788"/>
                <a:gd name="T65" fmla="*/ 569 h 788"/>
                <a:gd name="T66" fmla="*/ 277 w 788"/>
                <a:gd name="T67" fmla="*/ 657 h 788"/>
                <a:gd name="T68" fmla="*/ 365 w 788"/>
                <a:gd name="T69" fmla="*/ 657 h 788"/>
                <a:gd name="T70" fmla="*/ 422 w 788"/>
                <a:gd name="T71" fmla="*/ 569 h 788"/>
                <a:gd name="T72" fmla="*/ 365 w 788"/>
                <a:gd name="T73" fmla="*/ 222 h 788"/>
                <a:gd name="T74" fmla="*/ 365 w 788"/>
                <a:gd name="T75" fmla="*/ 131 h 788"/>
                <a:gd name="T76" fmla="*/ 422 w 788"/>
                <a:gd name="T77" fmla="*/ 222 h 788"/>
                <a:gd name="T78" fmla="*/ 510 w 788"/>
                <a:gd name="T79" fmla="*/ 222 h 788"/>
                <a:gd name="T80" fmla="*/ 566 w 788"/>
                <a:gd name="T81" fmla="*/ 131 h 788"/>
                <a:gd name="T82" fmla="*/ 219 w 788"/>
                <a:gd name="T83" fmla="*/ 222 h 788"/>
                <a:gd name="T84" fmla="*/ 219 w 788"/>
                <a:gd name="T85" fmla="*/ 131 h 788"/>
                <a:gd name="T86" fmla="*/ 566 w 788"/>
                <a:gd name="T87" fmla="*/ 657 h 788"/>
                <a:gd name="T88" fmla="*/ 656 w 788"/>
                <a:gd name="T89" fmla="*/ 657 h 788"/>
                <a:gd name="T90" fmla="*/ 131 w 788"/>
                <a:gd name="T91" fmla="*/ 277 h 788"/>
                <a:gd name="T92" fmla="*/ 219 w 788"/>
                <a:gd name="T93" fmla="*/ 511 h 788"/>
                <a:gd name="T94" fmla="*/ 219 w 788"/>
                <a:gd name="T95" fmla="*/ 423 h 788"/>
                <a:gd name="T96" fmla="*/ 566 w 788"/>
                <a:gd name="T97" fmla="*/ 365 h 788"/>
                <a:gd name="T98" fmla="*/ 656 w 788"/>
                <a:gd name="T99" fmla="*/ 365 h 788"/>
                <a:gd name="T100" fmla="*/ 566 w 788"/>
                <a:gd name="T101" fmla="*/ 42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8" h="788">
                  <a:moveTo>
                    <a:pt x="788" y="148"/>
                  </a:moveTo>
                  <a:lnTo>
                    <a:pt x="788" y="115"/>
                  </a:lnTo>
                  <a:lnTo>
                    <a:pt x="722" y="115"/>
                  </a:lnTo>
                  <a:lnTo>
                    <a:pt x="722" y="65"/>
                  </a:lnTo>
                  <a:lnTo>
                    <a:pt x="673" y="65"/>
                  </a:lnTo>
                  <a:lnTo>
                    <a:pt x="673" y="0"/>
                  </a:lnTo>
                  <a:lnTo>
                    <a:pt x="640" y="0"/>
                  </a:lnTo>
                  <a:lnTo>
                    <a:pt x="640" y="65"/>
                  </a:lnTo>
                  <a:lnTo>
                    <a:pt x="541" y="65"/>
                  </a:lnTo>
                  <a:lnTo>
                    <a:pt x="541" y="0"/>
                  </a:lnTo>
                  <a:lnTo>
                    <a:pt x="508" y="0"/>
                  </a:lnTo>
                  <a:lnTo>
                    <a:pt x="508" y="65"/>
                  </a:lnTo>
                  <a:lnTo>
                    <a:pt x="410" y="65"/>
                  </a:lnTo>
                  <a:lnTo>
                    <a:pt x="410" y="0"/>
                  </a:lnTo>
                  <a:lnTo>
                    <a:pt x="377" y="0"/>
                  </a:lnTo>
                  <a:lnTo>
                    <a:pt x="377" y="65"/>
                  </a:lnTo>
                  <a:lnTo>
                    <a:pt x="279" y="65"/>
                  </a:lnTo>
                  <a:lnTo>
                    <a:pt x="279" y="0"/>
                  </a:lnTo>
                  <a:lnTo>
                    <a:pt x="246" y="0"/>
                  </a:lnTo>
                  <a:lnTo>
                    <a:pt x="246" y="65"/>
                  </a:lnTo>
                  <a:lnTo>
                    <a:pt x="147" y="65"/>
                  </a:lnTo>
                  <a:lnTo>
                    <a:pt x="147" y="0"/>
                  </a:lnTo>
                  <a:lnTo>
                    <a:pt x="114" y="0"/>
                  </a:lnTo>
                  <a:lnTo>
                    <a:pt x="114" y="65"/>
                  </a:lnTo>
                  <a:lnTo>
                    <a:pt x="65" y="65"/>
                  </a:lnTo>
                  <a:lnTo>
                    <a:pt x="65" y="723"/>
                  </a:lnTo>
                  <a:lnTo>
                    <a:pt x="114" y="723"/>
                  </a:lnTo>
                  <a:lnTo>
                    <a:pt x="114" y="788"/>
                  </a:lnTo>
                  <a:lnTo>
                    <a:pt x="147" y="788"/>
                  </a:lnTo>
                  <a:lnTo>
                    <a:pt x="147" y="723"/>
                  </a:lnTo>
                  <a:lnTo>
                    <a:pt x="246" y="723"/>
                  </a:lnTo>
                  <a:lnTo>
                    <a:pt x="246" y="788"/>
                  </a:lnTo>
                  <a:lnTo>
                    <a:pt x="279" y="788"/>
                  </a:lnTo>
                  <a:lnTo>
                    <a:pt x="279" y="723"/>
                  </a:lnTo>
                  <a:lnTo>
                    <a:pt x="377" y="723"/>
                  </a:lnTo>
                  <a:lnTo>
                    <a:pt x="377" y="788"/>
                  </a:lnTo>
                  <a:lnTo>
                    <a:pt x="410" y="788"/>
                  </a:lnTo>
                  <a:lnTo>
                    <a:pt x="410" y="723"/>
                  </a:lnTo>
                  <a:lnTo>
                    <a:pt x="508" y="723"/>
                  </a:lnTo>
                  <a:lnTo>
                    <a:pt x="508" y="788"/>
                  </a:lnTo>
                  <a:lnTo>
                    <a:pt x="541" y="788"/>
                  </a:lnTo>
                  <a:lnTo>
                    <a:pt x="541" y="723"/>
                  </a:lnTo>
                  <a:lnTo>
                    <a:pt x="640" y="723"/>
                  </a:lnTo>
                  <a:lnTo>
                    <a:pt x="640" y="788"/>
                  </a:lnTo>
                  <a:lnTo>
                    <a:pt x="673" y="788"/>
                  </a:lnTo>
                  <a:lnTo>
                    <a:pt x="673" y="723"/>
                  </a:lnTo>
                  <a:lnTo>
                    <a:pt x="722" y="723"/>
                  </a:lnTo>
                  <a:lnTo>
                    <a:pt x="722" y="673"/>
                  </a:lnTo>
                  <a:lnTo>
                    <a:pt x="788" y="673"/>
                  </a:lnTo>
                  <a:lnTo>
                    <a:pt x="788" y="641"/>
                  </a:lnTo>
                  <a:lnTo>
                    <a:pt x="722" y="641"/>
                  </a:lnTo>
                  <a:lnTo>
                    <a:pt x="722" y="542"/>
                  </a:lnTo>
                  <a:lnTo>
                    <a:pt x="788" y="542"/>
                  </a:lnTo>
                  <a:lnTo>
                    <a:pt x="788" y="509"/>
                  </a:lnTo>
                  <a:lnTo>
                    <a:pt x="722" y="509"/>
                  </a:lnTo>
                  <a:lnTo>
                    <a:pt x="722" y="411"/>
                  </a:lnTo>
                  <a:lnTo>
                    <a:pt x="788" y="411"/>
                  </a:lnTo>
                  <a:lnTo>
                    <a:pt x="788" y="378"/>
                  </a:lnTo>
                  <a:lnTo>
                    <a:pt x="722" y="378"/>
                  </a:lnTo>
                  <a:lnTo>
                    <a:pt x="722" y="279"/>
                  </a:lnTo>
                  <a:lnTo>
                    <a:pt x="788" y="279"/>
                  </a:lnTo>
                  <a:lnTo>
                    <a:pt x="788" y="246"/>
                  </a:lnTo>
                  <a:lnTo>
                    <a:pt x="722" y="246"/>
                  </a:lnTo>
                  <a:lnTo>
                    <a:pt x="722" y="148"/>
                  </a:lnTo>
                  <a:lnTo>
                    <a:pt x="788" y="148"/>
                  </a:lnTo>
                  <a:close/>
                  <a:moveTo>
                    <a:pt x="689" y="690"/>
                  </a:moveTo>
                  <a:lnTo>
                    <a:pt x="98" y="690"/>
                  </a:lnTo>
                  <a:lnTo>
                    <a:pt x="98" y="98"/>
                  </a:lnTo>
                  <a:lnTo>
                    <a:pt x="689" y="98"/>
                  </a:lnTo>
                  <a:lnTo>
                    <a:pt x="689" y="690"/>
                  </a:lnTo>
                  <a:close/>
                  <a:moveTo>
                    <a:pt x="0" y="115"/>
                  </a:moveTo>
                  <a:lnTo>
                    <a:pt x="65" y="115"/>
                  </a:lnTo>
                  <a:lnTo>
                    <a:pt x="65" y="148"/>
                  </a:lnTo>
                  <a:lnTo>
                    <a:pt x="0" y="148"/>
                  </a:lnTo>
                  <a:lnTo>
                    <a:pt x="0" y="115"/>
                  </a:lnTo>
                  <a:close/>
                  <a:moveTo>
                    <a:pt x="0" y="641"/>
                  </a:moveTo>
                  <a:lnTo>
                    <a:pt x="65" y="641"/>
                  </a:lnTo>
                  <a:lnTo>
                    <a:pt x="65" y="673"/>
                  </a:lnTo>
                  <a:lnTo>
                    <a:pt x="0" y="673"/>
                  </a:lnTo>
                  <a:lnTo>
                    <a:pt x="0" y="641"/>
                  </a:lnTo>
                  <a:close/>
                  <a:moveTo>
                    <a:pt x="0" y="509"/>
                  </a:moveTo>
                  <a:lnTo>
                    <a:pt x="65" y="509"/>
                  </a:lnTo>
                  <a:lnTo>
                    <a:pt x="65" y="542"/>
                  </a:lnTo>
                  <a:lnTo>
                    <a:pt x="0" y="542"/>
                  </a:lnTo>
                  <a:lnTo>
                    <a:pt x="0" y="509"/>
                  </a:lnTo>
                  <a:close/>
                  <a:moveTo>
                    <a:pt x="0" y="246"/>
                  </a:moveTo>
                  <a:lnTo>
                    <a:pt x="65" y="246"/>
                  </a:lnTo>
                  <a:lnTo>
                    <a:pt x="65" y="279"/>
                  </a:lnTo>
                  <a:lnTo>
                    <a:pt x="0" y="279"/>
                  </a:lnTo>
                  <a:lnTo>
                    <a:pt x="0" y="246"/>
                  </a:lnTo>
                  <a:close/>
                  <a:moveTo>
                    <a:pt x="0" y="378"/>
                  </a:moveTo>
                  <a:lnTo>
                    <a:pt x="65" y="378"/>
                  </a:lnTo>
                  <a:lnTo>
                    <a:pt x="65" y="411"/>
                  </a:lnTo>
                  <a:lnTo>
                    <a:pt x="0" y="411"/>
                  </a:lnTo>
                  <a:lnTo>
                    <a:pt x="0" y="378"/>
                  </a:lnTo>
                  <a:close/>
                  <a:moveTo>
                    <a:pt x="219" y="657"/>
                  </a:moveTo>
                  <a:lnTo>
                    <a:pt x="131" y="657"/>
                  </a:lnTo>
                  <a:lnTo>
                    <a:pt x="131" y="569"/>
                  </a:lnTo>
                  <a:lnTo>
                    <a:pt x="219" y="569"/>
                  </a:lnTo>
                  <a:lnTo>
                    <a:pt x="219" y="657"/>
                  </a:lnTo>
                  <a:close/>
                  <a:moveTo>
                    <a:pt x="365" y="657"/>
                  </a:moveTo>
                  <a:lnTo>
                    <a:pt x="277" y="657"/>
                  </a:lnTo>
                  <a:lnTo>
                    <a:pt x="277" y="569"/>
                  </a:lnTo>
                  <a:lnTo>
                    <a:pt x="365" y="569"/>
                  </a:lnTo>
                  <a:lnTo>
                    <a:pt x="365" y="657"/>
                  </a:lnTo>
                  <a:close/>
                  <a:moveTo>
                    <a:pt x="510" y="657"/>
                  </a:moveTo>
                  <a:lnTo>
                    <a:pt x="422" y="657"/>
                  </a:lnTo>
                  <a:lnTo>
                    <a:pt x="422" y="569"/>
                  </a:lnTo>
                  <a:lnTo>
                    <a:pt x="510" y="569"/>
                  </a:lnTo>
                  <a:lnTo>
                    <a:pt x="510" y="657"/>
                  </a:lnTo>
                  <a:close/>
                  <a:moveTo>
                    <a:pt x="365" y="222"/>
                  </a:moveTo>
                  <a:lnTo>
                    <a:pt x="277" y="222"/>
                  </a:lnTo>
                  <a:lnTo>
                    <a:pt x="277" y="131"/>
                  </a:lnTo>
                  <a:lnTo>
                    <a:pt x="365" y="131"/>
                  </a:lnTo>
                  <a:lnTo>
                    <a:pt x="365" y="222"/>
                  </a:lnTo>
                  <a:close/>
                  <a:moveTo>
                    <a:pt x="510" y="222"/>
                  </a:moveTo>
                  <a:lnTo>
                    <a:pt x="422" y="222"/>
                  </a:lnTo>
                  <a:lnTo>
                    <a:pt x="422" y="131"/>
                  </a:lnTo>
                  <a:lnTo>
                    <a:pt x="510" y="131"/>
                  </a:lnTo>
                  <a:lnTo>
                    <a:pt x="510" y="222"/>
                  </a:lnTo>
                  <a:close/>
                  <a:moveTo>
                    <a:pt x="656" y="222"/>
                  </a:moveTo>
                  <a:lnTo>
                    <a:pt x="566" y="222"/>
                  </a:lnTo>
                  <a:lnTo>
                    <a:pt x="566" y="131"/>
                  </a:lnTo>
                  <a:lnTo>
                    <a:pt x="656" y="131"/>
                  </a:lnTo>
                  <a:lnTo>
                    <a:pt x="656" y="222"/>
                  </a:lnTo>
                  <a:close/>
                  <a:moveTo>
                    <a:pt x="219" y="222"/>
                  </a:moveTo>
                  <a:lnTo>
                    <a:pt x="131" y="222"/>
                  </a:lnTo>
                  <a:lnTo>
                    <a:pt x="131" y="131"/>
                  </a:lnTo>
                  <a:lnTo>
                    <a:pt x="219" y="131"/>
                  </a:lnTo>
                  <a:lnTo>
                    <a:pt x="219" y="222"/>
                  </a:lnTo>
                  <a:close/>
                  <a:moveTo>
                    <a:pt x="656" y="657"/>
                  </a:moveTo>
                  <a:lnTo>
                    <a:pt x="566" y="657"/>
                  </a:lnTo>
                  <a:lnTo>
                    <a:pt x="566" y="569"/>
                  </a:lnTo>
                  <a:lnTo>
                    <a:pt x="656" y="569"/>
                  </a:lnTo>
                  <a:lnTo>
                    <a:pt x="656" y="657"/>
                  </a:lnTo>
                  <a:close/>
                  <a:moveTo>
                    <a:pt x="219" y="365"/>
                  </a:moveTo>
                  <a:lnTo>
                    <a:pt x="131" y="365"/>
                  </a:lnTo>
                  <a:lnTo>
                    <a:pt x="131" y="277"/>
                  </a:lnTo>
                  <a:lnTo>
                    <a:pt x="219" y="277"/>
                  </a:lnTo>
                  <a:lnTo>
                    <a:pt x="219" y="365"/>
                  </a:lnTo>
                  <a:close/>
                  <a:moveTo>
                    <a:pt x="219" y="511"/>
                  </a:moveTo>
                  <a:lnTo>
                    <a:pt x="131" y="511"/>
                  </a:lnTo>
                  <a:lnTo>
                    <a:pt x="131" y="423"/>
                  </a:lnTo>
                  <a:lnTo>
                    <a:pt x="219" y="423"/>
                  </a:lnTo>
                  <a:lnTo>
                    <a:pt x="219" y="511"/>
                  </a:lnTo>
                  <a:close/>
                  <a:moveTo>
                    <a:pt x="656" y="365"/>
                  </a:moveTo>
                  <a:lnTo>
                    <a:pt x="566" y="365"/>
                  </a:lnTo>
                  <a:lnTo>
                    <a:pt x="566" y="277"/>
                  </a:lnTo>
                  <a:lnTo>
                    <a:pt x="656" y="277"/>
                  </a:lnTo>
                  <a:lnTo>
                    <a:pt x="656" y="365"/>
                  </a:lnTo>
                  <a:close/>
                  <a:moveTo>
                    <a:pt x="656" y="511"/>
                  </a:moveTo>
                  <a:lnTo>
                    <a:pt x="566" y="511"/>
                  </a:lnTo>
                  <a:lnTo>
                    <a:pt x="566" y="423"/>
                  </a:lnTo>
                  <a:lnTo>
                    <a:pt x="656" y="423"/>
                  </a:lnTo>
                  <a:lnTo>
                    <a:pt x="656" y="5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356F51C1-B900-4B28-A4E0-3E3805A82899}"/>
                </a:ext>
              </a:extLst>
            </p:cNvPr>
            <p:cNvSpPr/>
            <p:nvPr/>
          </p:nvSpPr>
          <p:spPr>
            <a:xfrm>
              <a:off x="6590792" y="3375957"/>
              <a:ext cx="1142173"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CPU </a:t>
              </a:r>
              <a:r>
                <a:rPr lang="en-SG" sz="1050">
                  <a:solidFill>
                    <a:schemeClr val="bg2">
                      <a:lumMod val="10000"/>
                    </a:schemeClr>
                  </a:solidFill>
                  <a:latin typeface="Arial"/>
                  <a:cs typeface="Arial"/>
                </a:rPr>
                <a:t>allocation only</a:t>
              </a:r>
              <a:endParaRPr lang="en-SG" sz="1050" dirty="0">
                <a:solidFill>
                  <a:schemeClr val="bg2">
                    <a:lumMod val="10000"/>
                  </a:schemeClr>
                </a:solidFill>
                <a:latin typeface="Arial"/>
                <a:cs typeface="Arial"/>
              </a:endParaRPr>
            </a:p>
          </p:txBody>
        </p:sp>
        <p:sp>
          <p:nvSpPr>
            <p:cNvPr id="55" name="Freeform 13">
              <a:extLst>
                <a:ext uri="{FF2B5EF4-FFF2-40B4-BE49-F238E27FC236}">
                  <a16:creationId xmlns:a16="http://schemas.microsoft.com/office/drawing/2014/main" id="{C2CDA5E4-1359-40B2-9477-4F3071B46C4A}"/>
                </a:ext>
              </a:extLst>
            </p:cNvPr>
            <p:cNvSpPr>
              <a:spLocks noChangeAspect="1" noEditPoints="1"/>
            </p:cNvSpPr>
            <p:nvPr/>
          </p:nvSpPr>
          <p:spPr bwMode="auto">
            <a:xfrm>
              <a:off x="6134938" y="2767668"/>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29">
              <a:extLst>
                <a:ext uri="{FF2B5EF4-FFF2-40B4-BE49-F238E27FC236}">
                  <a16:creationId xmlns:a16="http://schemas.microsoft.com/office/drawing/2014/main" id="{09AEDA2C-0E7B-497B-ADE5-40A8D91FBF5A}"/>
                </a:ext>
              </a:extLst>
            </p:cNvPr>
            <p:cNvSpPr>
              <a:spLocks noChangeAspect="1" noEditPoints="1"/>
            </p:cNvSpPr>
            <p:nvPr/>
          </p:nvSpPr>
          <p:spPr bwMode="auto">
            <a:xfrm>
              <a:off x="6119214" y="4197005"/>
              <a:ext cx="471670" cy="313649"/>
            </a:xfrm>
            <a:custGeom>
              <a:avLst/>
              <a:gdLst>
                <a:gd name="T0" fmla="*/ 110 w 788"/>
                <a:gd name="T1" fmla="*/ 72 h 524"/>
                <a:gd name="T2" fmla="*/ 0 w 788"/>
                <a:gd name="T3" fmla="*/ 136 h 524"/>
                <a:gd name="T4" fmla="*/ 80 w 788"/>
                <a:gd name="T5" fmla="*/ 524 h 524"/>
                <a:gd name="T6" fmla="*/ 677 w 788"/>
                <a:gd name="T7" fmla="*/ 450 h 524"/>
                <a:gd name="T8" fmla="*/ 732 w 788"/>
                <a:gd name="T9" fmla="*/ 316 h 524"/>
                <a:gd name="T10" fmla="*/ 242 w 788"/>
                <a:gd name="T11" fmla="*/ 452 h 524"/>
                <a:gd name="T12" fmla="*/ 192 w 788"/>
                <a:gd name="T13" fmla="*/ 452 h 524"/>
                <a:gd name="T14" fmla="*/ 322 w 788"/>
                <a:gd name="T15" fmla="*/ 452 h 524"/>
                <a:gd name="T16" fmla="*/ 275 w 788"/>
                <a:gd name="T17" fmla="*/ 452 h 524"/>
                <a:gd name="T18" fmla="*/ 404 w 788"/>
                <a:gd name="T19" fmla="*/ 491 h 524"/>
                <a:gd name="T20" fmla="*/ 435 w 788"/>
                <a:gd name="T21" fmla="*/ 452 h 524"/>
                <a:gd name="T22" fmla="*/ 435 w 788"/>
                <a:gd name="T23" fmla="*/ 491 h 524"/>
                <a:gd name="T24" fmla="*/ 162 w 788"/>
                <a:gd name="T25" fmla="*/ 452 h 524"/>
                <a:gd name="T26" fmla="*/ 112 w 788"/>
                <a:gd name="T27" fmla="*/ 452 h 524"/>
                <a:gd name="T28" fmla="*/ 515 w 788"/>
                <a:gd name="T29" fmla="*/ 452 h 524"/>
                <a:gd name="T30" fmla="*/ 644 w 788"/>
                <a:gd name="T31" fmla="*/ 419 h 524"/>
                <a:gd name="T32" fmla="*/ 55 w 788"/>
                <a:gd name="T33" fmla="*/ 166 h 524"/>
                <a:gd name="T34" fmla="*/ 143 w 788"/>
                <a:gd name="T35" fmla="*/ 166 h 524"/>
                <a:gd name="T36" fmla="*/ 644 w 788"/>
                <a:gd name="T37" fmla="*/ 316 h 524"/>
                <a:gd name="T38" fmla="*/ 644 w 788"/>
                <a:gd name="T39" fmla="*/ 419 h 524"/>
                <a:gd name="T40" fmla="*/ 677 w 788"/>
                <a:gd name="T41" fmla="*/ 316 h 524"/>
                <a:gd name="T42" fmla="*/ 143 w 788"/>
                <a:gd name="T43" fmla="*/ 136 h 524"/>
                <a:gd name="T44" fmla="*/ 86 w 788"/>
                <a:gd name="T45" fmla="*/ 103 h 524"/>
                <a:gd name="T46" fmla="*/ 699 w 788"/>
                <a:gd name="T47" fmla="*/ 103 h 524"/>
                <a:gd name="T48" fmla="*/ 699 w 788"/>
                <a:gd name="T49" fmla="*/ 355 h 524"/>
                <a:gd name="T50" fmla="*/ 732 w 788"/>
                <a:gd name="T51" fmla="*/ 72 h 524"/>
                <a:gd name="T52" fmla="*/ 755 w 788"/>
                <a:gd name="T53" fmla="*/ 33 h 524"/>
                <a:gd name="T54" fmla="*/ 86 w 788"/>
                <a:gd name="T55" fmla="*/ 199 h 524"/>
                <a:gd name="T56" fmla="*/ 229 w 788"/>
                <a:gd name="T57" fmla="*/ 380 h 524"/>
                <a:gd name="T58" fmla="*/ 229 w 788"/>
                <a:gd name="T59" fmla="*/ 284 h 524"/>
                <a:gd name="T60" fmla="*/ 110 w 788"/>
                <a:gd name="T61" fmla="*/ 199 h 524"/>
                <a:gd name="T62" fmla="*/ 197 w 788"/>
                <a:gd name="T63" fmla="*/ 347 h 524"/>
                <a:gd name="T64" fmla="*/ 110 w 788"/>
                <a:gd name="T65" fmla="*/ 232 h 524"/>
                <a:gd name="T66" fmla="*/ 197 w 788"/>
                <a:gd name="T67" fmla="*/ 284 h 524"/>
                <a:gd name="T68" fmla="*/ 252 w 788"/>
                <a:gd name="T69" fmla="*/ 355 h 524"/>
                <a:gd name="T70" fmla="*/ 424 w 788"/>
                <a:gd name="T71" fmla="*/ 355 h 524"/>
                <a:gd name="T72" fmla="*/ 424 w 788"/>
                <a:gd name="T73" fmla="*/ 199 h 524"/>
                <a:gd name="T74" fmla="*/ 285 w 788"/>
                <a:gd name="T75" fmla="*/ 232 h 524"/>
                <a:gd name="T76" fmla="*/ 394 w 788"/>
                <a:gd name="T77" fmla="*/ 316 h 524"/>
                <a:gd name="T78" fmla="*/ 285 w 788"/>
                <a:gd name="T79" fmla="*/ 316 h 524"/>
                <a:gd name="T80" fmla="*/ 447 w 788"/>
                <a:gd name="T81" fmla="*/ 284 h 524"/>
                <a:gd name="T82" fmla="*/ 447 w 788"/>
                <a:gd name="T83" fmla="*/ 380 h 524"/>
                <a:gd name="T84" fmla="*/ 619 w 788"/>
                <a:gd name="T85" fmla="*/ 316 h 524"/>
                <a:gd name="T86" fmla="*/ 447 w 788"/>
                <a:gd name="T87" fmla="*/ 199 h 524"/>
                <a:gd name="T88" fmla="*/ 589 w 788"/>
                <a:gd name="T89" fmla="*/ 232 h 524"/>
                <a:gd name="T90" fmla="*/ 589 w 788"/>
                <a:gd name="T91" fmla="*/ 347 h 524"/>
                <a:gd name="T92" fmla="*/ 480 w 788"/>
                <a:gd name="T93" fmla="*/ 28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8" h="524">
                  <a:moveTo>
                    <a:pt x="788" y="0"/>
                  </a:moveTo>
                  <a:lnTo>
                    <a:pt x="110" y="0"/>
                  </a:lnTo>
                  <a:lnTo>
                    <a:pt x="110" y="72"/>
                  </a:lnTo>
                  <a:lnTo>
                    <a:pt x="55" y="72"/>
                  </a:lnTo>
                  <a:lnTo>
                    <a:pt x="55" y="136"/>
                  </a:lnTo>
                  <a:lnTo>
                    <a:pt x="0" y="136"/>
                  </a:lnTo>
                  <a:lnTo>
                    <a:pt x="0" y="450"/>
                  </a:lnTo>
                  <a:lnTo>
                    <a:pt x="80" y="450"/>
                  </a:lnTo>
                  <a:lnTo>
                    <a:pt x="80" y="524"/>
                  </a:lnTo>
                  <a:lnTo>
                    <a:pt x="597" y="524"/>
                  </a:lnTo>
                  <a:lnTo>
                    <a:pt x="597" y="450"/>
                  </a:lnTo>
                  <a:lnTo>
                    <a:pt x="677" y="450"/>
                  </a:lnTo>
                  <a:lnTo>
                    <a:pt x="677" y="386"/>
                  </a:lnTo>
                  <a:lnTo>
                    <a:pt x="732" y="386"/>
                  </a:lnTo>
                  <a:lnTo>
                    <a:pt x="732" y="316"/>
                  </a:lnTo>
                  <a:lnTo>
                    <a:pt x="788" y="316"/>
                  </a:lnTo>
                  <a:lnTo>
                    <a:pt x="788" y="0"/>
                  </a:lnTo>
                  <a:close/>
                  <a:moveTo>
                    <a:pt x="242" y="452"/>
                  </a:moveTo>
                  <a:lnTo>
                    <a:pt x="242" y="491"/>
                  </a:lnTo>
                  <a:lnTo>
                    <a:pt x="192" y="491"/>
                  </a:lnTo>
                  <a:lnTo>
                    <a:pt x="192" y="452"/>
                  </a:lnTo>
                  <a:lnTo>
                    <a:pt x="242" y="452"/>
                  </a:lnTo>
                  <a:close/>
                  <a:moveTo>
                    <a:pt x="275" y="452"/>
                  </a:moveTo>
                  <a:lnTo>
                    <a:pt x="322" y="452"/>
                  </a:lnTo>
                  <a:lnTo>
                    <a:pt x="322" y="491"/>
                  </a:lnTo>
                  <a:lnTo>
                    <a:pt x="275" y="491"/>
                  </a:lnTo>
                  <a:lnTo>
                    <a:pt x="275" y="452"/>
                  </a:lnTo>
                  <a:close/>
                  <a:moveTo>
                    <a:pt x="355" y="452"/>
                  </a:moveTo>
                  <a:lnTo>
                    <a:pt x="404" y="452"/>
                  </a:lnTo>
                  <a:lnTo>
                    <a:pt x="404" y="491"/>
                  </a:lnTo>
                  <a:lnTo>
                    <a:pt x="355" y="491"/>
                  </a:lnTo>
                  <a:lnTo>
                    <a:pt x="355" y="452"/>
                  </a:lnTo>
                  <a:close/>
                  <a:moveTo>
                    <a:pt x="435" y="452"/>
                  </a:moveTo>
                  <a:lnTo>
                    <a:pt x="484" y="452"/>
                  </a:lnTo>
                  <a:lnTo>
                    <a:pt x="484" y="491"/>
                  </a:lnTo>
                  <a:lnTo>
                    <a:pt x="435" y="491"/>
                  </a:lnTo>
                  <a:lnTo>
                    <a:pt x="435" y="452"/>
                  </a:lnTo>
                  <a:close/>
                  <a:moveTo>
                    <a:pt x="112" y="452"/>
                  </a:moveTo>
                  <a:lnTo>
                    <a:pt x="162" y="452"/>
                  </a:lnTo>
                  <a:lnTo>
                    <a:pt x="162" y="491"/>
                  </a:lnTo>
                  <a:lnTo>
                    <a:pt x="112" y="491"/>
                  </a:lnTo>
                  <a:lnTo>
                    <a:pt x="112" y="452"/>
                  </a:lnTo>
                  <a:close/>
                  <a:moveTo>
                    <a:pt x="564" y="491"/>
                  </a:moveTo>
                  <a:lnTo>
                    <a:pt x="515" y="491"/>
                  </a:lnTo>
                  <a:lnTo>
                    <a:pt x="515" y="452"/>
                  </a:lnTo>
                  <a:lnTo>
                    <a:pt x="564" y="452"/>
                  </a:lnTo>
                  <a:lnTo>
                    <a:pt x="564" y="491"/>
                  </a:lnTo>
                  <a:close/>
                  <a:moveTo>
                    <a:pt x="644" y="419"/>
                  </a:moveTo>
                  <a:lnTo>
                    <a:pt x="32" y="419"/>
                  </a:lnTo>
                  <a:lnTo>
                    <a:pt x="32" y="166"/>
                  </a:lnTo>
                  <a:lnTo>
                    <a:pt x="55" y="166"/>
                  </a:lnTo>
                  <a:lnTo>
                    <a:pt x="86" y="166"/>
                  </a:lnTo>
                  <a:lnTo>
                    <a:pt x="110" y="166"/>
                  </a:lnTo>
                  <a:lnTo>
                    <a:pt x="143" y="166"/>
                  </a:lnTo>
                  <a:lnTo>
                    <a:pt x="644" y="166"/>
                  </a:lnTo>
                  <a:lnTo>
                    <a:pt x="644" y="284"/>
                  </a:lnTo>
                  <a:lnTo>
                    <a:pt x="644" y="316"/>
                  </a:lnTo>
                  <a:lnTo>
                    <a:pt x="644" y="355"/>
                  </a:lnTo>
                  <a:lnTo>
                    <a:pt x="644" y="386"/>
                  </a:lnTo>
                  <a:lnTo>
                    <a:pt x="644" y="419"/>
                  </a:lnTo>
                  <a:close/>
                  <a:moveTo>
                    <a:pt x="699" y="355"/>
                  </a:moveTo>
                  <a:lnTo>
                    <a:pt x="677" y="355"/>
                  </a:lnTo>
                  <a:lnTo>
                    <a:pt x="677" y="316"/>
                  </a:lnTo>
                  <a:lnTo>
                    <a:pt x="677" y="284"/>
                  </a:lnTo>
                  <a:lnTo>
                    <a:pt x="677" y="136"/>
                  </a:lnTo>
                  <a:lnTo>
                    <a:pt x="143" y="136"/>
                  </a:lnTo>
                  <a:lnTo>
                    <a:pt x="110" y="136"/>
                  </a:lnTo>
                  <a:lnTo>
                    <a:pt x="86" y="136"/>
                  </a:lnTo>
                  <a:lnTo>
                    <a:pt x="86" y="103"/>
                  </a:lnTo>
                  <a:lnTo>
                    <a:pt x="110" y="103"/>
                  </a:lnTo>
                  <a:lnTo>
                    <a:pt x="143" y="103"/>
                  </a:lnTo>
                  <a:lnTo>
                    <a:pt x="699" y="103"/>
                  </a:lnTo>
                  <a:lnTo>
                    <a:pt x="699" y="284"/>
                  </a:lnTo>
                  <a:lnTo>
                    <a:pt x="699" y="316"/>
                  </a:lnTo>
                  <a:lnTo>
                    <a:pt x="699" y="355"/>
                  </a:lnTo>
                  <a:close/>
                  <a:moveTo>
                    <a:pt x="755" y="284"/>
                  </a:moveTo>
                  <a:lnTo>
                    <a:pt x="732" y="284"/>
                  </a:lnTo>
                  <a:lnTo>
                    <a:pt x="732" y="72"/>
                  </a:lnTo>
                  <a:lnTo>
                    <a:pt x="143" y="72"/>
                  </a:lnTo>
                  <a:lnTo>
                    <a:pt x="143" y="33"/>
                  </a:lnTo>
                  <a:lnTo>
                    <a:pt x="755" y="33"/>
                  </a:lnTo>
                  <a:lnTo>
                    <a:pt x="755" y="284"/>
                  </a:lnTo>
                  <a:close/>
                  <a:moveTo>
                    <a:pt x="110" y="199"/>
                  </a:moveTo>
                  <a:lnTo>
                    <a:pt x="86" y="199"/>
                  </a:lnTo>
                  <a:lnTo>
                    <a:pt x="57" y="199"/>
                  </a:lnTo>
                  <a:lnTo>
                    <a:pt x="57" y="380"/>
                  </a:lnTo>
                  <a:lnTo>
                    <a:pt x="229" y="380"/>
                  </a:lnTo>
                  <a:lnTo>
                    <a:pt x="229" y="355"/>
                  </a:lnTo>
                  <a:lnTo>
                    <a:pt x="229" y="316"/>
                  </a:lnTo>
                  <a:lnTo>
                    <a:pt x="229" y="284"/>
                  </a:lnTo>
                  <a:lnTo>
                    <a:pt x="229" y="199"/>
                  </a:lnTo>
                  <a:lnTo>
                    <a:pt x="143" y="199"/>
                  </a:lnTo>
                  <a:lnTo>
                    <a:pt x="110" y="199"/>
                  </a:lnTo>
                  <a:close/>
                  <a:moveTo>
                    <a:pt x="197" y="284"/>
                  </a:moveTo>
                  <a:lnTo>
                    <a:pt x="197" y="316"/>
                  </a:lnTo>
                  <a:lnTo>
                    <a:pt x="197" y="347"/>
                  </a:lnTo>
                  <a:lnTo>
                    <a:pt x="88" y="347"/>
                  </a:lnTo>
                  <a:lnTo>
                    <a:pt x="88" y="232"/>
                  </a:lnTo>
                  <a:lnTo>
                    <a:pt x="110" y="232"/>
                  </a:lnTo>
                  <a:lnTo>
                    <a:pt x="143" y="232"/>
                  </a:lnTo>
                  <a:lnTo>
                    <a:pt x="197" y="232"/>
                  </a:lnTo>
                  <a:lnTo>
                    <a:pt x="197" y="284"/>
                  </a:lnTo>
                  <a:close/>
                  <a:moveTo>
                    <a:pt x="252" y="284"/>
                  </a:moveTo>
                  <a:lnTo>
                    <a:pt x="252" y="316"/>
                  </a:lnTo>
                  <a:lnTo>
                    <a:pt x="252" y="355"/>
                  </a:lnTo>
                  <a:lnTo>
                    <a:pt x="252" y="380"/>
                  </a:lnTo>
                  <a:lnTo>
                    <a:pt x="424" y="380"/>
                  </a:lnTo>
                  <a:lnTo>
                    <a:pt x="424" y="355"/>
                  </a:lnTo>
                  <a:lnTo>
                    <a:pt x="424" y="316"/>
                  </a:lnTo>
                  <a:lnTo>
                    <a:pt x="424" y="284"/>
                  </a:lnTo>
                  <a:lnTo>
                    <a:pt x="424" y="199"/>
                  </a:lnTo>
                  <a:lnTo>
                    <a:pt x="252" y="199"/>
                  </a:lnTo>
                  <a:lnTo>
                    <a:pt x="252" y="284"/>
                  </a:lnTo>
                  <a:close/>
                  <a:moveTo>
                    <a:pt x="285" y="232"/>
                  </a:moveTo>
                  <a:lnTo>
                    <a:pt x="394" y="232"/>
                  </a:lnTo>
                  <a:lnTo>
                    <a:pt x="394" y="284"/>
                  </a:lnTo>
                  <a:lnTo>
                    <a:pt x="394" y="316"/>
                  </a:lnTo>
                  <a:lnTo>
                    <a:pt x="394" y="347"/>
                  </a:lnTo>
                  <a:lnTo>
                    <a:pt x="285" y="347"/>
                  </a:lnTo>
                  <a:lnTo>
                    <a:pt x="285" y="316"/>
                  </a:lnTo>
                  <a:lnTo>
                    <a:pt x="285" y="284"/>
                  </a:lnTo>
                  <a:lnTo>
                    <a:pt x="285" y="232"/>
                  </a:lnTo>
                  <a:close/>
                  <a:moveTo>
                    <a:pt x="447" y="284"/>
                  </a:moveTo>
                  <a:lnTo>
                    <a:pt x="447" y="316"/>
                  </a:lnTo>
                  <a:lnTo>
                    <a:pt x="447" y="355"/>
                  </a:lnTo>
                  <a:lnTo>
                    <a:pt x="447" y="380"/>
                  </a:lnTo>
                  <a:lnTo>
                    <a:pt x="619" y="380"/>
                  </a:lnTo>
                  <a:lnTo>
                    <a:pt x="619" y="355"/>
                  </a:lnTo>
                  <a:lnTo>
                    <a:pt x="619" y="316"/>
                  </a:lnTo>
                  <a:lnTo>
                    <a:pt x="619" y="284"/>
                  </a:lnTo>
                  <a:lnTo>
                    <a:pt x="619" y="199"/>
                  </a:lnTo>
                  <a:lnTo>
                    <a:pt x="447" y="199"/>
                  </a:lnTo>
                  <a:lnTo>
                    <a:pt x="447" y="284"/>
                  </a:lnTo>
                  <a:close/>
                  <a:moveTo>
                    <a:pt x="480" y="232"/>
                  </a:moveTo>
                  <a:lnTo>
                    <a:pt x="589" y="232"/>
                  </a:lnTo>
                  <a:lnTo>
                    <a:pt x="589" y="284"/>
                  </a:lnTo>
                  <a:lnTo>
                    <a:pt x="589" y="316"/>
                  </a:lnTo>
                  <a:lnTo>
                    <a:pt x="589" y="347"/>
                  </a:lnTo>
                  <a:lnTo>
                    <a:pt x="480" y="347"/>
                  </a:lnTo>
                  <a:lnTo>
                    <a:pt x="480" y="316"/>
                  </a:lnTo>
                  <a:lnTo>
                    <a:pt x="480" y="284"/>
                  </a:lnTo>
                  <a:lnTo>
                    <a:pt x="480" y="232"/>
                  </a:ln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Rectangle 56">
              <a:extLst>
                <a:ext uri="{FF2B5EF4-FFF2-40B4-BE49-F238E27FC236}">
                  <a16:creationId xmlns:a16="http://schemas.microsoft.com/office/drawing/2014/main" id="{C834E756-93C5-423E-996F-E5A487E5D849}"/>
                </a:ext>
              </a:extLst>
            </p:cNvPr>
            <p:cNvSpPr/>
            <p:nvPr/>
          </p:nvSpPr>
          <p:spPr>
            <a:xfrm>
              <a:off x="6590793" y="2674104"/>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200" b="1">
                  <a:solidFill>
                    <a:schemeClr val="bg2">
                      <a:lumMod val="10000"/>
                    </a:schemeClr>
                  </a:solidFill>
                  <a:latin typeface="Arial"/>
                  <a:cs typeface="Arial"/>
                </a:rPr>
                <a:t>Power off first</a:t>
              </a:r>
              <a:endParaRPr lang="en-SG" sz="1200" b="1" dirty="0">
                <a:solidFill>
                  <a:schemeClr val="bg2">
                    <a:lumMod val="10000"/>
                  </a:schemeClr>
                </a:solidFill>
                <a:latin typeface="Arial"/>
                <a:cs typeface="Arial"/>
              </a:endParaRPr>
            </a:p>
          </p:txBody>
        </p:sp>
        <p:sp>
          <p:nvSpPr>
            <p:cNvPr id="58" name="Rectangle 57">
              <a:extLst>
                <a:ext uri="{FF2B5EF4-FFF2-40B4-BE49-F238E27FC236}">
                  <a16:creationId xmlns:a16="http://schemas.microsoft.com/office/drawing/2014/main" id="{6E72BC70-D444-4CC2-BC76-75E7D183DF39}"/>
                </a:ext>
              </a:extLst>
            </p:cNvPr>
            <p:cNvSpPr/>
            <p:nvPr/>
          </p:nvSpPr>
          <p:spPr>
            <a:xfrm>
              <a:off x="6590793" y="4040936"/>
              <a:ext cx="1008000"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Memory</a:t>
              </a:r>
              <a:endParaRPr lang="en-SG" sz="1400" b="1" dirty="0">
                <a:solidFill>
                  <a:schemeClr val="bg2">
                    <a:lumMod val="10000"/>
                  </a:schemeClr>
                </a:solidFill>
                <a:latin typeface="Arial"/>
                <a:cs typeface="Arial"/>
              </a:endParaRPr>
            </a:p>
          </p:txBody>
        </p:sp>
      </p:grpSp>
      <p:grpSp>
        <p:nvGrpSpPr>
          <p:cNvPr id="59" name="Group 58">
            <a:extLst>
              <a:ext uri="{FF2B5EF4-FFF2-40B4-BE49-F238E27FC236}">
                <a16:creationId xmlns:a16="http://schemas.microsoft.com/office/drawing/2014/main" id="{564101B8-CA65-436F-8B26-7030ED2FD910}"/>
              </a:ext>
            </a:extLst>
          </p:cNvPr>
          <p:cNvGrpSpPr/>
          <p:nvPr/>
        </p:nvGrpSpPr>
        <p:grpSpPr>
          <a:xfrm>
            <a:off x="8022656" y="2121943"/>
            <a:ext cx="1682172" cy="2347034"/>
            <a:chOff x="6050793" y="2463829"/>
            <a:chExt cx="1682172" cy="2347034"/>
          </a:xfrm>
        </p:grpSpPr>
        <p:sp>
          <p:nvSpPr>
            <p:cNvPr id="60" name="Rectangle 59">
              <a:extLst>
                <a:ext uri="{FF2B5EF4-FFF2-40B4-BE49-F238E27FC236}">
                  <a16:creationId xmlns:a16="http://schemas.microsoft.com/office/drawing/2014/main" id="{68FC801E-844D-46C7-A52E-ACED47039ADA}"/>
                </a:ext>
              </a:extLst>
            </p:cNvPr>
            <p:cNvSpPr/>
            <p:nvPr/>
          </p:nvSpPr>
          <p:spPr>
            <a:xfrm>
              <a:off x="6050793" y="2463829"/>
              <a:ext cx="1548000" cy="2347034"/>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61" name="Freeform 18">
              <a:extLst>
                <a:ext uri="{FF2B5EF4-FFF2-40B4-BE49-F238E27FC236}">
                  <a16:creationId xmlns:a16="http://schemas.microsoft.com/office/drawing/2014/main" id="{FD9DD76F-261F-40C1-9CE8-CD9EE20F8499}"/>
                </a:ext>
              </a:extLst>
            </p:cNvPr>
            <p:cNvSpPr>
              <a:spLocks noChangeAspect="1" noEditPoints="1"/>
            </p:cNvSpPr>
            <p:nvPr/>
          </p:nvSpPr>
          <p:spPr bwMode="auto">
            <a:xfrm>
              <a:off x="6184966" y="3497342"/>
              <a:ext cx="340166" cy="340166"/>
            </a:xfrm>
            <a:custGeom>
              <a:avLst/>
              <a:gdLst>
                <a:gd name="T0" fmla="*/ 722 w 788"/>
                <a:gd name="T1" fmla="*/ 115 h 788"/>
                <a:gd name="T2" fmla="*/ 673 w 788"/>
                <a:gd name="T3" fmla="*/ 0 h 788"/>
                <a:gd name="T4" fmla="*/ 541 w 788"/>
                <a:gd name="T5" fmla="*/ 65 h 788"/>
                <a:gd name="T6" fmla="*/ 508 w 788"/>
                <a:gd name="T7" fmla="*/ 65 h 788"/>
                <a:gd name="T8" fmla="*/ 377 w 788"/>
                <a:gd name="T9" fmla="*/ 0 h 788"/>
                <a:gd name="T10" fmla="*/ 279 w 788"/>
                <a:gd name="T11" fmla="*/ 0 h 788"/>
                <a:gd name="T12" fmla="*/ 147 w 788"/>
                <a:gd name="T13" fmla="*/ 65 h 788"/>
                <a:gd name="T14" fmla="*/ 114 w 788"/>
                <a:gd name="T15" fmla="*/ 65 h 788"/>
                <a:gd name="T16" fmla="*/ 114 w 788"/>
                <a:gd name="T17" fmla="*/ 723 h 788"/>
                <a:gd name="T18" fmla="*/ 147 w 788"/>
                <a:gd name="T19" fmla="*/ 723 h 788"/>
                <a:gd name="T20" fmla="*/ 279 w 788"/>
                <a:gd name="T21" fmla="*/ 788 h 788"/>
                <a:gd name="T22" fmla="*/ 377 w 788"/>
                <a:gd name="T23" fmla="*/ 788 h 788"/>
                <a:gd name="T24" fmla="*/ 508 w 788"/>
                <a:gd name="T25" fmla="*/ 723 h 788"/>
                <a:gd name="T26" fmla="*/ 541 w 788"/>
                <a:gd name="T27" fmla="*/ 723 h 788"/>
                <a:gd name="T28" fmla="*/ 673 w 788"/>
                <a:gd name="T29" fmla="*/ 788 h 788"/>
                <a:gd name="T30" fmla="*/ 722 w 788"/>
                <a:gd name="T31" fmla="*/ 673 h 788"/>
                <a:gd name="T32" fmla="*/ 722 w 788"/>
                <a:gd name="T33" fmla="*/ 641 h 788"/>
                <a:gd name="T34" fmla="*/ 788 w 788"/>
                <a:gd name="T35" fmla="*/ 509 h 788"/>
                <a:gd name="T36" fmla="*/ 788 w 788"/>
                <a:gd name="T37" fmla="*/ 411 h 788"/>
                <a:gd name="T38" fmla="*/ 722 w 788"/>
                <a:gd name="T39" fmla="*/ 279 h 788"/>
                <a:gd name="T40" fmla="*/ 722 w 788"/>
                <a:gd name="T41" fmla="*/ 246 h 788"/>
                <a:gd name="T42" fmla="*/ 689 w 788"/>
                <a:gd name="T43" fmla="*/ 690 h 788"/>
                <a:gd name="T44" fmla="*/ 689 w 788"/>
                <a:gd name="T45" fmla="*/ 98 h 788"/>
                <a:gd name="T46" fmla="*/ 65 w 788"/>
                <a:gd name="T47" fmla="*/ 115 h 788"/>
                <a:gd name="T48" fmla="*/ 0 w 788"/>
                <a:gd name="T49" fmla="*/ 115 h 788"/>
                <a:gd name="T50" fmla="*/ 65 w 788"/>
                <a:gd name="T51" fmla="*/ 673 h 788"/>
                <a:gd name="T52" fmla="*/ 0 w 788"/>
                <a:gd name="T53" fmla="*/ 509 h 788"/>
                <a:gd name="T54" fmla="*/ 0 w 788"/>
                <a:gd name="T55" fmla="*/ 542 h 788"/>
                <a:gd name="T56" fmla="*/ 65 w 788"/>
                <a:gd name="T57" fmla="*/ 246 h 788"/>
                <a:gd name="T58" fmla="*/ 0 w 788"/>
                <a:gd name="T59" fmla="*/ 246 h 788"/>
                <a:gd name="T60" fmla="*/ 65 w 788"/>
                <a:gd name="T61" fmla="*/ 411 h 788"/>
                <a:gd name="T62" fmla="*/ 219 w 788"/>
                <a:gd name="T63" fmla="*/ 657 h 788"/>
                <a:gd name="T64" fmla="*/ 219 w 788"/>
                <a:gd name="T65" fmla="*/ 569 h 788"/>
                <a:gd name="T66" fmla="*/ 277 w 788"/>
                <a:gd name="T67" fmla="*/ 657 h 788"/>
                <a:gd name="T68" fmla="*/ 365 w 788"/>
                <a:gd name="T69" fmla="*/ 657 h 788"/>
                <a:gd name="T70" fmla="*/ 422 w 788"/>
                <a:gd name="T71" fmla="*/ 569 h 788"/>
                <a:gd name="T72" fmla="*/ 365 w 788"/>
                <a:gd name="T73" fmla="*/ 222 h 788"/>
                <a:gd name="T74" fmla="*/ 365 w 788"/>
                <a:gd name="T75" fmla="*/ 131 h 788"/>
                <a:gd name="T76" fmla="*/ 422 w 788"/>
                <a:gd name="T77" fmla="*/ 222 h 788"/>
                <a:gd name="T78" fmla="*/ 510 w 788"/>
                <a:gd name="T79" fmla="*/ 222 h 788"/>
                <a:gd name="T80" fmla="*/ 566 w 788"/>
                <a:gd name="T81" fmla="*/ 131 h 788"/>
                <a:gd name="T82" fmla="*/ 219 w 788"/>
                <a:gd name="T83" fmla="*/ 222 h 788"/>
                <a:gd name="T84" fmla="*/ 219 w 788"/>
                <a:gd name="T85" fmla="*/ 131 h 788"/>
                <a:gd name="T86" fmla="*/ 566 w 788"/>
                <a:gd name="T87" fmla="*/ 657 h 788"/>
                <a:gd name="T88" fmla="*/ 656 w 788"/>
                <a:gd name="T89" fmla="*/ 657 h 788"/>
                <a:gd name="T90" fmla="*/ 131 w 788"/>
                <a:gd name="T91" fmla="*/ 277 h 788"/>
                <a:gd name="T92" fmla="*/ 219 w 788"/>
                <a:gd name="T93" fmla="*/ 511 h 788"/>
                <a:gd name="T94" fmla="*/ 219 w 788"/>
                <a:gd name="T95" fmla="*/ 423 h 788"/>
                <a:gd name="T96" fmla="*/ 566 w 788"/>
                <a:gd name="T97" fmla="*/ 365 h 788"/>
                <a:gd name="T98" fmla="*/ 656 w 788"/>
                <a:gd name="T99" fmla="*/ 365 h 788"/>
                <a:gd name="T100" fmla="*/ 566 w 788"/>
                <a:gd name="T101" fmla="*/ 42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8" h="788">
                  <a:moveTo>
                    <a:pt x="788" y="148"/>
                  </a:moveTo>
                  <a:lnTo>
                    <a:pt x="788" y="115"/>
                  </a:lnTo>
                  <a:lnTo>
                    <a:pt x="722" y="115"/>
                  </a:lnTo>
                  <a:lnTo>
                    <a:pt x="722" y="65"/>
                  </a:lnTo>
                  <a:lnTo>
                    <a:pt x="673" y="65"/>
                  </a:lnTo>
                  <a:lnTo>
                    <a:pt x="673" y="0"/>
                  </a:lnTo>
                  <a:lnTo>
                    <a:pt x="640" y="0"/>
                  </a:lnTo>
                  <a:lnTo>
                    <a:pt x="640" y="65"/>
                  </a:lnTo>
                  <a:lnTo>
                    <a:pt x="541" y="65"/>
                  </a:lnTo>
                  <a:lnTo>
                    <a:pt x="541" y="0"/>
                  </a:lnTo>
                  <a:lnTo>
                    <a:pt x="508" y="0"/>
                  </a:lnTo>
                  <a:lnTo>
                    <a:pt x="508" y="65"/>
                  </a:lnTo>
                  <a:lnTo>
                    <a:pt x="410" y="65"/>
                  </a:lnTo>
                  <a:lnTo>
                    <a:pt x="410" y="0"/>
                  </a:lnTo>
                  <a:lnTo>
                    <a:pt x="377" y="0"/>
                  </a:lnTo>
                  <a:lnTo>
                    <a:pt x="377" y="65"/>
                  </a:lnTo>
                  <a:lnTo>
                    <a:pt x="279" y="65"/>
                  </a:lnTo>
                  <a:lnTo>
                    <a:pt x="279" y="0"/>
                  </a:lnTo>
                  <a:lnTo>
                    <a:pt x="246" y="0"/>
                  </a:lnTo>
                  <a:lnTo>
                    <a:pt x="246" y="65"/>
                  </a:lnTo>
                  <a:lnTo>
                    <a:pt x="147" y="65"/>
                  </a:lnTo>
                  <a:lnTo>
                    <a:pt x="147" y="0"/>
                  </a:lnTo>
                  <a:lnTo>
                    <a:pt x="114" y="0"/>
                  </a:lnTo>
                  <a:lnTo>
                    <a:pt x="114" y="65"/>
                  </a:lnTo>
                  <a:lnTo>
                    <a:pt x="65" y="65"/>
                  </a:lnTo>
                  <a:lnTo>
                    <a:pt x="65" y="723"/>
                  </a:lnTo>
                  <a:lnTo>
                    <a:pt x="114" y="723"/>
                  </a:lnTo>
                  <a:lnTo>
                    <a:pt x="114" y="788"/>
                  </a:lnTo>
                  <a:lnTo>
                    <a:pt x="147" y="788"/>
                  </a:lnTo>
                  <a:lnTo>
                    <a:pt x="147" y="723"/>
                  </a:lnTo>
                  <a:lnTo>
                    <a:pt x="246" y="723"/>
                  </a:lnTo>
                  <a:lnTo>
                    <a:pt x="246" y="788"/>
                  </a:lnTo>
                  <a:lnTo>
                    <a:pt x="279" y="788"/>
                  </a:lnTo>
                  <a:lnTo>
                    <a:pt x="279" y="723"/>
                  </a:lnTo>
                  <a:lnTo>
                    <a:pt x="377" y="723"/>
                  </a:lnTo>
                  <a:lnTo>
                    <a:pt x="377" y="788"/>
                  </a:lnTo>
                  <a:lnTo>
                    <a:pt x="410" y="788"/>
                  </a:lnTo>
                  <a:lnTo>
                    <a:pt x="410" y="723"/>
                  </a:lnTo>
                  <a:lnTo>
                    <a:pt x="508" y="723"/>
                  </a:lnTo>
                  <a:lnTo>
                    <a:pt x="508" y="788"/>
                  </a:lnTo>
                  <a:lnTo>
                    <a:pt x="541" y="788"/>
                  </a:lnTo>
                  <a:lnTo>
                    <a:pt x="541" y="723"/>
                  </a:lnTo>
                  <a:lnTo>
                    <a:pt x="640" y="723"/>
                  </a:lnTo>
                  <a:lnTo>
                    <a:pt x="640" y="788"/>
                  </a:lnTo>
                  <a:lnTo>
                    <a:pt x="673" y="788"/>
                  </a:lnTo>
                  <a:lnTo>
                    <a:pt x="673" y="723"/>
                  </a:lnTo>
                  <a:lnTo>
                    <a:pt x="722" y="723"/>
                  </a:lnTo>
                  <a:lnTo>
                    <a:pt x="722" y="673"/>
                  </a:lnTo>
                  <a:lnTo>
                    <a:pt x="788" y="673"/>
                  </a:lnTo>
                  <a:lnTo>
                    <a:pt x="788" y="641"/>
                  </a:lnTo>
                  <a:lnTo>
                    <a:pt x="722" y="641"/>
                  </a:lnTo>
                  <a:lnTo>
                    <a:pt x="722" y="542"/>
                  </a:lnTo>
                  <a:lnTo>
                    <a:pt x="788" y="542"/>
                  </a:lnTo>
                  <a:lnTo>
                    <a:pt x="788" y="509"/>
                  </a:lnTo>
                  <a:lnTo>
                    <a:pt x="722" y="509"/>
                  </a:lnTo>
                  <a:lnTo>
                    <a:pt x="722" y="411"/>
                  </a:lnTo>
                  <a:lnTo>
                    <a:pt x="788" y="411"/>
                  </a:lnTo>
                  <a:lnTo>
                    <a:pt x="788" y="378"/>
                  </a:lnTo>
                  <a:lnTo>
                    <a:pt x="722" y="378"/>
                  </a:lnTo>
                  <a:lnTo>
                    <a:pt x="722" y="279"/>
                  </a:lnTo>
                  <a:lnTo>
                    <a:pt x="788" y="279"/>
                  </a:lnTo>
                  <a:lnTo>
                    <a:pt x="788" y="246"/>
                  </a:lnTo>
                  <a:lnTo>
                    <a:pt x="722" y="246"/>
                  </a:lnTo>
                  <a:lnTo>
                    <a:pt x="722" y="148"/>
                  </a:lnTo>
                  <a:lnTo>
                    <a:pt x="788" y="148"/>
                  </a:lnTo>
                  <a:close/>
                  <a:moveTo>
                    <a:pt x="689" y="690"/>
                  </a:moveTo>
                  <a:lnTo>
                    <a:pt x="98" y="690"/>
                  </a:lnTo>
                  <a:lnTo>
                    <a:pt x="98" y="98"/>
                  </a:lnTo>
                  <a:lnTo>
                    <a:pt x="689" y="98"/>
                  </a:lnTo>
                  <a:lnTo>
                    <a:pt x="689" y="690"/>
                  </a:lnTo>
                  <a:close/>
                  <a:moveTo>
                    <a:pt x="0" y="115"/>
                  </a:moveTo>
                  <a:lnTo>
                    <a:pt x="65" y="115"/>
                  </a:lnTo>
                  <a:lnTo>
                    <a:pt x="65" y="148"/>
                  </a:lnTo>
                  <a:lnTo>
                    <a:pt x="0" y="148"/>
                  </a:lnTo>
                  <a:lnTo>
                    <a:pt x="0" y="115"/>
                  </a:lnTo>
                  <a:close/>
                  <a:moveTo>
                    <a:pt x="0" y="641"/>
                  </a:moveTo>
                  <a:lnTo>
                    <a:pt x="65" y="641"/>
                  </a:lnTo>
                  <a:lnTo>
                    <a:pt x="65" y="673"/>
                  </a:lnTo>
                  <a:lnTo>
                    <a:pt x="0" y="673"/>
                  </a:lnTo>
                  <a:lnTo>
                    <a:pt x="0" y="641"/>
                  </a:lnTo>
                  <a:close/>
                  <a:moveTo>
                    <a:pt x="0" y="509"/>
                  </a:moveTo>
                  <a:lnTo>
                    <a:pt x="65" y="509"/>
                  </a:lnTo>
                  <a:lnTo>
                    <a:pt x="65" y="542"/>
                  </a:lnTo>
                  <a:lnTo>
                    <a:pt x="0" y="542"/>
                  </a:lnTo>
                  <a:lnTo>
                    <a:pt x="0" y="509"/>
                  </a:lnTo>
                  <a:close/>
                  <a:moveTo>
                    <a:pt x="0" y="246"/>
                  </a:moveTo>
                  <a:lnTo>
                    <a:pt x="65" y="246"/>
                  </a:lnTo>
                  <a:lnTo>
                    <a:pt x="65" y="279"/>
                  </a:lnTo>
                  <a:lnTo>
                    <a:pt x="0" y="279"/>
                  </a:lnTo>
                  <a:lnTo>
                    <a:pt x="0" y="246"/>
                  </a:lnTo>
                  <a:close/>
                  <a:moveTo>
                    <a:pt x="0" y="378"/>
                  </a:moveTo>
                  <a:lnTo>
                    <a:pt x="65" y="378"/>
                  </a:lnTo>
                  <a:lnTo>
                    <a:pt x="65" y="411"/>
                  </a:lnTo>
                  <a:lnTo>
                    <a:pt x="0" y="411"/>
                  </a:lnTo>
                  <a:lnTo>
                    <a:pt x="0" y="378"/>
                  </a:lnTo>
                  <a:close/>
                  <a:moveTo>
                    <a:pt x="219" y="657"/>
                  </a:moveTo>
                  <a:lnTo>
                    <a:pt x="131" y="657"/>
                  </a:lnTo>
                  <a:lnTo>
                    <a:pt x="131" y="569"/>
                  </a:lnTo>
                  <a:lnTo>
                    <a:pt x="219" y="569"/>
                  </a:lnTo>
                  <a:lnTo>
                    <a:pt x="219" y="657"/>
                  </a:lnTo>
                  <a:close/>
                  <a:moveTo>
                    <a:pt x="365" y="657"/>
                  </a:moveTo>
                  <a:lnTo>
                    <a:pt x="277" y="657"/>
                  </a:lnTo>
                  <a:lnTo>
                    <a:pt x="277" y="569"/>
                  </a:lnTo>
                  <a:lnTo>
                    <a:pt x="365" y="569"/>
                  </a:lnTo>
                  <a:lnTo>
                    <a:pt x="365" y="657"/>
                  </a:lnTo>
                  <a:close/>
                  <a:moveTo>
                    <a:pt x="510" y="657"/>
                  </a:moveTo>
                  <a:lnTo>
                    <a:pt x="422" y="657"/>
                  </a:lnTo>
                  <a:lnTo>
                    <a:pt x="422" y="569"/>
                  </a:lnTo>
                  <a:lnTo>
                    <a:pt x="510" y="569"/>
                  </a:lnTo>
                  <a:lnTo>
                    <a:pt x="510" y="657"/>
                  </a:lnTo>
                  <a:close/>
                  <a:moveTo>
                    <a:pt x="365" y="222"/>
                  </a:moveTo>
                  <a:lnTo>
                    <a:pt x="277" y="222"/>
                  </a:lnTo>
                  <a:lnTo>
                    <a:pt x="277" y="131"/>
                  </a:lnTo>
                  <a:lnTo>
                    <a:pt x="365" y="131"/>
                  </a:lnTo>
                  <a:lnTo>
                    <a:pt x="365" y="222"/>
                  </a:lnTo>
                  <a:close/>
                  <a:moveTo>
                    <a:pt x="510" y="222"/>
                  </a:moveTo>
                  <a:lnTo>
                    <a:pt x="422" y="222"/>
                  </a:lnTo>
                  <a:lnTo>
                    <a:pt x="422" y="131"/>
                  </a:lnTo>
                  <a:lnTo>
                    <a:pt x="510" y="131"/>
                  </a:lnTo>
                  <a:lnTo>
                    <a:pt x="510" y="222"/>
                  </a:lnTo>
                  <a:close/>
                  <a:moveTo>
                    <a:pt x="656" y="222"/>
                  </a:moveTo>
                  <a:lnTo>
                    <a:pt x="566" y="222"/>
                  </a:lnTo>
                  <a:lnTo>
                    <a:pt x="566" y="131"/>
                  </a:lnTo>
                  <a:lnTo>
                    <a:pt x="656" y="131"/>
                  </a:lnTo>
                  <a:lnTo>
                    <a:pt x="656" y="222"/>
                  </a:lnTo>
                  <a:close/>
                  <a:moveTo>
                    <a:pt x="219" y="222"/>
                  </a:moveTo>
                  <a:lnTo>
                    <a:pt x="131" y="222"/>
                  </a:lnTo>
                  <a:lnTo>
                    <a:pt x="131" y="131"/>
                  </a:lnTo>
                  <a:lnTo>
                    <a:pt x="219" y="131"/>
                  </a:lnTo>
                  <a:lnTo>
                    <a:pt x="219" y="222"/>
                  </a:lnTo>
                  <a:close/>
                  <a:moveTo>
                    <a:pt x="656" y="657"/>
                  </a:moveTo>
                  <a:lnTo>
                    <a:pt x="566" y="657"/>
                  </a:lnTo>
                  <a:lnTo>
                    <a:pt x="566" y="569"/>
                  </a:lnTo>
                  <a:lnTo>
                    <a:pt x="656" y="569"/>
                  </a:lnTo>
                  <a:lnTo>
                    <a:pt x="656" y="657"/>
                  </a:lnTo>
                  <a:close/>
                  <a:moveTo>
                    <a:pt x="219" y="365"/>
                  </a:moveTo>
                  <a:lnTo>
                    <a:pt x="131" y="365"/>
                  </a:lnTo>
                  <a:lnTo>
                    <a:pt x="131" y="277"/>
                  </a:lnTo>
                  <a:lnTo>
                    <a:pt x="219" y="277"/>
                  </a:lnTo>
                  <a:lnTo>
                    <a:pt x="219" y="365"/>
                  </a:lnTo>
                  <a:close/>
                  <a:moveTo>
                    <a:pt x="219" y="511"/>
                  </a:moveTo>
                  <a:lnTo>
                    <a:pt x="131" y="511"/>
                  </a:lnTo>
                  <a:lnTo>
                    <a:pt x="131" y="423"/>
                  </a:lnTo>
                  <a:lnTo>
                    <a:pt x="219" y="423"/>
                  </a:lnTo>
                  <a:lnTo>
                    <a:pt x="219" y="511"/>
                  </a:lnTo>
                  <a:close/>
                  <a:moveTo>
                    <a:pt x="656" y="365"/>
                  </a:moveTo>
                  <a:lnTo>
                    <a:pt x="566" y="365"/>
                  </a:lnTo>
                  <a:lnTo>
                    <a:pt x="566" y="277"/>
                  </a:lnTo>
                  <a:lnTo>
                    <a:pt x="656" y="277"/>
                  </a:lnTo>
                  <a:lnTo>
                    <a:pt x="656" y="365"/>
                  </a:lnTo>
                  <a:close/>
                  <a:moveTo>
                    <a:pt x="656" y="511"/>
                  </a:moveTo>
                  <a:lnTo>
                    <a:pt x="566" y="511"/>
                  </a:lnTo>
                  <a:lnTo>
                    <a:pt x="566" y="423"/>
                  </a:lnTo>
                  <a:lnTo>
                    <a:pt x="656" y="423"/>
                  </a:lnTo>
                  <a:lnTo>
                    <a:pt x="656" y="5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61">
              <a:extLst>
                <a:ext uri="{FF2B5EF4-FFF2-40B4-BE49-F238E27FC236}">
                  <a16:creationId xmlns:a16="http://schemas.microsoft.com/office/drawing/2014/main" id="{5AFA8ECA-2029-4595-91A7-62C7B7DADE6C}"/>
                </a:ext>
              </a:extLst>
            </p:cNvPr>
            <p:cNvSpPr/>
            <p:nvPr/>
          </p:nvSpPr>
          <p:spPr>
            <a:xfrm>
              <a:off x="6590792" y="3375957"/>
              <a:ext cx="1142173"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CPU </a:t>
              </a:r>
              <a:r>
                <a:rPr lang="en-SG" sz="1050">
                  <a:solidFill>
                    <a:schemeClr val="bg2">
                      <a:lumMod val="10000"/>
                    </a:schemeClr>
                  </a:solidFill>
                  <a:latin typeface="Arial"/>
                  <a:cs typeface="Arial"/>
                </a:rPr>
                <a:t>allocation only</a:t>
              </a:r>
              <a:endParaRPr lang="en-SG" sz="1050" dirty="0">
                <a:solidFill>
                  <a:schemeClr val="bg2">
                    <a:lumMod val="10000"/>
                  </a:schemeClr>
                </a:solidFill>
                <a:latin typeface="Arial"/>
                <a:cs typeface="Arial"/>
              </a:endParaRPr>
            </a:p>
          </p:txBody>
        </p:sp>
        <p:sp>
          <p:nvSpPr>
            <p:cNvPr id="63" name="Freeform 13">
              <a:extLst>
                <a:ext uri="{FF2B5EF4-FFF2-40B4-BE49-F238E27FC236}">
                  <a16:creationId xmlns:a16="http://schemas.microsoft.com/office/drawing/2014/main" id="{42E20BC1-E18E-41B3-A2E4-58648A99C7BF}"/>
                </a:ext>
              </a:extLst>
            </p:cNvPr>
            <p:cNvSpPr>
              <a:spLocks noChangeAspect="1" noEditPoints="1"/>
            </p:cNvSpPr>
            <p:nvPr/>
          </p:nvSpPr>
          <p:spPr bwMode="auto">
            <a:xfrm>
              <a:off x="6134938" y="2767668"/>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29">
              <a:extLst>
                <a:ext uri="{FF2B5EF4-FFF2-40B4-BE49-F238E27FC236}">
                  <a16:creationId xmlns:a16="http://schemas.microsoft.com/office/drawing/2014/main" id="{F2E16666-3B86-4BD2-A8EB-C605F765A3B3}"/>
                </a:ext>
              </a:extLst>
            </p:cNvPr>
            <p:cNvSpPr>
              <a:spLocks noChangeAspect="1" noEditPoints="1"/>
            </p:cNvSpPr>
            <p:nvPr/>
          </p:nvSpPr>
          <p:spPr bwMode="auto">
            <a:xfrm>
              <a:off x="6119214" y="4197005"/>
              <a:ext cx="471670" cy="313649"/>
            </a:xfrm>
            <a:custGeom>
              <a:avLst/>
              <a:gdLst>
                <a:gd name="T0" fmla="*/ 110 w 788"/>
                <a:gd name="T1" fmla="*/ 72 h 524"/>
                <a:gd name="T2" fmla="*/ 0 w 788"/>
                <a:gd name="T3" fmla="*/ 136 h 524"/>
                <a:gd name="T4" fmla="*/ 80 w 788"/>
                <a:gd name="T5" fmla="*/ 524 h 524"/>
                <a:gd name="T6" fmla="*/ 677 w 788"/>
                <a:gd name="T7" fmla="*/ 450 h 524"/>
                <a:gd name="T8" fmla="*/ 732 w 788"/>
                <a:gd name="T9" fmla="*/ 316 h 524"/>
                <a:gd name="T10" fmla="*/ 242 w 788"/>
                <a:gd name="T11" fmla="*/ 452 h 524"/>
                <a:gd name="T12" fmla="*/ 192 w 788"/>
                <a:gd name="T13" fmla="*/ 452 h 524"/>
                <a:gd name="T14" fmla="*/ 322 w 788"/>
                <a:gd name="T15" fmla="*/ 452 h 524"/>
                <a:gd name="T16" fmla="*/ 275 w 788"/>
                <a:gd name="T17" fmla="*/ 452 h 524"/>
                <a:gd name="T18" fmla="*/ 404 w 788"/>
                <a:gd name="T19" fmla="*/ 491 h 524"/>
                <a:gd name="T20" fmla="*/ 435 w 788"/>
                <a:gd name="T21" fmla="*/ 452 h 524"/>
                <a:gd name="T22" fmla="*/ 435 w 788"/>
                <a:gd name="T23" fmla="*/ 491 h 524"/>
                <a:gd name="T24" fmla="*/ 162 w 788"/>
                <a:gd name="T25" fmla="*/ 452 h 524"/>
                <a:gd name="T26" fmla="*/ 112 w 788"/>
                <a:gd name="T27" fmla="*/ 452 h 524"/>
                <a:gd name="T28" fmla="*/ 515 w 788"/>
                <a:gd name="T29" fmla="*/ 452 h 524"/>
                <a:gd name="T30" fmla="*/ 644 w 788"/>
                <a:gd name="T31" fmla="*/ 419 h 524"/>
                <a:gd name="T32" fmla="*/ 55 w 788"/>
                <a:gd name="T33" fmla="*/ 166 h 524"/>
                <a:gd name="T34" fmla="*/ 143 w 788"/>
                <a:gd name="T35" fmla="*/ 166 h 524"/>
                <a:gd name="T36" fmla="*/ 644 w 788"/>
                <a:gd name="T37" fmla="*/ 316 h 524"/>
                <a:gd name="T38" fmla="*/ 644 w 788"/>
                <a:gd name="T39" fmla="*/ 419 h 524"/>
                <a:gd name="T40" fmla="*/ 677 w 788"/>
                <a:gd name="T41" fmla="*/ 316 h 524"/>
                <a:gd name="T42" fmla="*/ 143 w 788"/>
                <a:gd name="T43" fmla="*/ 136 h 524"/>
                <a:gd name="T44" fmla="*/ 86 w 788"/>
                <a:gd name="T45" fmla="*/ 103 h 524"/>
                <a:gd name="T46" fmla="*/ 699 w 788"/>
                <a:gd name="T47" fmla="*/ 103 h 524"/>
                <a:gd name="T48" fmla="*/ 699 w 788"/>
                <a:gd name="T49" fmla="*/ 355 h 524"/>
                <a:gd name="T50" fmla="*/ 732 w 788"/>
                <a:gd name="T51" fmla="*/ 72 h 524"/>
                <a:gd name="T52" fmla="*/ 755 w 788"/>
                <a:gd name="T53" fmla="*/ 33 h 524"/>
                <a:gd name="T54" fmla="*/ 86 w 788"/>
                <a:gd name="T55" fmla="*/ 199 h 524"/>
                <a:gd name="T56" fmla="*/ 229 w 788"/>
                <a:gd name="T57" fmla="*/ 380 h 524"/>
                <a:gd name="T58" fmla="*/ 229 w 788"/>
                <a:gd name="T59" fmla="*/ 284 h 524"/>
                <a:gd name="T60" fmla="*/ 110 w 788"/>
                <a:gd name="T61" fmla="*/ 199 h 524"/>
                <a:gd name="T62" fmla="*/ 197 w 788"/>
                <a:gd name="T63" fmla="*/ 347 h 524"/>
                <a:gd name="T64" fmla="*/ 110 w 788"/>
                <a:gd name="T65" fmla="*/ 232 h 524"/>
                <a:gd name="T66" fmla="*/ 197 w 788"/>
                <a:gd name="T67" fmla="*/ 284 h 524"/>
                <a:gd name="T68" fmla="*/ 252 w 788"/>
                <a:gd name="T69" fmla="*/ 355 h 524"/>
                <a:gd name="T70" fmla="*/ 424 w 788"/>
                <a:gd name="T71" fmla="*/ 355 h 524"/>
                <a:gd name="T72" fmla="*/ 424 w 788"/>
                <a:gd name="T73" fmla="*/ 199 h 524"/>
                <a:gd name="T74" fmla="*/ 285 w 788"/>
                <a:gd name="T75" fmla="*/ 232 h 524"/>
                <a:gd name="T76" fmla="*/ 394 w 788"/>
                <a:gd name="T77" fmla="*/ 316 h 524"/>
                <a:gd name="T78" fmla="*/ 285 w 788"/>
                <a:gd name="T79" fmla="*/ 316 h 524"/>
                <a:gd name="T80" fmla="*/ 447 w 788"/>
                <a:gd name="T81" fmla="*/ 284 h 524"/>
                <a:gd name="T82" fmla="*/ 447 w 788"/>
                <a:gd name="T83" fmla="*/ 380 h 524"/>
                <a:gd name="T84" fmla="*/ 619 w 788"/>
                <a:gd name="T85" fmla="*/ 316 h 524"/>
                <a:gd name="T86" fmla="*/ 447 w 788"/>
                <a:gd name="T87" fmla="*/ 199 h 524"/>
                <a:gd name="T88" fmla="*/ 589 w 788"/>
                <a:gd name="T89" fmla="*/ 232 h 524"/>
                <a:gd name="T90" fmla="*/ 589 w 788"/>
                <a:gd name="T91" fmla="*/ 347 h 524"/>
                <a:gd name="T92" fmla="*/ 480 w 788"/>
                <a:gd name="T93" fmla="*/ 28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8" h="524">
                  <a:moveTo>
                    <a:pt x="788" y="0"/>
                  </a:moveTo>
                  <a:lnTo>
                    <a:pt x="110" y="0"/>
                  </a:lnTo>
                  <a:lnTo>
                    <a:pt x="110" y="72"/>
                  </a:lnTo>
                  <a:lnTo>
                    <a:pt x="55" y="72"/>
                  </a:lnTo>
                  <a:lnTo>
                    <a:pt x="55" y="136"/>
                  </a:lnTo>
                  <a:lnTo>
                    <a:pt x="0" y="136"/>
                  </a:lnTo>
                  <a:lnTo>
                    <a:pt x="0" y="450"/>
                  </a:lnTo>
                  <a:lnTo>
                    <a:pt x="80" y="450"/>
                  </a:lnTo>
                  <a:lnTo>
                    <a:pt x="80" y="524"/>
                  </a:lnTo>
                  <a:lnTo>
                    <a:pt x="597" y="524"/>
                  </a:lnTo>
                  <a:lnTo>
                    <a:pt x="597" y="450"/>
                  </a:lnTo>
                  <a:lnTo>
                    <a:pt x="677" y="450"/>
                  </a:lnTo>
                  <a:lnTo>
                    <a:pt x="677" y="386"/>
                  </a:lnTo>
                  <a:lnTo>
                    <a:pt x="732" y="386"/>
                  </a:lnTo>
                  <a:lnTo>
                    <a:pt x="732" y="316"/>
                  </a:lnTo>
                  <a:lnTo>
                    <a:pt x="788" y="316"/>
                  </a:lnTo>
                  <a:lnTo>
                    <a:pt x="788" y="0"/>
                  </a:lnTo>
                  <a:close/>
                  <a:moveTo>
                    <a:pt x="242" y="452"/>
                  </a:moveTo>
                  <a:lnTo>
                    <a:pt x="242" y="491"/>
                  </a:lnTo>
                  <a:lnTo>
                    <a:pt x="192" y="491"/>
                  </a:lnTo>
                  <a:lnTo>
                    <a:pt x="192" y="452"/>
                  </a:lnTo>
                  <a:lnTo>
                    <a:pt x="242" y="452"/>
                  </a:lnTo>
                  <a:close/>
                  <a:moveTo>
                    <a:pt x="275" y="452"/>
                  </a:moveTo>
                  <a:lnTo>
                    <a:pt x="322" y="452"/>
                  </a:lnTo>
                  <a:lnTo>
                    <a:pt x="322" y="491"/>
                  </a:lnTo>
                  <a:lnTo>
                    <a:pt x="275" y="491"/>
                  </a:lnTo>
                  <a:lnTo>
                    <a:pt x="275" y="452"/>
                  </a:lnTo>
                  <a:close/>
                  <a:moveTo>
                    <a:pt x="355" y="452"/>
                  </a:moveTo>
                  <a:lnTo>
                    <a:pt x="404" y="452"/>
                  </a:lnTo>
                  <a:lnTo>
                    <a:pt x="404" y="491"/>
                  </a:lnTo>
                  <a:lnTo>
                    <a:pt x="355" y="491"/>
                  </a:lnTo>
                  <a:lnTo>
                    <a:pt x="355" y="452"/>
                  </a:lnTo>
                  <a:close/>
                  <a:moveTo>
                    <a:pt x="435" y="452"/>
                  </a:moveTo>
                  <a:lnTo>
                    <a:pt x="484" y="452"/>
                  </a:lnTo>
                  <a:lnTo>
                    <a:pt x="484" y="491"/>
                  </a:lnTo>
                  <a:lnTo>
                    <a:pt x="435" y="491"/>
                  </a:lnTo>
                  <a:lnTo>
                    <a:pt x="435" y="452"/>
                  </a:lnTo>
                  <a:close/>
                  <a:moveTo>
                    <a:pt x="112" y="452"/>
                  </a:moveTo>
                  <a:lnTo>
                    <a:pt x="162" y="452"/>
                  </a:lnTo>
                  <a:lnTo>
                    <a:pt x="162" y="491"/>
                  </a:lnTo>
                  <a:lnTo>
                    <a:pt x="112" y="491"/>
                  </a:lnTo>
                  <a:lnTo>
                    <a:pt x="112" y="452"/>
                  </a:lnTo>
                  <a:close/>
                  <a:moveTo>
                    <a:pt x="564" y="491"/>
                  </a:moveTo>
                  <a:lnTo>
                    <a:pt x="515" y="491"/>
                  </a:lnTo>
                  <a:lnTo>
                    <a:pt x="515" y="452"/>
                  </a:lnTo>
                  <a:lnTo>
                    <a:pt x="564" y="452"/>
                  </a:lnTo>
                  <a:lnTo>
                    <a:pt x="564" y="491"/>
                  </a:lnTo>
                  <a:close/>
                  <a:moveTo>
                    <a:pt x="644" y="419"/>
                  </a:moveTo>
                  <a:lnTo>
                    <a:pt x="32" y="419"/>
                  </a:lnTo>
                  <a:lnTo>
                    <a:pt x="32" y="166"/>
                  </a:lnTo>
                  <a:lnTo>
                    <a:pt x="55" y="166"/>
                  </a:lnTo>
                  <a:lnTo>
                    <a:pt x="86" y="166"/>
                  </a:lnTo>
                  <a:lnTo>
                    <a:pt x="110" y="166"/>
                  </a:lnTo>
                  <a:lnTo>
                    <a:pt x="143" y="166"/>
                  </a:lnTo>
                  <a:lnTo>
                    <a:pt x="644" y="166"/>
                  </a:lnTo>
                  <a:lnTo>
                    <a:pt x="644" y="284"/>
                  </a:lnTo>
                  <a:lnTo>
                    <a:pt x="644" y="316"/>
                  </a:lnTo>
                  <a:lnTo>
                    <a:pt x="644" y="355"/>
                  </a:lnTo>
                  <a:lnTo>
                    <a:pt x="644" y="386"/>
                  </a:lnTo>
                  <a:lnTo>
                    <a:pt x="644" y="419"/>
                  </a:lnTo>
                  <a:close/>
                  <a:moveTo>
                    <a:pt x="699" y="355"/>
                  </a:moveTo>
                  <a:lnTo>
                    <a:pt x="677" y="355"/>
                  </a:lnTo>
                  <a:lnTo>
                    <a:pt x="677" y="316"/>
                  </a:lnTo>
                  <a:lnTo>
                    <a:pt x="677" y="284"/>
                  </a:lnTo>
                  <a:lnTo>
                    <a:pt x="677" y="136"/>
                  </a:lnTo>
                  <a:lnTo>
                    <a:pt x="143" y="136"/>
                  </a:lnTo>
                  <a:lnTo>
                    <a:pt x="110" y="136"/>
                  </a:lnTo>
                  <a:lnTo>
                    <a:pt x="86" y="136"/>
                  </a:lnTo>
                  <a:lnTo>
                    <a:pt x="86" y="103"/>
                  </a:lnTo>
                  <a:lnTo>
                    <a:pt x="110" y="103"/>
                  </a:lnTo>
                  <a:lnTo>
                    <a:pt x="143" y="103"/>
                  </a:lnTo>
                  <a:lnTo>
                    <a:pt x="699" y="103"/>
                  </a:lnTo>
                  <a:lnTo>
                    <a:pt x="699" y="284"/>
                  </a:lnTo>
                  <a:lnTo>
                    <a:pt x="699" y="316"/>
                  </a:lnTo>
                  <a:lnTo>
                    <a:pt x="699" y="355"/>
                  </a:lnTo>
                  <a:close/>
                  <a:moveTo>
                    <a:pt x="755" y="284"/>
                  </a:moveTo>
                  <a:lnTo>
                    <a:pt x="732" y="284"/>
                  </a:lnTo>
                  <a:lnTo>
                    <a:pt x="732" y="72"/>
                  </a:lnTo>
                  <a:lnTo>
                    <a:pt x="143" y="72"/>
                  </a:lnTo>
                  <a:lnTo>
                    <a:pt x="143" y="33"/>
                  </a:lnTo>
                  <a:lnTo>
                    <a:pt x="755" y="33"/>
                  </a:lnTo>
                  <a:lnTo>
                    <a:pt x="755" y="284"/>
                  </a:lnTo>
                  <a:close/>
                  <a:moveTo>
                    <a:pt x="110" y="199"/>
                  </a:moveTo>
                  <a:lnTo>
                    <a:pt x="86" y="199"/>
                  </a:lnTo>
                  <a:lnTo>
                    <a:pt x="57" y="199"/>
                  </a:lnTo>
                  <a:lnTo>
                    <a:pt x="57" y="380"/>
                  </a:lnTo>
                  <a:lnTo>
                    <a:pt x="229" y="380"/>
                  </a:lnTo>
                  <a:lnTo>
                    <a:pt x="229" y="355"/>
                  </a:lnTo>
                  <a:lnTo>
                    <a:pt x="229" y="316"/>
                  </a:lnTo>
                  <a:lnTo>
                    <a:pt x="229" y="284"/>
                  </a:lnTo>
                  <a:lnTo>
                    <a:pt x="229" y="199"/>
                  </a:lnTo>
                  <a:lnTo>
                    <a:pt x="143" y="199"/>
                  </a:lnTo>
                  <a:lnTo>
                    <a:pt x="110" y="199"/>
                  </a:lnTo>
                  <a:close/>
                  <a:moveTo>
                    <a:pt x="197" y="284"/>
                  </a:moveTo>
                  <a:lnTo>
                    <a:pt x="197" y="316"/>
                  </a:lnTo>
                  <a:lnTo>
                    <a:pt x="197" y="347"/>
                  </a:lnTo>
                  <a:lnTo>
                    <a:pt x="88" y="347"/>
                  </a:lnTo>
                  <a:lnTo>
                    <a:pt x="88" y="232"/>
                  </a:lnTo>
                  <a:lnTo>
                    <a:pt x="110" y="232"/>
                  </a:lnTo>
                  <a:lnTo>
                    <a:pt x="143" y="232"/>
                  </a:lnTo>
                  <a:lnTo>
                    <a:pt x="197" y="232"/>
                  </a:lnTo>
                  <a:lnTo>
                    <a:pt x="197" y="284"/>
                  </a:lnTo>
                  <a:close/>
                  <a:moveTo>
                    <a:pt x="252" y="284"/>
                  </a:moveTo>
                  <a:lnTo>
                    <a:pt x="252" y="316"/>
                  </a:lnTo>
                  <a:lnTo>
                    <a:pt x="252" y="355"/>
                  </a:lnTo>
                  <a:lnTo>
                    <a:pt x="252" y="380"/>
                  </a:lnTo>
                  <a:lnTo>
                    <a:pt x="424" y="380"/>
                  </a:lnTo>
                  <a:lnTo>
                    <a:pt x="424" y="355"/>
                  </a:lnTo>
                  <a:lnTo>
                    <a:pt x="424" y="316"/>
                  </a:lnTo>
                  <a:lnTo>
                    <a:pt x="424" y="284"/>
                  </a:lnTo>
                  <a:lnTo>
                    <a:pt x="424" y="199"/>
                  </a:lnTo>
                  <a:lnTo>
                    <a:pt x="252" y="199"/>
                  </a:lnTo>
                  <a:lnTo>
                    <a:pt x="252" y="284"/>
                  </a:lnTo>
                  <a:close/>
                  <a:moveTo>
                    <a:pt x="285" y="232"/>
                  </a:moveTo>
                  <a:lnTo>
                    <a:pt x="394" y="232"/>
                  </a:lnTo>
                  <a:lnTo>
                    <a:pt x="394" y="284"/>
                  </a:lnTo>
                  <a:lnTo>
                    <a:pt x="394" y="316"/>
                  </a:lnTo>
                  <a:lnTo>
                    <a:pt x="394" y="347"/>
                  </a:lnTo>
                  <a:lnTo>
                    <a:pt x="285" y="347"/>
                  </a:lnTo>
                  <a:lnTo>
                    <a:pt x="285" y="316"/>
                  </a:lnTo>
                  <a:lnTo>
                    <a:pt x="285" y="284"/>
                  </a:lnTo>
                  <a:lnTo>
                    <a:pt x="285" y="232"/>
                  </a:lnTo>
                  <a:close/>
                  <a:moveTo>
                    <a:pt x="447" y="284"/>
                  </a:moveTo>
                  <a:lnTo>
                    <a:pt x="447" y="316"/>
                  </a:lnTo>
                  <a:lnTo>
                    <a:pt x="447" y="355"/>
                  </a:lnTo>
                  <a:lnTo>
                    <a:pt x="447" y="380"/>
                  </a:lnTo>
                  <a:lnTo>
                    <a:pt x="619" y="380"/>
                  </a:lnTo>
                  <a:lnTo>
                    <a:pt x="619" y="355"/>
                  </a:lnTo>
                  <a:lnTo>
                    <a:pt x="619" y="316"/>
                  </a:lnTo>
                  <a:lnTo>
                    <a:pt x="619" y="284"/>
                  </a:lnTo>
                  <a:lnTo>
                    <a:pt x="619" y="199"/>
                  </a:lnTo>
                  <a:lnTo>
                    <a:pt x="447" y="199"/>
                  </a:lnTo>
                  <a:lnTo>
                    <a:pt x="447" y="284"/>
                  </a:lnTo>
                  <a:close/>
                  <a:moveTo>
                    <a:pt x="480" y="232"/>
                  </a:moveTo>
                  <a:lnTo>
                    <a:pt x="589" y="232"/>
                  </a:lnTo>
                  <a:lnTo>
                    <a:pt x="589" y="284"/>
                  </a:lnTo>
                  <a:lnTo>
                    <a:pt x="589" y="316"/>
                  </a:lnTo>
                  <a:lnTo>
                    <a:pt x="589" y="347"/>
                  </a:lnTo>
                  <a:lnTo>
                    <a:pt x="480" y="347"/>
                  </a:lnTo>
                  <a:lnTo>
                    <a:pt x="480" y="316"/>
                  </a:lnTo>
                  <a:lnTo>
                    <a:pt x="480" y="284"/>
                  </a:lnTo>
                  <a:lnTo>
                    <a:pt x="480" y="232"/>
                  </a:ln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Rectangle 64">
              <a:extLst>
                <a:ext uri="{FF2B5EF4-FFF2-40B4-BE49-F238E27FC236}">
                  <a16:creationId xmlns:a16="http://schemas.microsoft.com/office/drawing/2014/main" id="{592998EB-488F-478D-B0FB-881F19BF6930}"/>
                </a:ext>
              </a:extLst>
            </p:cNvPr>
            <p:cNvSpPr/>
            <p:nvPr/>
          </p:nvSpPr>
          <p:spPr>
            <a:xfrm>
              <a:off x="6590793" y="2674104"/>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200" b="1">
                  <a:solidFill>
                    <a:schemeClr val="bg2">
                      <a:lumMod val="10000"/>
                    </a:schemeClr>
                  </a:solidFill>
                  <a:latin typeface="Arial"/>
                  <a:cs typeface="Arial"/>
                </a:rPr>
                <a:t>Power off first</a:t>
              </a:r>
              <a:endParaRPr lang="en-SG" sz="1200" b="1" dirty="0">
                <a:solidFill>
                  <a:schemeClr val="bg2">
                    <a:lumMod val="10000"/>
                  </a:schemeClr>
                </a:solidFill>
                <a:latin typeface="Arial"/>
                <a:cs typeface="Arial"/>
              </a:endParaRPr>
            </a:p>
          </p:txBody>
        </p:sp>
        <p:sp>
          <p:nvSpPr>
            <p:cNvPr id="66" name="Rectangle 65">
              <a:extLst>
                <a:ext uri="{FF2B5EF4-FFF2-40B4-BE49-F238E27FC236}">
                  <a16:creationId xmlns:a16="http://schemas.microsoft.com/office/drawing/2014/main" id="{D9CEF371-8025-4A85-8ED2-3DAD43821E14}"/>
                </a:ext>
              </a:extLst>
            </p:cNvPr>
            <p:cNvSpPr/>
            <p:nvPr/>
          </p:nvSpPr>
          <p:spPr>
            <a:xfrm>
              <a:off x="6590793" y="4040936"/>
              <a:ext cx="1008000"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Memory</a:t>
              </a:r>
              <a:endParaRPr lang="en-SG" sz="1400" b="1" dirty="0">
                <a:solidFill>
                  <a:schemeClr val="bg2">
                    <a:lumMod val="10000"/>
                  </a:schemeClr>
                </a:solidFill>
                <a:latin typeface="Arial"/>
                <a:cs typeface="Arial"/>
              </a:endParaRPr>
            </a:p>
          </p:txBody>
        </p:sp>
      </p:grpSp>
      <p:sp>
        <p:nvSpPr>
          <p:cNvPr id="67" name="Rectangle 66">
            <a:extLst>
              <a:ext uri="{FF2B5EF4-FFF2-40B4-BE49-F238E27FC236}">
                <a16:creationId xmlns:a16="http://schemas.microsoft.com/office/drawing/2014/main" id="{3835ABE3-DA23-421A-A32A-1A104716FE21}"/>
              </a:ext>
            </a:extLst>
          </p:cNvPr>
          <p:cNvSpPr/>
          <p:nvPr/>
        </p:nvSpPr>
        <p:spPr>
          <a:xfrm>
            <a:off x="9817710"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Unused?</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sp>
        <p:nvSpPr>
          <p:cNvPr id="68" name="Arrow: Right 67">
            <a:extLst>
              <a:ext uri="{FF2B5EF4-FFF2-40B4-BE49-F238E27FC236}">
                <a16:creationId xmlns:a16="http://schemas.microsoft.com/office/drawing/2014/main" id="{8D979889-8C4F-4EB7-A824-FD05E7A2CA59}"/>
              </a:ext>
            </a:extLst>
          </p:cNvPr>
          <p:cNvSpPr/>
          <p:nvPr/>
        </p:nvSpPr>
        <p:spPr>
          <a:xfrm>
            <a:off x="854833" y="4468977"/>
            <a:ext cx="10510878" cy="432048"/>
          </a:xfrm>
          <a:prstGeom prst="rightArrow">
            <a:avLst/>
          </a:prstGeom>
          <a:gradFill flip="none" rotWithShape="1">
            <a:gsLst>
              <a:gs pos="0">
                <a:schemeClr val="accent4"/>
              </a:gs>
              <a:gs pos="100000">
                <a:srgbClr val="FF0000"/>
              </a:gs>
            </a:gsLst>
            <a:lin ang="0" scaled="1"/>
            <a:tileRect/>
          </a:gradFill>
          <a:ln/>
        </p:spPr>
        <p:style>
          <a:lnRef idx="0">
            <a:schemeClr val="dk1"/>
          </a:lnRef>
          <a:fillRef idx="3">
            <a:schemeClr val="dk1"/>
          </a:fillRef>
          <a:effectRef idx="3">
            <a:schemeClr val="dk1"/>
          </a:effectRef>
          <a:fontRef idx="minor">
            <a:schemeClr val="lt1"/>
          </a:fontRef>
        </p:style>
        <p:txBody>
          <a:bodyPr rtlCol="0" anchor="ctr"/>
          <a:lstStyle/>
          <a:p>
            <a:pPr algn="ctr"/>
            <a:endParaRPr lang="en-SG" dirty="0"/>
          </a:p>
        </p:txBody>
      </p:sp>
      <p:grpSp>
        <p:nvGrpSpPr>
          <p:cNvPr id="69" name="Group 68">
            <a:extLst>
              <a:ext uri="{FF2B5EF4-FFF2-40B4-BE49-F238E27FC236}">
                <a16:creationId xmlns:a16="http://schemas.microsoft.com/office/drawing/2014/main" id="{E43503BA-B4D2-4312-9711-14424080FC7E}"/>
              </a:ext>
            </a:extLst>
          </p:cNvPr>
          <p:cNvGrpSpPr/>
          <p:nvPr/>
        </p:nvGrpSpPr>
        <p:grpSpPr>
          <a:xfrm>
            <a:off x="9817309" y="2121943"/>
            <a:ext cx="1682172" cy="2347034"/>
            <a:chOff x="6050793" y="2463829"/>
            <a:chExt cx="1682172" cy="2347034"/>
          </a:xfrm>
        </p:grpSpPr>
        <p:sp>
          <p:nvSpPr>
            <p:cNvPr id="70" name="Rectangle 69">
              <a:extLst>
                <a:ext uri="{FF2B5EF4-FFF2-40B4-BE49-F238E27FC236}">
                  <a16:creationId xmlns:a16="http://schemas.microsoft.com/office/drawing/2014/main" id="{76B6E69C-ED9E-40B6-AF7A-0AE27176A5F8}"/>
                </a:ext>
              </a:extLst>
            </p:cNvPr>
            <p:cNvSpPr/>
            <p:nvPr/>
          </p:nvSpPr>
          <p:spPr>
            <a:xfrm>
              <a:off x="6050793" y="2463829"/>
              <a:ext cx="1548000" cy="2347034"/>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71" name="Freeform 18">
              <a:extLst>
                <a:ext uri="{FF2B5EF4-FFF2-40B4-BE49-F238E27FC236}">
                  <a16:creationId xmlns:a16="http://schemas.microsoft.com/office/drawing/2014/main" id="{EB5E76DE-9847-4F83-AC47-FDFAFB9BC5BD}"/>
                </a:ext>
              </a:extLst>
            </p:cNvPr>
            <p:cNvSpPr>
              <a:spLocks noChangeAspect="1" noEditPoints="1"/>
            </p:cNvSpPr>
            <p:nvPr/>
          </p:nvSpPr>
          <p:spPr bwMode="auto">
            <a:xfrm>
              <a:off x="6184966" y="3497342"/>
              <a:ext cx="340166" cy="340166"/>
            </a:xfrm>
            <a:custGeom>
              <a:avLst/>
              <a:gdLst>
                <a:gd name="T0" fmla="*/ 722 w 788"/>
                <a:gd name="T1" fmla="*/ 115 h 788"/>
                <a:gd name="T2" fmla="*/ 673 w 788"/>
                <a:gd name="T3" fmla="*/ 0 h 788"/>
                <a:gd name="T4" fmla="*/ 541 w 788"/>
                <a:gd name="T5" fmla="*/ 65 h 788"/>
                <a:gd name="T6" fmla="*/ 508 w 788"/>
                <a:gd name="T7" fmla="*/ 65 h 788"/>
                <a:gd name="T8" fmla="*/ 377 w 788"/>
                <a:gd name="T9" fmla="*/ 0 h 788"/>
                <a:gd name="T10" fmla="*/ 279 w 788"/>
                <a:gd name="T11" fmla="*/ 0 h 788"/>
                <a:gd name="T12" fmla="*/ 147 w 788"/>
                <a:gd name="T13" fmla="*/ 65 h 788"/>
                <a:gd name="T14" fmla="*/ 114 w 788"/>
                <a:gd name="T15" fmla="*/ 65 h 788"/>
                <a:gd name="T16" fmla="*/ 114 w 788"/>
                <a:gd name="T17" fmla="*/ 723 h 788"/>
                <a:gd name="T18" fmla="*/ 147 w 788"/>
                <a:gd name="T19" fmla="*/ 723 h 788"/>
                <a:gd name="T20" fmla="*/ 279 w 788"/>
                <a:gd name="T21" fmla="*/ 788 h 788"/>
                <a:gd name="T22" fmla="*/ 377 w 788"/>
                <a:gd name="T23" fmla="*/ 788 h 788"/>
                <a:gd name="T24" fmla="*/ 508 w 788"/>
                <a:gd name="T25" fmla="*/ 723 h 788"/>
                <a:gd name="T26" fmla="*/ 541 w 788"/>
                <a:gd name="T27" fmla="*/ 723 h 788"/>
                <a:gd name="T28" fmla="*/ 673 w 788"/>
                <a:gd name="T29" fmla="*/ 788 h 788"/>
                <a:gd name="T30" fmla="*/ 722 w 788"/>
                <a:gd name="T31" fmla="*/ 673 h 788"/>
                <a:gd name="T32" fmla="*/ 722 w 788"/>
                <a:gd name="T33" fmla="*/ 641 h 788"/>
                <a:gd name="T34" fmla="*/ 788 w 788"/>
                <a:gd name="T35" fmla="*/ 509 h 788"/>
                <a:gd name="T36" fmla="*/ 788 w 788"/>
                <a:gd name="T37" fmla="*/ 411 h 788"/>
                <a:gd name="T38" fmla="*/ 722 w 788"/>
                <a:gd name="T39" fmla="*/ 279 h 788"/>
                <a:gd name="T40" fmla="*/ 722 w 788"/>
                <a:gd name="T41" fmla="*/ 246 h 788"/>
                <a:gd name="T42" fmla="*/ 689 w 788"/>
                <a:gd name="T43" fmla="*/ 690 h 788"/>
                <a:gd name="T44" fmla="*/ 689 w 788"/>
                <a:gd name="T45" fmla="*/ 98 h 788"/>
                <a:gd name="T46" fmla="*/ 65 w 788"/>
                <a:gd name="T47" fmla="*/ 115 h 788"/>
                <a:gd name="T48" fmla="*/ 0 w 788"/>
                <a:gd name="T49" fmla="*/ 115 h 788"/>
                <a:gd name="T50" fmla="*/ 65 w 788"/>
                <a:gd name="T51" fmla="*/ 673 h 788"/>
                <a:gd name="T52" fmla="*/ 0 w 788"/>
                <a:gd name="T53" fmla="*/ 509 h 788"/>
                <a:gd name="T54" fmla="*/ 0 w 788"/>
                <a:gd name="T55" fmla="*/ 542 h 788"/>
                <a:gd name="T56" fmla="*/ 65 w 788"/>
                <a:gd name="T57" fmla="*/ 246 h 788"/>
                <a:gd name="T58" fmla="*/ 0 w 788"/>
                <a:gd name="T59" fmla="*/ 246 h 788"/>
                <a:gd name="T60" fmla="*/ 65 w 788"/>
                <a:gd name="T61" fmla="*/ 411 h 788"/>
                <a:gd name="T62" fmla="*/ 219 w 788"/>
                <a:gd name="T63" fmla="*/ 657 h 788"/>
                <a:gd name="T64" fmla="*/ 219 w 788"/>
                <a:gd name="T65" fmla="*/ 569 h 788"/>
                <a:gd name="T66" fmla="*/ 277 w 788"/>
                <a:gd name="T67" fmla="*/ 657 h 788"/>
                <a:gd name="T68" fmla="*/ 365 w 788"/>
                <a:gd name="T69" fmla="*/ 657 h 788"/>
                <a:gd name="T70" fmla="*/ 422 w 788"/>
                <a:gd name="T71" fmla="*/ 569 h 788"/>
                <a:gd name="T72" fmla="*/ 365 w 788"/>
                <a:gd name="T73" fmla="*/ 222 h 788"/>
                <a:gd name="T74" fmla="*/ 365 w 788"/>
                <a:gd name="T75" fmla="*/ 131 h 788"/>
                <a:gd name="T76" fmla="*/ 422 w 788"/>
                <a:gd name="T77" fmla="*/ 222 h 788"/>
                <a:gd name="T78" fmla="*/ 510 w 788"/>
                <a:gd name="T79" fmla="*/ 222 h 788"/>
                <a:gd name="T80" fmla="*/ 566 w 788"/>
                <a:gd name="T81" fmla="*/ 131 h 788"/>
                <a:gd name="T82" fmla="*/ 219 w 788"/>
                <a:gd name="T83" fmla="*/ 222 h 788"/>
                <a:gd name="T84" fmla="*/ 219 w 788"/>
                <a:gd name="T85" fmla="*/ 131 h 788"/>
                <a:gd name="T86" fmla="*/ 566 w 788"/>
                <a:gd name="T87" fmla="*/ 657 h 788"/>
                <a:gd name="T88" fmla="*/ 656 w 788"/>
                <a:gd name="T89" fmla="*/ 657 h 788"/>
                <a:gd name="T90" fmla="*/ 131 w 788"/>
                <a:gd name="T91" fmla="*/ 277 h 788"/>
                <a:gd name="T92" fmla="*/ 219 w 788"/>
                <a:gd name="T93" fmla="*/ 511 h 788"/>
                <a:gd name="T94" fmla="*/ 219 w 788"/>
                <a:gd name="T95" fmla="*/ 423 h 788"/>
                <a:gd name="T96" fmla="*/ 566 w 788"/>
                <a:gd name="T97" fmla="*/ 365 h 788"/>
                <a:gd name="T98" fmla="*/ 656 w 788"/>
                <a:gd name="T99" fmla="*/ 365 h 788"/>
                <a:gd name="T100" fmla="*/ 566 w 788"/>
                <a:gd name="T101" fmla="*/ 42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8" h="788">
                  <a:moveTo>
                    <a:pt x="788" y="148"/>
                  </a:moveTo>
                  <a:lnTo>
                    <a:pt x="788" y="115"/>
                  </a:lnTo>
                  <a:lnTo>
                    <a:pt x="722" y="115"/>
                  </a:lnTo>
                  <a:lnTo>
                    <a:pt x="722" y="65"/>
                  </a:lnTo>
                  <a:lnTo>
                    <a:pt x="673" y="65"/>
                  </a:lnTo>
                  <a:lnTo>
                    <a:pt x="673" y="0"/>
                  </a:lnTo>
                  <a:lnTo>
                    <a:pt x="640" y="0"/>
                  </a:lnTo>
                  <a:lnTo>
                    <a:pt x="640" y="65"/>
                  </a:lnTo>
                  <a:lnTo>
                    <a:pt x="541" y="65"/>
                  </a:lnTo>
                  <a:lnTo>
                    <a:pt x="541" y="0"/>
                  </a:lnTo>
                  <a:lnTo>
                    <a:pt x="508" y="0"/>
                  </a:lnTo>
                  <a:lnTo>
                    <a:pt x="508" y="65"/>
                  </a:lnTo>
                  <a:lnTo>
                    <a:pt x="410" y="65"/>
                  </a:lnTo>
                  <a:lnTo>
                    <a:pt x="410" y="0"/>
                  </a:lnTo>
                  <a:lnTo>
                    <a:pt x="377" y="0"/>
                  </a:lnTo>
                  <a:lnTo>
                    <a:pt x="377" y="65"/>
                  </a:lnTo>
                  <a:lnTo>
                    <a:pt x="279" y="65"/>
                  </a:lnTo>
                  <a:lnTo>
                    <a:pt x="279" y="0"/>
                  </a:lnTo>
                  <a:lnTo>
                    <a:pt x="246" y="0"/>
                  </a:lnTo>
                  <a:lnTo>
                    <a:pt x="246" y="65"/>
                  </a:lnTo>
                  <a:lnTo>
                    <a:pt x="147" y="65"/>
                  </a:lnTo>
                  <a:lnTo>
                    <a:pt x="147" y="0"/>
                  </a:lnTo>
                  <a:lnTo>
                    <a:pt x="114" y="0"/>
                  </a:lnTo>
                  <a:lnTo>
                    <a:pt x="114" y="65"/>
                  </a:lnTo>
                  <a:lnTo>
                    <a:pt x="65" y="65"/>
                  </a:lnTo>
                  <a:lnTo>
                    <a:pt x="65" y="723"/>
                  </a:lnTo>
                  <a:lnTo>
                    <a:pt x="114" y="723"/>
                  </a:lnTo>
                  <a:lnTo>
                    <a:pt x="114" y="788"/>
                  </a:lnTo>
                  <a:lnTo>
                    <a:pt x="147" y="788"/>
                  </a:lnTo>
                  <a:lnTo>
                    <a:pt x="147" y="723"/>
                  </a:lnTo>
                  <a:lnTo>
                    <a:pt x="246" y="723"/>
                  </a:lnTo>
                  <a:lnTo>
                    <a:pt x="246" y="788"/>
                  </a:lnTo>
                  <a:lnTo>
                    <a:pt x="279" y="788"/>
                  </a:lnTo>
                  <a:lnTo>
                    <a:pt x="279" y="723"/>
                  </a:lnTo>
                  <a:lnTo>
                    <a:pt x="377" y="723"/>
                  </a:lnTo>
                  <a:lnTo>
                    <a:pt x="377" y="788"/>
                  </a:lnTo>
                  <a:lnTo>
                    <a:pt x="410" y="788"/>
                  </a:lnTo>
                  <a:lnTo>
                    <a:pt x="410" y="723"/>
                  </a:lnTo>
                  <a:lnTo>
                    <a:pt x="508" y="723"/>
                  </a:lnTo>
                  <a:lnTo>
                    <a:pt x="508" y="788"/>
                  </a:lnTo>
                  <a:lnTo>
                    <a:pt x="541" y="788"/>
                  </a:lnTo>
                  <a:lnTo>
                    <a:pt x="541" y="723"/>
                  </a:lnTo>
                  <a:lnTo>
                    <a:pt x="640" y="723"/>
                  </a:lnTo>
                  <a:lnTo>
                    <a:pt x="640" y="788"/>
                  </a:lnTo>
                  <a:lnTo>
                    <a:pt x="673" y="788"/>
                  </a:lnTo>
                  <a:lnTo>
                    <a:pt x="673" y="723"/>
                  </a:lnTo>
                  <a:lnTo>
                    <a:pt x="722" y="723"/>
                  </a:lnTo>
                  <a:lnTo>
                    <a:pt x="722" y="673"/>
                  </a:lnTo>
                  <a:lnTo>
                    <a:pt x="788" y="673"/>
                  </a:lnTo>
                  <a:lnTo>
                    <a:pt x="788" y="641"/>
                  </a:lnTo>
                  <a:lnTo>
                    <a:pt x="722" y="641"/>
                  </a:lnTo>
                  <a:lnTo>
                    <a:pt x="722" y="542"/>
                  </a:lnTo>
                  <a:lnTo>
                    <a:pt x="788" y="542"/>
                  </a:lnTo>
                  <a:lnTo>
                    <a:pt x="788" y="509"/>
                  </a:lnTo>
                  <a:lnTo>
                    <a:pt x="722" y="509"/>
                  </a:lnTo>
                  <a:lnTo>
                    <a:pt x="722" y="411"/>
                  </a:lnTo>
                  <a:lnTo>
                    <a:pt x="788" y="411"/>
                  </a:lnTo>
                  <a:lnTo>
                    <a:pt x="788" y="378"/>
                  </a:lnTo>
                  <a:lnTo>
                    <a:pt x="722" y="378"/>
                  </a:lnTo>
                  <a:lnTo>
                    <a:pt x="722" y="279"/>
                  </a:lnTo>
                  <a:lnTo>
                    <a:pt x="788" y="279"/>
                  </a:lnTo>
                  <a:lnTo>
                    <a:pt x="788" y="246"/>
                  </a:lnTo>
                  <a:lnTo>
                    <a:pt x="722" y="246"/>
                  </a:lnTo>
                  <a:lnTo>
                    <a:pt x="722" y="148"/>
                  </a:lnTo>
                  <a:lnTo>
                    <a:pt x="788" y="148"/>
                  </a:lnTo>
                  <a:close/>
                  <a:moveTo>
                    <a:pt x="689" y="690"/>
                  </a:moveTo>
                  <a:lnTo>
                    <a:pt x="98" y="690"/>
                  </a:lnTo>
                  <a:lnTo>
                    <a:pt x="98" y="98"/>
                  </a:lnTo>
                  <a:lnTo>
                    <a:pt x="689" y="98"/>
                  </a:lnTo>
                  <a:lnTo>
                    <a:pt x="689" y="690"/>
                  </a:lnTo>
                  <a:close/>
                  <a:moveTo>
                    <a:pt x="0" y="115"/>
                  </a:moveTo>
                  <a:lnTo>
                    <a:pt x="65" y="115"/>
                  </a:lnTo>
                  <a:lnTo>
                    <a:pt x="65" y="148"/>
                  </a:lnTo>
                  <a:lnTo>
                    <a:pt x="0" y="148"/>
                  </a:lnTo>
                  <a:lnTo>
                    <a:pt x="0" y="115"/>
                  </a:lnTo>
                  <a:close/>
                  <a:moveTo>
                    <a:pt x="0" y="641"/>
                  </a:moveTo>
                  <a:lnTo>
                    <a:pt x="65" y="641"/>
                  </a:lnTo>
                  <a:lnTo>
                    <a:pt x="65" y="673"/>
                  </a:lnTo>
                  <a:lnTo>
                    <a:pt x="0" y="673"/>
                  </a:lnTo>
                  <a:lnTo>
                    <a:pt x="0" y="641"/>
                  </a:lnTo>
                  <a:close/>
                  <a:moveTo>
                    <a:pt x="0" y="509"/>
                  </a:moveTo>
                  <a:lnTo>
                    <a:pt x="65" y="509"/>
                  </a:lnTo>
                  <a:lnTo>
                    <a:pt x="65" y="542"/>
                  </a:lnTo>
                  <a:lnTo>
                    <a:pt x="0" y="542"/>
                  </a:lnTo>
                  <a:lnTo>
                    <a:pt x="0" y="509"/>
                  </a:lnTo>
                  <a:close/>
                  <a:moveTo>
                    <a:pt x="0" y="246"/>
                  </a:moveTo>
                  <a:lnTo>
                    <a:pt x="65" y="246"/>
                  </a:lnTo>
                  <a:lnTo>
                    <a:pt x="65" y="279"/>
                  </a:lnTo>
                  <a:lnTo>
                    <a:pt x="0" y="279"/>
                  </a:lnTo>
                  <a:lnTo>
                    <a:pt x="0" y="246"/>
                  </a:lnTo>
                  <a:close/>
                  <a:moveTo>
                    <a:pt x="0" y="378"/>
                  </a:moveTo>
                  <a:lnTo>
                    <a:pt x="65" y="378"/>
                  </a:lnTo>
                  <a:lnTo>
                    <a:pt x="65" y="411"/>
                  </a:lnTo>
                  <a:lnTo>
                    <a:pt x="0" y="411"/>
                  </a:lnTo>
                  <a:lnTo>
                    <a:pt x="0" y="378"/>
                  </a:lnTo>
                  <a:close/>
                  <a:moveTo>
                    <a:pt x="219" y="657"/>
                  </a:moveTo>
                  <a:lnTo>
                    <a:pt x="131" y="657"/>
                  </a:lnTo>
                  <a:lnTo>
                    <a:pt x="131" y="569"/>
                  </a:lnTo>
                  <a:lnTo>
                    <a:pt x="219" y="569"/>
                  </a:lnTo>
                  <a:lnTo>
                    <a:pt x="219" y="657"/>
                  </a:lnTo>
                  <a:close/>
                  <a:moveTo>
                    <a:pt x="365" y="657"/>
                  </a:moveTo>
                  <a:lnTo>
                    <a:pt x="277" y="657"/>
                  </a:lnTo>
                  <a:lnTo>
                    <a:pt x="277" y="569"/>
                  </a:lnTo>
                  <a:lnTo>
                    <a:pt x="365" y="569"/>
                  </a:lnTo>
                  <a:lnTo>
                    <a:pt x="365" y="657"/>
                  </a:lnTo>
                  <a:close/>
                  <a:moveTo>
                    <a:pt x="510" y="657"/>
                  </a:moveTo>
                  <a:lnTo>
                    <a:pt x="422" y="657"/>
                  </a:lnTo>
                  <a:lnTo>
                    <a:pt x="422" y="569"/>
                  </a:lnTo>
                  <a:lnTo>
                    <a:pt x="510" y="569"/>
                  </a:lnTo>
                  <a:lnTo>
                    <a:pt x="510" y="657"/>
                  </a:lnTo>
                  <a:close/>
                  <a:moveTo>
                    <a:pt x="365" y="222"/>
                  </a:moveTo>
                  <a:lnTo>
                    <a:pt x="277" y="222"/>
                  </a:lnTo>
                  <a:lnTo>
                    <a:pt x="277" y="131"/>
                  </a:lnTo>
                  <a:lnTo>
                    <a:pt x="365" y="131"/>
                  </a:lnTo>
                  <a:lnTo>
                    <a:pt x="365" y="222"/>
                  </a:lnTo>
                  <a:close/>
                  <a:moveTo>
                    <a:pt x="510" y="222"/>
                  </a:moveTo>
                  <a:lnTo>
                    <a:pt x="422" y="222"/>
                  </a:lnTo>
                  <a:lnTo>
                    <a:pt x="422" y="131"/>
                  </a:lnTo>
                  <a:lnTo>
                    <a:pt x="510" y="131"/>
                  </a:lnTo>
                  <a:lnTo>
                    <a:pt x="510" y="222"/>
                  </a:lnTo>
                  <a:close/>
                  <a:moveTo>
                    <a:pt x="656" y="222"/>
                  </a:moveTo>
                  <a:lnTo>
                    <a:pt x="566" y="222"/>
                  </a:lnTo>
                  <a:lnTo>
                    <a:pt x="566" y="131"/>
                  </a:lnTo>
                  <a:lnTo>
                    <a:pt x="656" y="131"/>
                  </a:lnTo>
                  <a:lnTo>
                    <a:pt x="656" y="222"/>
                  </a:lnTo>
                  <a:close/>
                  <a:moveTo>
                    <a:pt x="219" y="222"/>
                  </a:moveTo>
                  <a:lnTo>
                    <a:pt x="131" y="222"/>
                  </a:lnTo>
                  <a:lnTo>
                    <a:pt x="131" y="131"/>
                  </a:lnTo>
                  <a:lnTo>
                    <a:pt x="219" y="131"/>
                  </a:lnTo>
                  <a:lnTo>
                    <a:pt x="219" y="222"/>
                  </a:lnTo>
                  <a:close/>
                  <a:moveTo>
                    <a:pt x="656" y="657"/>
                  </a:moveTo>
                  <a:lnTo>
                    <a:pt x="566" y="657"/>
                  </a:lnTo>
                  <a:lnTo>
                    <a:pt x="566" y="569"/>
                  </a:lnTo>
                  <a:lnTo>
                    <a:pt x="656" y="569"/>
                  </a:lnTo>
                  <a:lnTo>
                    <a:pt x="656" y="657"/>
                  </a:lnTo>
                  <a:close/>
                  <a:moveTo>
                    <a:pt x="219" y="365"/>
                  </a:moveTo>
                  <a:lnTo>
                    <a:pt x="131" y="365"/>
                  </a:lnTo>
                  <a:lnTo>
                    <a:pt x="131" y="277"/>
                  </a:lnTo>
                  <a:lnTo>
                    <a:pt x="219" y="277"/>
                  </a:lnTo>
                  <a:lnTo>
                    <a:pt x="219" y="365"/>
                  </a:lnTo>
                  <a:close/>
                  <a:moveTo>
                    <a:pt x="219" y="511"/>
                  </a:moveTo>
                  <a:lnTo>
                    <a:pt x="131" y="511"/>
                  </a:lnTo>
                  <a:lnTo>
                    <a:pt x="131" y="423"/>
                  </a:lnTo>
                  <a:lnTo>
                    <a:pt x="219" y="423"/>
                  </a:lnTo>
                  <a:lnTo>
                    <a:pt x="219" y="511"/>
                  </a:lnTo>
                  <a:close/>
                  <a:moveTo>
                    <a:pt x="656" y="365"/>
                  </a:moveTo>
                  <a:lnTo>
                    <a:pt x="566" y="365"/>
                  </a:lnTo>
                  <a:lnTo>
                    <a:pt x="566" y="277"/>
                  </a:lnTo>
                  <a:lnTo>
                    <a:pt x="656" y="277"/>
                  </a:lnTo>
                  <a:lnTo>
                    <a:pt x="656" y="365"/>
                  </a:lnTo>
                  <a:close/>
                  <a:moveTo>
                    <a:pt x="656" y="511"/>
                  </a:moveTo>
                  <a:lnTo>
                    <a:pt x="566" y="511"/>
                  </a:lnTo>
                  <a:lnTo>
                    <a:pt x="566" y="423"/>
                  </a:lnTo>
                  <a:lnTo>
                    <a:pt x="656" y="423"/>
                  </a:lnTo>
                  <a:lnTo>
                    <a:pt x="656" y="5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Rectangle 71">
              <a:extLst>
                <a:ext uri="{FF2B5EF4-FFF2-40B4-BE49-F238E27FC236}">
                  <a16:creationId xmlns:a16="http://schemas.microsoft.com/office/drawing/2014/main" id="{0EB502F8-B001-4B50-82FC-410554433CE2}"/>
                </a:ext>
              </a:extLst>
            </p:cNvPr>
            <p:cNvSpPr/>
            <p:nvPr/>
          </p:nvSpPr>
          <p:spPr>
            <a:xfrm>
              <a:off x="6590792" y="3375957"/>
              <a:ext cx="1142173"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CPU</a:t>
              </a:r>
              <a:endParaRPr lang="en-SG" sz="1050" b="1" dirty="0">
                <a:solidFill>
                  <a:schemeClr val="bg2">
                    <a:lumMod val="10000"/>
                  </a:schemeClr>
                </a:solidFill>
                <a:latin typeface="Arial"/>
                <a:cs typeface="Arial"/>
              </a:endParaRPr>
            </a:p>
          </p:txBody>
        </p:sp>
        <p:sp>
          <p:nvSpPr>
            <p:cNvPr id="73" name="Freeform 13">
              <a:extLst>
                <a:ext uri="{FF2B5EF4-FFF2-40B4-BE49-F238E27FC236}">
                  <a16:creationId xmlns:a16="http://schemas.microsoft.com/office/drawing/2014/main" id="{538AC488-87ED-4090-903D-F652127121FA}"/>
                </a:ext>
              </a:extLst>
            </p:cNvPr>
            <p:cNvSpPr>
              <a:spLocks noChangeAspect="1" noEditPoints="1"/>
            </p:cNvSpPr>
            <p:nvPr/>
          </p:nvSpPr>
          <p:spPr bwMode="auto">
            <a:xfrm>
              <a:off x="6134938" y="2767668"/>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29">
              <a:extLst>
                <a:ext uri="{FF2B5EF4-FFF2-40B4-BE49-F238E27FC236}">
                  <a16:creationId xmlns:a16="http://schemas.microsoft.com/office/drawing/2014/main" id="{50C3912B-8BAC-46DF-88A2-4E8B994139AD}"/>
                </a:ext>
              </a:extLst>
            </p:cNvPr>
            <p:cNvSpPr>
              <a:spLocks noChangeAspect="1" noEditPoints="1"/>
            </p:cNvSpPr>
            <p:nvPr/>
          </p:nvSpPr>
          <p:spPr bwMode="auto">
            <a:xfrm>
              <a:off x="6119214" y="4197005"/>
              <a:ext cx="471670" cy="313649"/>
            </a:xfrm>
            <a:custGeom>
              <a:avLst/>
              <a:gdLst>
                <a:gd name="T0" fmla="*/ 110 w 788"/>
                <a:gd name="T1" fmla="*/ 72 h 524"/>
                <a:gd name="T2" fmla="*/ 0 w 788"/>
                <a:gd name="T3" fmla="*/ 136 h 524"/>
                <a:gd name="T4" fmla="*/ 80 w 788"/>
                <a:gd name="T5" fmla="*/ 524 h 524"/>
                <a:gd name="T6" fmla="*/ 677 w 788"/>
                <a:gd name="T7" fmla="*/ 450 h 524"/>
                <a:gd name="T8" fmla="*/ 732 w 788"/>
                <a:gd name="T9" fmla="*/ 316 h 524"/>
                <a:gd name="T10" fmla="*/ 242 w 788"/>
                <a:gd name="T11" fmla="*/ 452 h 524"/>
                <a:gd name="T12" fmla="*/ 192 w 788"/>
                <a:gd name="T13" fmla="*/ 452 h 524"/>
                <a:gd name="T14" fmla="*/ 322 w 788"/>
                <a:gd name="T15" fmla="*/ 452 h 524"/>
                <a:gd name="T16" fmla="*/ 275 w 788"/>
                <a:gd name="T17" fmla="*/ 452 h 524"/>
                <a:gd name="T18" fmla="*/ 404 w 788"/>
                <a:gd name="T19" fmla="*/ 491 h 524"/>
                <a:gd name="T20" fmla="*/ 435 w 788"/>
                <a:gd name="T21" fmla="*/ 452 h 524"/>
                <a:gd name="T22" fmla="*/ 435 w 788"/>
                <a:gd name="T23" fmla="*/ 491 h 524"/>
                <a:gd name="T24" fmla="*/ 162 w 788"/>
                <a:gd name="T25" fmla="*/ 452 h 524"/>
                <a:gd name="T26" fmla="*/ 112 w 788"/>
                <a:gd name="T27" fmla="*/ 452 h 524"/>
                <a:gd name="T28" fmla="*/ 515 w 788"/>
                <a:gd name="T29" fmla="*/ 452 h 524"/>
                <a:gd name="T30" fmla="*/ 644 w 788"/>
                <a:gd name="T31" fmla="*/ 419 h 524"/>
                <a:gd name="T32" fmla="*/ 55 w 788"/>
                <a:gd name="T33" fmla="*/ 166 h 524"/>
                <a:gd name="T34" fmla="*/ 143 w 788"/>
                <a:gd name="T35" fmla="*/ 166 h 524"/>
                <a:gd name="T36" fmla="*/ 644 w 788"/>
                <a:gd name="T37" fmla="*/ 316 h 524"/>
                <a:gd name="T38" fmla="*/ 644 w 788"/>
                <a:gd name="T39" fmla="*/ 419 h 524"/>
                <a:gd name="T40" fmla="*/ 677 w 788"/>
                <a:gd name="T41" fmla="*/ 316 h 524"/>
                <a:gd name="T42" fmla="*/ 143 w 788"/>
                <a:gd name="T43" fmla="*/ 136 h 524"/>
                <a:gd name="T44" fmla="*/ 86 w 788"/>
                <a:gd name="T45" fmla="*/ 103 h 524"/>
                <a:gd name="T46" fmla="*/ 699 w 788"/>
                <a:gd name="T47" fmla="*/ 103 h 524"/>
                <a:gd name="T48" fmla="*/ 699 w 788"/>
                <a:gd name="T49" fmla="*/ 355 h 524"/>
                <a:gd name="T50" fmla="*/ 732 w 788"/>
                <a:gd name="T51" fmla="*/ 72 h 524"/>
                <a:gd name="T52" fmla="*/ 755 w 788"/>
                <a:gd name="T53" fmla="*/ 33 h 524"/>
                <a:gd name="T54" fmla="*/ 86 w 788"/>
                <a:gd name="T55" fmla="*/ 199 h 524"/>
                <a:gd name="T56" fmla="*/ 229 w 788"/>
                <a:gd name="T57" fmla="*/ 380 h 524"/>
                <a:gd name="T58" fmla="*/ 229 w 788"/>
                <a:gd name="T59" fmla="*/ 284 h 524"/>
                <a:gd name="T60" fmla="*/ 110 w 788"/>
                <a:gd name="T61" fmla="*/ 199 h 524"/>
                <a:gd name="T62" fmla="*/ 197 w 788"/>
                <a:gd name="T63" fmla="*/ 347 h 524"/>
                <a:gd name="T64" fmla="*/ 110 w 788"/>
                <a:gd name="T65" fmla="*/ 232 h 524"/>
                <a:gd name="T66" fmla="*/ 197 w 788"/>
                <a:gd name="T67" fmla="*/ 284 h 524"/>
                <a:gd name="T68" fmla="*/ 252 w 788"/>
                <a:gd name="T69" fmla="*/ 355 h 524"/>
                <a:gd name="T70" fmla="*/ 424 w 788"/>
                <a:gd name="T71" fmla="*/ 355 h 524"/>
                <a:gd name="T72" fmla="*/ 424 w 788"/>
                <a:gd name="T73" fmla="*/ 199 h 524"/>
                <a:gd name="T74" fmla="*/ 285 w 788"/>
                <a:gd name="T75" fmla="*/ 232 h 524"/>
                <a:gd name="T76" fmla="*/ 394 w 788"/>
                <a:gd name="T77" fmla="*/ 316 h 524"/>
                <a:gd name="T78" fmla="*/ 285 w 788"/>
                <a:gd name="T79" fmla="*/ 316 h 524"/>
                <a:gd name="T80" fmla="*/ 447 w 788"/>
                <a:gd name="T81" fmla="*/ 284 h 524"/>
                <a:gd name="T82" fmla="*/ 447 w 788"/>
                <a:gd name="T83" fmla="*/ 380 h 524"/>
                <a:gd name="T84" fmla="*/ 619 w 788"/>
                <a:gd name="T85" fmla="*/ 316 h 524"/>
                <a:gd name="T86" fmla="*/ 447 w 788"/>
                <a:gd name="T87" fmla="*/ 199 h 524"/>
                <a:gd name="T88" fmla="*/ 589 w 788"/>
                <a:gd name="T89" fmla="*/ 232 h 524"/>
                <a:gd name="T90" fmla="*/ 589 w 788"/>
                <a:gd name="T91" fmla="*/ 347 h 524"/>
                <a:gd name="T92" fmla="*/ 480 w 788"/>
                <a:gd name="T93" fmla="*/ 28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8" h="524">
                  <a:moveTo>
                    <a:pt x="788" y="0"/>
                  </a:moveTo>
                  <a:lnTo>
                    <a:pt x="110" y="0"/>
                  </a:lnTo>
                  <a:lnTo>
                    <a:pt x="110" y="72"/>
                  </a:lnTo>
                  <a:lnTo>
                    <a:pt x="55" y="72"/>
                  </a:lnTo>
                  <a:lnTo>
                    <a:pt x="55" y="136"/>
                  </a:lnTo>
                  <a:lnTo>
                    <a:pt x="0" y="136"/>
                  </a:lnTo>
                  <a:lnTo>
                    <a:pt x="0" y="450"/>
                  </a:lnTo>
                  <a:lnTo>
                    <a:pt x="80" y="450"/>
                  </a:lnTo>
                  <a:lnTo>
                    <a:pt x="80" y="524"/>
                  </a:lnTo>
                  <a:lnTo>
                    <a:pt x="597" y="524"/>
                  </a:lnTo>
                  <a:lnTo>
                    <a:pt x="597" y="450"/>
                  </a:lnTo>
                  <a:lnTo>
                    <a:pt x="677" y="450"/>
                  </a:lnTo>
                  <a:lnTo>
                    <a:pt x="677" y="386"/>
                  </a:lnTo>
                  <a:lnTo>
                    <a:pt x="732" y="386"/>
                  </a:lnTo>
                  <a:lnTo>
                    <a:pt x="732" y="316"/>
                  </a:lnTo>
                  <a:lnTo>
                    <a:pt x="788" y="316"/>
                  </a:lnTo>
                  <a:lnTo>
                    <a:pt x="788" y="0"/>
                  </a:lnTo>
                  <a:close/>
                  <a:moveTo>
                    <a:pt x="242" y="452"/>
                  </a:moveTo>
                  <a:lnTo>
                    <a:pt x="242" y="491"/>
                  </a:lnTo>
                  <a:lnTo>
                    <a:pt x="192" y="491"/>
                  </a:lnTo>
                  <a:lnTo>
                    <a:pt x="192" y="452"/>
                  </a:lnTo>
                  <a:lnTo>
                    <a:pt x="242" y="452"/>
                  </a:lnTo>
                  <a:close/>
                  <a:moveTo>
                    <a:pt x="275" y="452"/>
                  </a:moveTo>
                  <a:lnTo>
                    <a:pt x="322" y="452"/>
                  </a:lnTo>
                  <a:lnTo>
                    <a:pt x="322" y="491"/>
                  </a:lnTo>
                  <a:lnTo>
                    <a:pt x="275" y="491"/>
                  </a:lnTo>
                  <a:lnTo>
                    <a:pt x="275" y="452"/>
                  </a:lnTo>
                  <a:close/>
                  <a:moveTo>
                    <a:pt x="355" y="452"/>
                  </a:moveTo>
                  <a:lnTo>
                    <a:pt x="404" y="452"/>
                  </a:lnTo>
                  <a:lnTo>
                    <a:pt x="404" y="491"/>
                  </a:lnTo>
                  <a:lnTo>
                    <a:pt x="355" y="491"/>
                  </a:lnTo>
                  <a:lnTo>
                    <a:pt x="355" y="452"/>
                  </a:lnTo>
                  <a:close/>
                  <a:moveTo>
                    <a:pt x="435" y="452"/>
                  </a:moveTo>
                  <a:lnTo>
                    <a:pt x="484" y="452"/>
                  </a:lnTo>
                  <a:lnTo>
                    <a:pt x="484" y="491"/>
                  </a:lnTo>
                  <a:lnTo>
                    <a:pt x="435" y="491"/>
                  </a:lnTo>
                  <a:lnTo>
                    <a:pt x="435" y="452"/>
                  </a:lnTo>
                  <a:close/>
                  <a:moveTo>
                    <a:pt x="112" y="452"/>
                  </a:moveTo>
                  <a:lnTo>
                    <a:pt x="162" y="452"/>
                  </a:lnTo>
                  <a:lnTo>
                    <a:pt x="162" y="491"/>
                  </a:lnTo>
                  <a:lnTo>
                    <a:pt x="112" y="491"/>
                  </a:lnTo>
                  <a:lnTo>
                    <a:pt x="112" y="452"/>
                  </a:lnTo>
                  <a:close/>
                  <a:moveTo>
                    <a:pt x="564" y="491"/>
                  </a:moveTo>
                  <a:lnTo>
                    <a:pt x="515" y="491"/>
                  </a:lnTo>
                  <a:lnTo>
                    <a:pt x="515" y="452"/>
                  </a:lnTo>
                  <a:lnTo>
                    <a:pt x="564" y="452"/>
                  </a:lnTo>
                  <a:lnTo>
                    <a:pt x="564" y="491"/>
                  </a:lnTo>
                  <a:close/>
                  <a:moveTo>
                    <a:pt x="644" y="419"/>
                  </a:moveTo>
                  <a:lnTo>
                    <a:pt x="32" y="419"/>
                  </a:lnTo>
                  <a:lnTo>
                    <a:pt x="32" y="166"/>
                  </a:lnTo>
                  <a:lnTo>
                    <a:pt x="55" y="166"/>
                  </a:lnTo>
                  <a:lnTo>
                    <a:pt x="86" y="166"/>
                  </a:lnTo>
                  <a:lnTo>
                    <a:pt x="110" y="166"/>
                  </a:lnTo>
                  <a:lnTo>
                    <a:pt x="143" y="166"/>
                  </a:lnTo>
                  <a:lnTo>
                    <a:pt x="644" y="166"/>
                  </a:lnTo>
                  <a:lnTo>
                    <a:pt x="644" y="284"/>
                  </a:lnTo>
                  <a:lnTo>
                    <a:pt x="644" y="316"/>
                  </a:lnTo>
                  <a:lnTo>
                    <a:pt x="644" y="355"/>
                  </a:lnTo>
                  <a:lnTo>
                    <a:pt x="644" y="386"/>
                  </a:lnTo>
                  <a:lnTo>
                    <a:pt x="644" y="419"/>
                  </a:lnTo>
                  <a:close/>
                  <a:moveTo>
                    <a:pt x="699" y="355"/>
                  </a:moveTo>
                  <a:lnTo>
                    <a:pt x="677" y="355"/>
                  </a:lnTo>
                  <a:lnTo>
                    <a:pt x="677" y="316"/>
                  </a:lnTo>
                  <a:lnTo>
                    <a:pt x="677" y="284"/>
                  </a:lnTo>
                  <a:lnTo>
                    <a:pt x="677" y="136"/>
                  </a:lnTo>
                  <a:lnTo>
                    <a:pt x="143" y="136"/>
                  </a:lnTo>
                  <a:lnTo>
                    <a:pt x="110" y="136"/>
                  </a:lnTo>
                  <a:lnTo>
                    <a:pt x="86" y="136"/>
                  </a:lnTo>
                  <a:lnTo>
                    <a:pt x="86" y="103"/>
                  </a:lnTo>
                  <a:lnTo>
                    <a:pt x="110" y="103"/>
                  </a:lnTo>
                  <a:lnTo>
                    <a:pt x="143" y="103"/>
                  </a:lnTo>
                  <a:lnTo>
                    <a:pt x="699" y="103"/>
                  </a:lnTo>
                  <a:lnTo>
                    <a:pt x="699" y="284"/>
                  </a:lnTo>
                  <a:lnTo>
                    <a:pt x="699" y="316"/>
                  </a:lnTo>
                  <a:lnTo>
                    <a:pt x="699" y="355"/>
                  </a:lnTo>
                  <a:close/>
                  <a:moveTo>
                    <a:pt x="755" y="284"/>
                  </a:moveTo>
                  <a:lnTo>
                    <a:pt x="732" y="284"/>
                  </a:lnTo>
                  <a:lnTo>
                    <a:pt x="732" y="72"/>
                  </a:lnTo>
                  <a:lnTo>
                    <a:pt x="143" y="72"/>
                  </a:lnTo>
                  <a:lnTo>
                    <a:pt x="143" y="33"/>
                  </a:lnTo>
                  <a:lnTo>
                    <a:pt x="755" y="33"/>
                  </a:lnTo>
                  <a:lnTo>
                    <a:pt x="755" y="284"/>
                  </a:lnTo>
                  <a:close/>
                  <a:moveTo>
                    <a:pt x="110" y="199"/>
                  </a:moveTo>
                  <a:lnTo>
                    <a:pt x="86" y="199"/>
                  </a:lnTo>
                  <a:lnTo>
                    <a:pt x="57" y="199"/>
                  </a:lnTo>
                  <a:lnTo>
                    <a:pt x="57" y="380"/>
                  </a:lnTo>
                  <a:lnTo>
                    <a:pt x="229" y="380"/>
                  </a:lnTo>
                  <a:lnTo>
                    <a:pt x="229" y="355"/>
                  </a:lnTo>
                  <a:lnTo>
                    <a:pt x="229" y="316"/>
                  </a:lnTo>
                  <a:lnTo>
                    <a:pt x="229" y="284"/>
                  </a:lnTo>
                  <a:lnTo>
                    <a:pt x="229" y="199"/>
                  </a:lnTo>
                  <a:lnTo>
                    <a:pt x="143" y="199"/>
                  </a:lnTo>
                  <a:lnTo>
                    <a:pt x="110" y="199"/>
                  </a:lnTo>
                  <a:close/>
                  <a:moveTo>
                    <a:pt x="197" y="284"/>
                  </a:moveTo>
                  <a:lnTo>
                    <a:pt x="197" y="316"/>
                  </a:lnTo>
                  <a:lnTo>
                    <a:pt x="197" y="347"/>
                  </a:lnTo>
                  <a:lnTo>
                    <a:pt x="88" y="347"/>
                  </a:lnTo>
                  <a:lnTo>
                    <a:pt x="88" y="232"/>
                  </a:lnTo>
                  <a:lnTo>
                    <a:pt x="110" y="232"/>
                  </a:lnTo>
                  <a:lnTo>
                    <a:pt x="143" y="232"/>
                  </a:lnTo>
                  <a:lnTo>
                    <a:pt x="197" y="232"/>
                  </a:lnTo>
                  <a:lnTo>
                    <a:pt x="197" y="284"/>
                  </a:lnTo>
                  <a:close/>
                  <a:moveTo>
                    <a:pt x="252" y="284"/>
                  </a:moveTo>
                  <a:lnTo>
                    <a:pt x="252" y="316"/>
                  </a:lnTo>
                  <a:lnTo>
                    <a:pt x="252" y="355"/>
                  </a:lnTo>
                  <a:lnTo>
                    <a:pt x="252" y="380"/>
                  </a:lnTo>
                  <a:lnTo>
                    <a:pt x="424" y="380"/>
                  </a:lnTo>
                  <a:lnTo>
                    <a:pt x="424" y="355"/>
                  </a:lnTo>
                  <a:lnTo>
                    <a:pt x="424" y="316"/>
                  </a:lnTo>
                  <a:lnTo>
                    <a:pt x="424" y="284"/>
                  </a:lnTo>
                  <a:lnTo>
                    <a:pt x="424" y="199"/>
                  </a:lnTo>
                  <a:lnTo>
                    <a:pt x="252" y="199"/>
                  </a:lnTo>
                  <a:lnTo>
                    <a:pt x="252" y="284"/>
                  </a:lnTo>
                  <a:close/>
                  <a:moveTo>
                    <a:pt x="285" y="232"/>
                  </a:moveTo>
                  <a:lnTo>
                    <a:pt x="394" y="232"/>
                  </a:lnTo>
                  <a:lnTo>
                    <a:pt x="394" y="284"/>
                  </a:lnTo>
                  <a:lnTo>
                    <a:pt x="394" y="316"/>
                  </a:lnTo>
                  <a:lnTo>
                    <a:pt x="394" y="347"/>
                  </a:lnTo>
                  <a:lnTo>
                    <a:pt x="285" y="347"/>
                  </a:lnTo>
                  <a:lnTo>
                    <a:pt x="285" y="316"/>
                  </a:lnTo>
                  <a:lnTo>
                    <a:pt x="285" y="284"/>
                  </a:lnTo>
                  <a:lnTo>
                    <a:pt x="285" y="232"/>
                  </a:lnTo>
                  <a:close/>
                  <a:moveTo>
                    <a:pt x="447" y="284"/>
                  </a:moveTo>
                  <a:lnTo>
                    <a:pt x="447" y="316"/>
                  </a:lnTo>
                  <a:lnTo>
                    <a:pt x="447" y="355"/>
                  </a:lnTo>
                  <a:lnTo>
                    <a:pt x="447" y="380"/>
                  </a:lnTo>
                  <a:lnTo>
                    <a:pt x="619" y="380"/>
                  </a:lnTo>
                  <a:lnTo>
                    <a:pt x="619" y="355"/>
                  </a:lnTo>
                  <a:lnTo>
                    <a:pt x="619" y="316"/>
                  </a:lnTo>
                  <a:lnTo>
                    <a:pt x="619" y="284"/>
                  </a:lnTo>
                  <a:lnTo>
                    <a:pt x="619" y="199"/>
                  </a:lnTo>
                  <a:lnTo>
                    <a:pt x="447" y="199"/>
                  </a:lnTo>
                  <a:lnTo>
                    <a:pt x="447" y="284"/>
                  </a:lnTo>
                  <a:close/>
                  <a:moveTo>
                    <a:pt x="480" y="232"/>
                  </a:moveTo>
                  <a:lnTo>
                    <a:pt x="589" y="232"/>
                  </a:lnTo>
                  <a:lnTo>
                    <a:pt x="589" y="284"/>
                  </a:lnTo>
                  <a:lnTo>
                    <a:pt x="589" y="316"/>
                  </a:lnTo>
                  <a:lnTo>
                    <a:pt x="589" y="347"/>
                  </a:lnTo>
                  <a:lnTo>
                    <a:pt x="480" y="347"/>
                  </a:lnTo>
                  <a:lnTo>
                    <a:pt x="480" y="316"/>
                  </a:lnTo>
                  <a:lnTo>
                    <a:pt x="480" y="284"/>
                  </a:lnTo>
                  <a:lnTo>
                    <a:pt x="480" y="232"/>
                  </a:ln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74">
              <a:extLst>
                <a:ext uri="{FF2B5EF4-FFF2-40B4-BE49-F238E27FC236}">
                  <a16:creationId xmlns:a16="http://schemas.microsoft.com/office/drawing/2014/main" id="{1733EB85-E222-48BB-8251-B5A41F957401}"/>
                </a:ext>
              </a:extLst>
            </p:cNvPr>
            <p:cNvSpPr/>
            <p:nvPr/>
          </p:nvSpPr>
          <p:spPr>
            <a:xfrm>
              <a:off x="6590793" y="2674104"/>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200" b="1">
                  <a:solidFill>
                    <a:schemeClr val="bg2">
                      <a:lumMod val="10000"/>
                    </a:schemeClr>
                  </a:solidFill>
                  <a:latin typeface="Arial"/>
                  <a:cs typeface="Arial"/>
                </a:rPr>
                <a:t>Power off first</a:t>
              </a:r>
              <a:endParaRPr lang="en-SG" sz="1200" b="1" dirty="0">
                <a:solidFill>
                  <a:schemeClr val="bg2">
                    <a:lumMod val="10000"/>
                  </a:schemeClr>
                </a:solidFill>
                <a:latin typeface="Arial"/>
                <a:cs typeface="Arial"/>
              </a:endParaRPr>
            </a:p>
          </p:txBody>
        </p:sp>
        <p:sp>
          <p:nvSpPr>
            <p:cNvPr id="76" name="Rectangle 75">
              <a:extLst>
                <a:ext uri="{FF2B5EF4-FFF2-40B4-BE49-F238E27FC236}">
                  <a16:creationId xmlns:a16="http://schemas.microsoft.com/office/drawing/2014/main" id="{B7170639-E9BB-4A2F-88DA-583833E7FDF3}"/>
                </a:ext>
              </a:extLst>
            </p:cNvPr>
            <p:cNvSpPr/>
            <p:nvPr/>
          </p:nvSpPr>
          <p:spPr>
            <a:xfrm>
              <a:off x="6590793" y="4040936"/>
              <a:ext cx="1008000"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Memory</a:t>
              </a:r>
              <a:endParaRPr lang="en-SG" sz="1400" b="1" dirty="0">
                <a:solidFill>
                  <a:schemeClr val="bg2">
                    <a:lumMod val="10000"/>
                  </a:schemeClr>
                </a:solidFill>
                <a:latin typeface="Arial"/>
                <a:cs typeface="Arial"/>
              </a:endParaRPr>
            </a:p>
          </p:txBody>
        </p:sp>
      </p:grpSp>
    </p:spTree>
    <p:extLst>
      <p:ext uri="{BB962C8B-B14F-4D97-AF65-F5344CB8AC3E}">
        <p14:creationId xmlns:p14="http://schemas.microsoft.com/office/powerpoint/2010/main" val="362262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128588-2158-47F0-9029-2616E18DD2FB}"/>
              </a:ext>
            </a:extLst>
          </p:cNvPr>
          <p:cNvPicPr>
            <a:picLocks noChangeAspect="1"/>
          </p:cNvPicPr>
          <p:nvPr/>
        </p:nvPicPr>
        <p:blipFill>
          <a:blip r:embed="rId3"/>
          <a:stretch>
            <a:fillRect/>
          </a:stretch>
        </p:blipFill>
        <p:spPr>
          <a:xfrm>
            <a:off x="5497036" y="0"/>
            <a:ext cx="6671209" cy="5272591"/>
          </a:xfrm>
          <a:prstGeom prst="rect">
            <a:avLst/>
          </a:prstGeom>
        </p:spPr>
      </p:pic>
      <p:pic>
        <p:nvPicPr>
          <p:cNvPr id="7" name="Picture 6">
            <a:extLst>
              <a:ext uri="{FF2B5EF4-FFF2-40B4-BE49-F238E27FC236}">
                <a16:creationId xmlns:a16="http://schemas.microsoft.com/office/drawing/2014/main" id="{912449A4-C4E8-4177-BDDF-6B4A2B0483B5}"/>
              </a:ext>
            </a:extLst>
          </p:cNvPr>
          <p:cNvPicPr>
            <a:picLocks noChangeAspect="1"/>
          </p:cNvPicPr>
          <p:nvPr/>
        </p:nvPicPr>
        <p:blipFill>
          <a:blip r:embed="rId4"/>
          <a:stretch>
            <a:fillRect/>
          </a:stretch>
        </p:blipFill>
        <p:spPr>
          <a:xfrm>
            <a:off x="5493619" y="5263629"/>
            <a:ext cx="6660172" cy="1537182"/>
          </a:xfrm>
          <a:prstGeom prst="rect">
            <a:avLst/>
          </a:prstGeom>
        </p:spPr>
      </p:pic>
      <p:sp>
        <p:nvSpPr>
          <p:cNvPr id="8" name="Rectangle 7">
            <a:extLst>
              <a:ext uri="{FF2B5EF4-FFF2-40B4-BE49-F238E27FC236}">
                <a16:creationId xmlns:a16="http://schemas.microsoft.com/office/drawing/2014/main" id="{8BCC8B88-3AB9-4DFF-A37A-943E646B8403}"/>
              </a:ext>
            </a:extLst>
          </p:cNvPr>
          <p:cNvSpPr/>
          <p:nvPr/>
        </p:nvSpPr>
        <p:spPr>
          <a:xfrm>
            <a:off x="3901738" y="19313"/>
            <a:ext cx="8252052" cy="58348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t>
            </a:r>
          </a:p>
          <a:p>
            <a:pPr>
              <a:spcAft>
                <a:spcPts val="600"/>
              </a:spcAft>
            </a:pPr>
            <a:r>
              <a:rPr lang="en-SG" sz="1600" b="1">
                <a:solidFill>
                  <a:schemeClr val="bg2">
                    <a:lumMod val="10000"/>
                  </a:schemeClr>
                </a:solidFill>
              </a:rPr>
              <a:t>Analysis</a:t>
            </a:r>
          </a:p>
        </p:txBody>
      </p:sp>
      <p:sp>
        <p:nvSpPr>
          <p:cNvPr id="9" name="Rectangle 8">
            <a:extLst>
              <a:ext uri="{FF2B5EF4-FFF2-40B4-BE49-F238E27FC236}">
                <a16:creationId xmlns:a16="http://schemas.microsoft.com/office/drawing/2014/main" id="{EEE1129A-321F-4F82-9E1D-726E2E3775B9}"/>
              </a:ext>
            </a:extLst>
          </p:cNvPr>
          <p:cNvSpPr/>
          <p:nvPr/>
        </p:nvSpPr>
        <p:spPr>
          <a:xfrm>
            <a:off x="3901738" y="602542"/>
            <a:ext cx="8252052" cy="2327219"/>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Selector</a:t>
            </a: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r>
              <a:rPr lang="en-SG" sz="1600" b="1">
                <a:solidFill>
                  <a:schemeClr val="bg2">
                    <a:lumMod val="10000"/>
                  </a:schemeClr>
                </a:solidFill>
              </a:rPr>
              <a:t>Analysis</a:t>
            </a:r>
          </a:p>
        </p:txBody>
      </p:sp>
      <p:sp>
        <p:nvSpPr>
          <p:cNvPr id="10" name="Rectangle 9">
            <a:extLst>
              <a:ext uri="{FF2B5EF4-FFF2-40B4-BE49-F238E27FC236}">
                <a16:creationId xmlns:a16="http://schemas.microsoft.com/office/drawing/2014/main" id="{1B575094-13F4-44A5-9740-2135FB0B9240}"/>
              </a:ext>
            </a:extLst>
          </p:cNvPr>
          <p:cNvSpPr/>
          <p:nvPr/>
        </p:nvSpPr>
        <p:spPr>
          <a:xfrm>
            <a:off x="3901738" y="2936662"/>
            <a:ext cx="8252052" cy="1166354"/>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VMs </a:t>
            </a:r>
          </a:p>
        </p:txBody>
      </p:sp>
      <p:sp>
        <p:nvSpPr>
          <p:cNvPr id="11" name="Rectangle 10">
            <a:extLst>
              <a:ext uri="{FF2B5EF4-FFF2-40B4-BE49-F238E27FC236}">
                <a16:creationId xmlns:a16="http://schemas.microsoft.com/office/drawing/2014/main" id="{F61F78F4-41AA-4D76-AEA7-D548482BCA4B}"/>
              </a:ext>
            </a:extLst>
          </p:cNvPr>
          <p:cNvSpPr/>
          <p:nvPr/>
        </p:nvSpPr>
        <p:spPr>
          <a:xfrm>
            <a:off x="3901737" y="4100146"/>
            <a:ext cx="8252052" cy="1166354"/>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Utilization</a:t>
            </a:r>
          </a:p>
        </p:txBody>
      </p:sp>
      <p:sp>
        <p:nvSpPr>
          <p:cNvPr id="13" name="Rectangle 12">
            <a:extLst>
              <a:ext uri="{FF2B5EF4-FFF2-40B4-BE49-F238E27FC236}">
                <a16:creationId xmlns:a16="http://schemas.microsoft.com/office/drawing/2014/main" id="{6FCD2E7F-7452-42C4-9C70-EFC0ECDE388C}"/>
              </a:ext>
            </a:extLst>
          </p:cNvPr>
          <p:cNvSpPr/>
          <p:nvPr/>
        </p:nvSpPr>
        <p:spPr>
          <a:xfrm>
            <a:off x="3901737" y="5260759"/>
            <a:ext cx="8252052" cy="783018"/>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Performance</a:t>
            </a:r>
          </a:p>
        </p:txBody>
      </p:sp>
      <p:sp>
        <p:nvSpPr>
          <p:cNvPr id="14" name="Rectangle 13">
            <a:extLst>
              <a:ext uri="{FF2B5EF4-FFF2-40B4-BE49-F238E27FC236}">
                <a16:creationId xmlns:a16="http://schemas.microsoft.com/office/drawing/2014/main" id="{EE3D5C82-8A86-4400-AB44-B6D92A220F83}"/>
              </a:ext>
            </a:extLst>
          </p:cNvPr>
          <p:cNvSpPr/>
          <p:nvPr/>
        </p:nvSpPr>
        <p:spPr>
          <a:xfrm>
            <a:off x="3901737" y="6043777"/>
            <a:ext cx="8252052" cy="757034"/>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Configuration</a:t>
            </a:r>
          </a:p>
        </p:txBody>
      </p:sp>
      <p:sp>
        <p:nvSpPr>
          <p:cNvPr id="6" name="Content Placeholder 5">
            <a:extLst>
              <a:ext uri="{FF2B5EF4-FFF2-40B4-BE49-F238E27FC236}">
                <a16:creationId xmlns:a16="http://schemas.microsoft.com/office/drawing/2014/main" id="{C75FA77D-56A8-4965-9F7B-4195998D9C8B}"/>
              </a:ext>
            </a:extLst>
          </p:cNvPr>
          <p:cNvSpPr>
            <a:spLocks noGrp="1"/>
          </p:cNvSpPr>
          <p:nvPr>
            <p:ph sz="quarter" idx="14"/>
          </p:nvPr>
        </p:nvSpPr>
        <p:spPr>
          <a:xfrm>
            <a:off x="616505" y="1600201"/>
            <a:ext cx="3210834" cy="4572000"/>
          </a:xfrm>
        </p:spPr>
        <p:txBody>
          <a:bodyPr/>
          <a:lstStyle/>
          <a:p>
            <a:r>
              <a:rPr lang="en-SG"/>
              <a:t>Overall analysis, with drill down.</a:t>
            </a:r>
          </a:p>
          <a:p>
            <a:r>
              <a:rPr lang="en-SG"/>
              <a:t>Correct usage of Guest OS metrics + VM metrics.</a:t>
            </a:r>
          </a:p>
          <a:p>
            <a:r>
              <a:rPr lang="en-SG"/>
              <a:t>Important to show impact on performance. Cost is typically not the issue.</a:t>
            </a:r>
          </a:p>
          <a:p>
            <a:endParaRPr lang="en-SG"/>
          </a:p>
          <a:p>
            <a:endParaRPr lang="en-SG"/>
          </a:p>
        </p:txBody>
      </p:sp>
      <p:sp>
        <p:nvSpPr>
          <p:cNvPr id="2" name="Title 1">
            <a:extLst>
              <a:ext uri="{FF2B5EF4-FFF2-40B4-BE49-F238E27FC236}">
                <a16:creationId xmlns:a16="http://schemas.microsoft.com/office/drawing/2014/main" id="{60B9624D-F070-4F0A-8E27-8E5284F4175E}"/>
              </a:ext>
            </a:extLst>
          </p:cNvPr>
          <p:cNvSpPr>
            <a:spLocks noGrp="1"/>
          </p:cNvSpPr>
          <p:nvPr>
            <p:ph type="title"/>
          </p:nvPr>
        </p:nvSpPr>
        <p:spPr/>
        <p:txBody>
          <a:bodyPr/>
          <a:lstStyle/>
          <a:p>
            <a:r>
              <a:rPr lang="en-SG"/>
              <a:t>VM Rightsizing</a:t>
            </a:r>
          </a:p>
        </p:txBody>
      </p:sp>
      <p:sp>
        <p:nvSpPr>
          <p:cNvPr id="4" name="Subtitle 3">
            <a:extLst>
              <a:ext uri="{FF2B5EF4-FFF2-40B4-BE49-F238E27FC236}">
                <a16:creationId xmlns:a16="http://schemas.microsoft.com/office/drawing/2014/main" id="{40EF8CE4-4586-4165-934D-8954F2A0C101}"/>
              </a:ext>
            </a:extLst>
          </p:cNvPr>
          <p:cNvSpPr>
            <a:spLocks noGrp="1"/>
          </p:cNvSpPr>
          <p:nvPr>
            <p:ph type="subTitle" idx="10"/>
          </p:nvPr>
        </p:nvSpPr>
        <p:spPr/>
        <p:txBody>
          <a:bodyPr/>
          <a:lstStyle/>
          <a:p>
            <a:r>
              <a:rPr lang="en-SG"/>
              <a:t>Deep Analysis</a:t>
            </a:r>
          </a:p>
        </p:txBody>
      </p:sp>
    </p:spTree>
    <p:extLst>
      <p:ext uri="{BB962C8B-B14F-4D97-AF65-F5344CB8AC3E}">
        <p14:creationId xmlns:p14="http://schemas.microsoft.com/office/powerpoint/2010/main" val="244103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23649"/>
            <a:ext cx="13944952" cy="9295818"/>
          </a:xfrm>
          <a:prstGeom prst="rect">
            <a:avLst/>
          </a:prstGeom>
        </p:spPr>
      </p:pic>
      <p:sp>
        <p:nvSpPr>
          <p:cNvPr id="2" name="Rectangle 1"/>
          <p:cNvSpPr/>
          <p:nvPr/>
        </p:nvSpPr>
        <p:spPr>
          <a:xfrm>
            <a:off x="0" y="-26950"/>
            <a:ext cx="12780335" cy="6884950"/>
          </a:xfrm>
          <a:prstGeom prst="rect">
            <a:avLst/>
          </a:prstGeom>
          <a:solidFill>
            <a:schemeClr val="tx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2"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A6D8CF-3CDE-4807-BCD2-C9F2B831AAA5}" type="slidenum">
              <a:rPr kumimoji="0" lang="en-US" sz="10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55</a:t>
            </a:fld>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6" name="Rectangle 5"/>
          <p:cNvSpPr/>
          <p:nvPr/>
        </p:nvSpPr>
        <p:spPr>
          <a:xfrm>
            <a:off x="4377167" y="1711484"/>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7" name="Rectangle 6"/>
          <p:cNvSpPr/>
          <p:nvPr/>
        </p:nvSpPr>
        <p:spPr>
          <a:xfrm>
            <a:off x="4503603" y="2015941"/>
            <a:ext cx="314834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Rectangle 7"/>
          <p:cNvSpPr/>
          <p:nvPr/>
        </p:nvSpPr>
        <p:spPr>
          <a:xfrm>
            <a:off x="4469445" y="2142925"/>
            <a:ext cx="3313190" cy="107978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What’s the performance? How is Storage as a Service delivering?</a:t>
            </a:r>
          </a:p>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If it’s below SLA, which VMs and ESXi are affected?</a:t>
            </a:r>
          </a:p>
        </p:txBody>
      </p:sp>
      <p:sp>
        <p:nvSpPr>
          <p:cNvPr id="9" name="Rectangle 8"/>
          <p:cNvSpPr/>
          <p:nvPr/>
        </p:nvSpPr>
        <p:spPr>
          <a:xfrm>
            <a:off x="4454168" y="1759836"/>
            <a:ext cx="3182501"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US" sz="2200" b="1" i="0" u="none" strike="noStrike" kern="1200" cap="none" spc="0" normalizeH="0" baseline="0" noProof="0">
                <a:ln>
                  <a:noFill/>
                </a:ln>
                <a:solidFill>
                  <a:srgbClr val="006990"/>
                </a:solidFill>
                <a:effectLst/>
                <a:uLnTx/>
                <a:uFillTx/>
                <a:latin typeface="Arial"/>
                <a:ea typeface="+mn-ea"/>
                <a:cs typeface="+mn-cs"/>
              </a:rPr>
              <a:t>Performance</a:t>
            </a:r>
            <a:endParaRPr kumimoji="0" lang="en-IN" sz="2200" b="1" i="0" u="none" strike="noStrike" kern="1200" cap="none" spc="0" normalizeH="0" baseline="0" noProof="0" dirty="0">
              <a:ln>
                <a:noFill/>
              </a:ln>
              <a:solidFill>
                <a:srgbClr val="006990"/>
              </a:solidFill>
              <a:effectLst/>
              <a:uLnTx/>
              <a:uFillTx/>
              <a:latin typeface="Arial"/>
              <a:ea typeface="+mn-ea"/>
              <a:cs typeface="+mn-cs"/>
            </a:endParaRPr>
          </a:p>
        </p:txBody>
      </p:sp>
      <p:cxnSp>
        <p:nvCxnSpPr>
          <p:cNvPr id="29" name="Straight Connector 28"/>
          <p:cNvCxnSpPr>
            <a:cxnSpLocks/>
          </p:cNvCxnSpPr>
          <p:nvPr/>
        </p:nvCxnSpPr>
        <p:spPr>
          <a:xfrm>
            <a:off x="4372914" y="1720615"/>
            <a:ext cx="3409721" cy="0"/>
          </a:xfrm>
          <a:prstGeom prst="line">
            <a:avLst/>
          </a:prstGeom>
          <a:ln w="57150">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145750" y="170080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ectangle 25"/>
          <p:cNvSpPr/>
          <p:nvPr/>
        </p:nvSpPr>
        <p:spPr>
          <a:xfrm>
            <a:off x="8272186" y="2005265"/>
            <a:ext cx="314834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26"/>
          <p:cNvSpPr/>
          <p:nvPr/>
        </p:nvSpPr>
        <p:spPr>
          <a:xfrm>
            <a:off x="8230895" y="2142925"/>
            <a:ext cx="3182501" cy="107337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dirty="0">
                <a:ln>
                  <a:noFill/>
                </a:ln>
                <a:solidFill>
                  <a:prstClr val="white"/>
                </a:solidFill>
                <a:effectLst/>
                <a:uLnTx/>
                <a:uFillTx/>
                <a:latin typeface="Arial"/>
                <a:ea typeface="+mn-ea"/>
                <a:cs typeface="+mn-cs"/>
              </a:rPr>
              <a:t>What’s our Virtual Storage Availability?</a:t>
            </a:r>
          </a:p>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dirty="0">
                <a:ln>
                  <a:noFill/>
                </a:ln>
                <a:solidFill>
                  <a:prstClr val="white"/>
                </a:solidFill>
                <a:effectLst/>
                <a:uLnTx/>
                <a:uFillTx/>
                <a:latin typeface="Arial"/>
                <a:ea typeface="+mn-ea"/>
                <a:cs typeface="+mn-cs"/>
              </a:rPr>
              <a:t>What’s our Physical Storage Availability?</a:t>
            </a:r>
          </a:p>
        </p:txBody>
      </p:sp>
      <p:sp>
        <p:nvSpPr>
          <p:cNvPr id="28" name="Rectangle 27"/>
          <p:cNvSpPr/>
          <p:nvPr/>
        </p:nvSpPr>
        <p:spPr>
          <a:xfrm>
            <a:off x="8230895" y="1759836"/>
            <a:ext cx="3182501"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US" sz="2200" b="1" i="0" u="none" strike="noStrike" kern="1200" cap="none" spc="0" normalizeH="0" baseline="0" noProof="0" dirty="0">
                <a:ln>
                  <a:noFill/>
                </a:ln>
                <a:solidFill>
                  <a:srgbClr val="6DB33F"/>
                </a:solidFill>
                <a:effectLst/>
                <a:uLnTx/>
                <a:uFillTx/>
                <a:latin typeface="Arial"/>
                <a:ea typeface="+mn-ea"/>
                <a:cs typeface="+mn-cs"/>
              </a:rPr>
              <a:t>Availability</a:t>
            </a:r>
            <a:endParaRPr kumimoji="0" lang="en-IN" sz="2200" b="1" i="0" u="none" strike="noStrike" kern="1200" cap="none" spc="0" normalizeH="0" baseline="0" noProof="0" dirty="0">
              <a:ln>
                <a:noFill/>
              </a:ln>
              <a:solidFill>
                <a:srgbClr val="6DB33F"/>
              </a:solidFill>
              <a:effectLst/>
              <a:uLnTx/>
              <a:uFillTx/>
              <a:latin typeface="Arial"/>
              <a:ea typeface="+mn-ea"/>
              <a:cs typeface="+mn-cs"/>
            </a:endParaRPr>
          </a:p>
        </p:txBody>
      </p:sp>
      <p:cxnSp>
        <p:nvCxnSpPr>
          <p:cNvPr id="30" name="Straight Connector 29"/>
          <p:cNvCxnSpPr/>
          <p:nvPr/>
        </p:nvCxnSpPr>
        <p:spPr>
          <a:xfrm flipV="1">
            <a:off x="8141497" y="1700809"/>
            <a:ext cx="3401215" cy="9130"/>
          </a:xfrm>
          <a:prstGeom prst="line">
            <a:avLst/>
          </a:prstGeom>
          <a:ln w="57150">
            <a:solidFill>
              <a:srgbClr val="6DB33F"/>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75414" y="3889898"/>
            <a:ext cx="3401215" cy="1881545"/>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1" name="Rectangle 10"/>
          <p:cNvSpPr/>
          <p:nvPr/>
        </p:nvSpPr>
        <p:spPr>
          <a:xfrm>
            <a:off x="701850" y="4194355"/>
            <a:ext cx="314834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Rectangle 11"/>
          <p:cNvSpPr/>
          <p:nvPr/>
        </p:nvSpPr>
        <p:spPr>
          <a:xfrm>
            <a:off x="650112" y="4348977"/>
            <a:ext cx="3330770"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When VM Owner thinks Storage is the culprit….</a:t>
            </a:r>
            <a:endParaRPr kumimoji="0" lang="en-SG"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13" name="Rectangle 12"/>
          <p:cNvSpPr/>
          <p:nvPr/>
        </p:nvSpPr>
        <p:spPr>
          <a:xfrm>
            <a:off x="649416" y="3968625"/>
            <a:ext cx="3182501"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US" sz="2200" b="1" i="0" u="none" strike="noStrike" kern="1200" cap="none" spc="0" normalizeH="0" baseline="0" noProof="0">
                <a:ln>
                  <a:noFill/>
                </a:ln>
                <a:solidFill>
                  <a:srgbClr val="C2CD23"/>
                </a:solidFill>
                <a:effectLst/>
                <a:uLnTx/>
                <a:uFillTx/>
                <a:latin typeface="Arial"/>
                <a:ea typeface="+mn-ea"/>
                <a:cs typeface="+mn-cs"/>
              </a:rPr>
              <a:t>Service</a:t>
            </a:r>
            <a:endParaRPr kumimoji="0" lang="en-IN" sz="2200" b="1" i="0" u="none" strike="noStrike" kern="1200" cap="none" spc="0" normalizeH="0" baseline="0" noProof="0" dirty="0">
              <a:ln>
                <a:noFill/>
              </a:ln>
              <a:solidFill>
                <a:srgbClr val="C2CD23"/>
              </a:solidFill>
              <a:effectLst/>
              <a:uLnTx/>
              <a:uFillTx/>
              <a:latin typeface="Arial"/>
              <a:ea typeface="+mn-ea"/>
              <a:cs typeface="+mn-cs"/>
            </a:endParaRPr>
          </a:p>
        </p:txBody>
      </p:sp>
      <p:cxnSp>
        <p:nvCxnSpPr>
          <p:cNvPr id="31" name="Straight Connector 30"/>
          <p:cNvCxnSpPr/>
          <p:nvPr/>
        </p:nvCxnSpPr>
        <p:spPr>
          <a:xfrm flipV="1">
            <a:off x="571161" y="3889900"/>
            <a:ext cx="3401215" cy="9130"/>
          </a:xfrm>
          <a:prstGeom prst="line">
            <a:avLst/>
          </a:prstGeom>
          <a:ln w="57150">
            <a:solidFill>
              <a:srgbClr val="C2CD2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83507" y="1710211"/>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5" name="Rectangle 14"/>
          <p:cNvSpPr/>
          <p:nvPr/>
        </p:nvSpPr>
        <p:spPr>
          <a:xfrm>
            <a:off x="709943" y="2014668"/>
            <a:ext cx="314834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Rectangle 15"/>
          <p:cNvSpPr/>
          <p:nvPr/>
        </p:nvSpPr>
        <p:spPr>
          <a:xfrm>
            <a:off x="668652" y="2169290"/>
            <a:ext cx="3182501" cy="3231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What have we got? </a:t>
            </a:r>
            <a:endParaRPr kumimoji="0" lang="en-SG"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17" name="Rectangle 16"/>
          <p:cNvSpPr/>
          <p:nvPr/>
        </p:nvSpPr>
        <p:spPr>
          <a:xfrm>
            <a:off x="668652" y="1788938"/>
            <a:ext cx="3182501"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US" sz="2200" b="1" i="0" u="none" strike="noStrike" kern="1200" cap="none" spc="0" normalizeH="0" baseline="0" noProof="0">
                <a:ln>
                  <a:noFill/>
                </a:ln>
                <a:solidFill>
                  <a:srgbClr val="0095D3"/>
                </a:solidFill>
                <a:effectLst/>
                <a:uLnTx/>
                <a:uFillTx/>
                <a:latin typeface="Arial"/>
                <a:ea typeface="+mn-ea"/>
                <a:cs typeface="+mn-cs"/>
              </a:rPr>
              <a:t>Basic Visibility</a:t>
            </a:r>
          </a:p>
        </p:txBody>
      </p:sp>
      <p:cxnSp>
        <p:nvCxnSpPr>
          <p:cNvPr id="32" name="Straight Connector 31"/>
          <p:cNvCxnSpPr>
            <a:cxnSpLocks/>
          </p:cNvCxnSpPr>
          <p:nvPr/>
        </p:nvCxnSpPr>
        <p:spPr>
          <a:xfrm>
            <a:off x="579254" y="1719342"/>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375259" y="388989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21" name="Rectangle 20"/>
          <p:cNvSpPr/>
          <p:nvPr/>
        </p:nvSpPr>
        <p:spPr>
          <a:xfrm>
            <a:off x="4501695" y="4194355"/>
            <a:ext cx="314834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23" name="Rectangle 22"/>
          <p:cNvSpPr/>
          <p:nvPr/>
        </p:nvSpPr>
        <p:spPr>
          <a:xfrm>
            <a:off x="4433033" y="4348977"/>
            <a:ext cx="3182501" cy="14388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Is any VM or ESXi near its peak?</a:t>
            </a:r>
          </a:p>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Is our network near its peak?</a:t>
            </a:r>
          </a:p>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Who are the top consumer for each physical datacenter?</a:t>
            </a:r>
          </a:p>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How is the workload distributed?</a:t>
            </a:r>
            <a:endParaRPr kumimoji="0" lang="en-SG"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Rectangle 23"/>
          <p:cNvSpPr/>
          <p:nvPr/>
        </p:nvSpPr>
        <p:spPr>
          <a:xfrm>
            <a:off x="4449261" y="3968625"/>
            <a:ext cx="3182501"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US" sz="2200" b="1" i="0" u="none" strike="noStrike" kern="1200" cap="none" spc="0" normalizeH="0" baseline="0" noProof="0">
                <a:ln>
                  <a:noFill/>
                </a:ln>
                <a:solidFill>
                  <a:srgbClr val="387C2C"/>
                </a:solidFill>
                <a:effectLst/>
                <a:uLnTx/>
                <a:uFillTx/>
                <a:latin typeface="Arial"/>
                <a:ea typeface="+mn-ea"/>
                <a:cs typeface="+mn-cs"/>
              </a:rPr>
              <a:t>Capacity</a:t>
            </a:r>
            <a:endParaRPr kumimoji="0" lang="en-IN" sz="2200" b="1" i="0" u="none" strike="noStrike" kern="1200" cap="none" spc="0" normalizeH="0" baseline="0" noProof="0" dirty="0">
              <a:ln>
                <a:noFill/>
              </a:ln>
              <a:solidFill>
                <a:srgbClr val="387C2C"/>
              </a:solidFill>
              <a:effectLst/>
              <a:uLnTx/>
              <a:uFillTx/>
              <a:latin typeface="Arial"/>
              <a:ea typeface="+mn-ea"/>
              <a:cs typeface="+mn-cs"/>
            </a:endParaRPr>
          </a:p>
        </p:txBody>
      </p:sp>
      <p:cxnSp>
        <p:nvCxnSpPr>
          <p:cNvPr id="33" name="Straight Connector 32"/>
          <p:cNvCxnSpPr/>
          <p:nvPr/>
        </p:nvCxnSpPr>
        <p:spPr>
          <a:xfrm flipV="1">
            <a:off x="4371006" y="3889899"/>
            <a:ext cx="3401215" cy="9130"/>
          </a:xfrm>
          <a:prstGeom prst="line">
            <a:avLst/>
          </a:prstGeom>
          <a:ln w="571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538249" y="33782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a:ea typeface="+mj-ea"/>
                <a:cs typeface="+mj-cs"/>
              </a:rPr>
              <a:t>Dashboards for Storage Team</a:t>
            </a:r>
          </a:p>
        </p:txBody>
      </p:sp>
      <p:sp>
        <p:nvSpPr>
          <p:cNvPr id="34" name="Rectangle 33"/>
          <p:cNvSpPr/>
          <p:nvPr/>
        </p:nvSpPr>
        <p:spPr>
          <a:xfrm>
            <a:off x="8145750" y="3887422"/>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5" name="Rectangle 34"/>
          <p:cNvSpPr/>
          <p:nvPr/>
        </p:nvSpPr>
        <p:spPr>
          <a:xfrm>
            <a:off x="8272186" y="4191879"/>
            <a:ext cx="314834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36" name="Rectangle 35"/>
          <p:cNvSpPr/>
          <p:nvPr/>
        </p:nvSpPr>
        <p:spPr>
          <a:xfrm>
            <a:off x="8230895" y="4346501"/>
            <a:ext cx="3182501"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Are the config consistent? Do they follow best practice?</a:t>
            </a:r>
          </a:p>
        </p:txBody>
      </p:sp>
      <p:sp>
        <p:nvSpPr>
          <p:cNvPr id="37" name="Rectangle 36"/>
          <p:cNvSpPr/>
          <p:nvPr/>
        </p:nvSpPr>
        <p:spPr>
          <a:xfrm>
            <a:off x="8230895" y="3966149"/>
            <a:ext cx="3182501"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US" sz="2200" b="1" i="0" u="none" strike="noStrike" kern="1200" cap="none" spc="0" normalizeH="0" baseline="0" noProof="0">
                <a:ln>
                  <a:noFill/>
                </a:ln>
                <a:solidFill>
                  <a:srgbClr val="0095D3"/>
                </a:solidFill>
                <a:effectLst/>
                <a:uLnTx/>
                <a:uFillTx/>
                <a:latin typeface="Arial"/>
                <a:ea typeface="+mn-ea"/>
                <a:cs typeface="+mn-cs"/>
              </a:rPr>
              <a:t>Configuration</a:t>
            </a:r>
          </a:p>
        </p:txBody>
      </p:sp>
      <p:cxnSp>
        <p:nvCxnSpPr>
          <p:cNvPr id="38" name="Straight Connector 37"/>
          <p:cNvCxnSpPr>
            <a:cxnSpLocks/>
          </p:cNvCxnSpPr>
          <p:nvPr/>
        </p:nvCxnSpPr>
        <p:spPr>
          <a:xfrm>
            <a:off x="8141497" y="3896553"/>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81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8C79E-DD94-4565-9E91-17192EEBF1DF}"/>
              </a:ext>
            </a:extLst>
          </p:cNvPr>
          <p:cNvSpPr>
            <a:spLocks noGrp="1"/>
          </p:cNvSpPr>
          <p:nvPr>
            <p:ph type="title"/>
          </p:nvPr>
        </p:nvSpPr>
        <p:spPr/>
        <p:txBody>
          <a:bodyPr/>
          <a:lstStyle/>
          <a:p>
            <a:r>
              <a:rPr lang="en-US" dirty="0"/>
              <a:t>Storage Heavy Hitters</a:t>
            </a:r>
          </a:p>
        </p:txBody>
      </p:sp>
      <p:sp>
        <p:nvSpPr>
          <p:cNvPr id="3" name="Subtitle 2">
            <a:extLst>
              <a:ext uri="{FF2B5EF4-FFF2-40B4-BE49-F238E27FC236}">
                <a16:creationId xmlns:a16="http://schemas.microsoft.com/office/drawing/2014/main" id="{9843B39C-97CF-4DAE-9EFC-B8C2B7D8AF08}"/>
              </a:ext>
            </a:extLst>
          </p:cNvPr>
          <p:cNvSpPr>
            <a:spLocks noGrp="1"/>
          </p:cNvSpPr>
          <p:nvPr>
            <p:ph type="subTitle" idx="10"/>
          </p:nvPr>
        </p:nvSpPr>
        <p:spPr/>
        <p:txBody>
          <a:bodyPr/>
          <a:lstStyle/>
          <a:p>
            <a:endParaRPr lang="en-US"/>
          </a:p>
        </p:txBody>
      </p:sp>
      <p:pic>
        <p:nvPicPr>
          <p:cNvPr id="5" name="Picture 4">
            <a:extLst>
              <a:ext uri="{FF2B5EF4-FFF2-40B4-BE49-F238E27FC236}">
                <a16:creationId xmlns:a16="http://schemas.microsoft.com/office/drawing/2014/main" id="{9C5C2BE3-4FB7-4510-A5AE-C046C26BEA83}"/>
              </a:ext>
            </a:extLst>
          </p:cNvPr>
          <p:cNvPicPr>
            <a:picLocks noChangeAspect="1"/>
          </p:cNvPicPr>
          <p:nvPr/>
        </p:nvPicPr>
        <p:blipFill>
          <a:blip r:embed="rId3"/>
          <a:stretch>
            <a:fillRect/>
          </a:stretch>
        </p:blipFill>
        <p:spPr>
          <a:xfrm>
            <a:off x="64944" y="0"/>
            <a:ext cx="12018531" cy="6858000"/>
          </a:xfrm>
          <a:prstGeom prst="rect">
            <a:avLst/>
          </a:prstGeom>
        </p:spPr>
      </p:pic>
    </p:spTree>
    <p:extLst>
      <p:ext uri="{BB962C8B-B14F-4D97-AF65-F5344CB8AC3E}">
        <p14:creationId xmlns:p14="http://schemas.microsoft.com/office/powerpoint/2010/main" val="359427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98B0022-6542-4C6B-B625-D130DB0771EF}"/>
              </a:ext>
            </a:extLst>
          </p:cNvPr>
          <p:cNvSpPr/>
          <p:nvPr/>
        </p:nvSpPr>
        <p:spPr>
          <a:xfrm>
            <a:off x="2306052" y="894"/>
            <a:ext cx="9722141" cy="1139036"/>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World</a:t>
            </a:r>
          </a:p>
        </p:txBody>
      </p:sp>
      <p:sp>
        <p:nvSpPr>
          <p:cNvPr id="22" name="Rectangle 21">
            <a:extLst>
              <a:ext uri="{FF2B5EF4-FFF2-40B4-BE49-F238E27FC236}">
                <a16:creationId xmlns:a16="http://schemas.microsoft.com/office/drawing/2014/main" id="{ACFA5C91-2878-4256-A31C-12D2F929EB2C}"/>
              </a:ext>
            </a:extLst>
          </p:cNvPr>
          <p:cNvSpPr/>
          <p:nvPr/>
        </p:nvSpPr>
        <p:spPr>
          <a:xfrm>
            <a:off x="2306052" y="5509795"/>
            <a:ext cx="9722141" cy="1168879"/>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Related</a:t>
            </a:r>
          </a:p>
        </p:txBody>
      </p:sp>
      <p:sp>
        <p:nvSpPr>
          <p:cNvPr id="23" name="Rectangle 22">
            <a:extLst>
              <a:ext uri="{FF2B5EF4-FFF2-40B4-BE49-F238E27FC236}">
                <a16:creationId xmlns:a16="http://schemas.microsoft.com/office/drawing/2014/main" id="{9D84ACAD-FB83-47A4-9728-143631CE0A2F}"/>
              </a:ext>
            </a:extLst>
          </p:cNvPr>
          <p:cNvSpPr/>
          <p:nvPr/>
        </p:nvSpPr>
        <p:spPr>
          <a:xfrm>
            <a:off x="2306052" y="3564656"/>
            <a:ext cx="9722141" cy="1945140"/>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VM</a:t>
            </a:r>
          </a:p>
        </p:txBody>
      </p:sp>
      <p:sp>
        <p:nvSpPr>
          <p:cNvPr id="24" name="Rectangle 23">
            <a:extLst>
              <a:ext uri="{FF2B5EF4-FFF2-40B4-BE49-F238E27FC236}">
                <a16:creationId xmlns:a16="http://schemas.microsoft.com/office/drawing/2014/main" id="{D4D0B28E-0181-4B02-9E4F-A16D558D9B0C}"/>
              </a:ext>
            </a:extLst>
          </p:cNvPr>
          <p:cNvSpPr/>
          <p:nvPr/>
        </p:nvSpPr>
        <p:spPr>
          <a:xfrm>
            <a:off x="2306053" y="1139930"/>
            <a:ext cx="9722141" cy="242472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2399" b="1">
                <a:solidFill>
                  <a:schemeClr val="bg2">
                    <a:lumMod val="10000"/>
                  </a:schemeClr>
                </a:solidFill>
                <a:latin typeface="Calibri" panose="020F0502020204030204" pitchFamily="34" charset="0"/>
                <a:cs typeface="Calibri" panose="020F0502020204030204" pitchFamily="34" charset="0"/>
              </a:rPr>
              <a:t>Level: Datastore</a:t>
            </a:r>
          </a:p>
        </p:txBody>
      </p:sp>
      <p:pic>
        <p:nvPicPr>
          <p:cNvPr id="6" name="Picture 5">
            <a:extLst>
              <a:ext uri="{FF2B5EF4-FFF2-40B4-BE49-F238E27FC236}">
                <a16:creationId xmlns:a16="http://schemas.microsoft.com/office/drawing/2014/main" id="{C00A3666-D97C-4BDC-94D4-01DE0A54F1DE}"/>
              </a:ext>
            </a:extLst>
          </p:cNvPr>
          <p:cNvPicPr>
            <a:picLocks noChangeAspect="1"/>
          </p:cNvPicPr>
          <p:nvPr/>
        </p:nvPicPr>
        <p:blipFill>
          <a:blip r:embed="rId3"/>
          <a:stretch>
            <a:fillRect/>
          </a:stretch>
        </p:blipFill>
        <p:spPr>
          <a:xfrm>
            <a:off x="4474834" y="893"/>
            <a:ext cx="6474317" cy="5256430"/>
          </a:xfrm>
          <a:prstGeom prst="rect">
            <a:avLst/>
          </a:prstGeom>
        </p:spPr>
      </p:pic>
      <p:pic>
        <p:nvPicPr>
          <p:cNvPr id="8" name="Picture 7">
            <a:extLst>
              <a:ext uri="{FF2B5EF4-FFF2-40B4-BE49-F238E27FC236}">
                <a16:creationId xmlns:a16="http://schemas.microsoft.com/office/drawing/2014/main" id="{B6A71D32-462C-4F9E-BAEB-882A120553A1}"/>
              </a:ext>
            </a:extLst>
          </p:cNvPr>
          <p:cNvPicPr>
            <a:picLocks noChangeAspect="1"/>
          </p:cNvPicPr>
          <p:nvPr/>
        </p:nvPicPr>
        <p:blipFill>
          <a:blip r:embed="rId4"/>
          <a:stretch>
            <a:fillRect/>
          </a:stretch>
        </p:blipFill>
        <p:spPr>
          <a:xfrm>
            <a:off x="4478884" y="5321940"/>
            <a:ext cx="6470267" cy="1337724"/>
          </a:xfrm>
          <a:prstGeom prst="rect">
            <a:avLst/>
          </a:prstGeom>
        </p:spPr>
      </p:pic>
      <p:sp>
        <p:nvSpPr>
          <p:cNvPr id="10" name="Title 1">
            <a:extLst>
              <a:ext uri="{FF2B5EF4-FFF2-40B4-BE49-F238E27FC236}">
                <a16:creationId xmlns:a16="http://schemas.microsoft.com/office/drawing/2014/main" id="{8F3C4C0F-E9A6-424F-9D3F-AF7B339FFD6F}"/>
              </a:ext>
            </a:extLst>
          </p:cNvPr>
          <p:cNvSpPr txBox="1">
            <a:spLocks/>
          </p:cNvSpPr>
          <p:nvPr/>
        </p:nvSpPr>
        <p:spPr>
          <a:xfrm>
            <a:off x="0" y="1058662"/>
            <a:ext cx="2133082" cy="75076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399" b="1"/>
              <a:t>Datastore</a:t>
            </a:r>
          </a:p>
          <a:p>
            <a:pPr algn="ctr"/>
            <a:r>
              <a:rPr lang="en-SG" sz="2399" b="1"/>
              <a:t>Performance</a:t>
            </a:r>
          </a:p>
        </p:txBody>
      </p:sp>
      <p:cxnSp>
        <p:nvCxnSpPr>
          <p:cNvPr id="25" name="Straight Connector 24">
            <a:extLst>
              <a:ext uri="{FF2B5EF4-FFF2-40B4-BE49-F238E27FC236}">
                <a16:creationId xmlns:a16="http://schemas.microsoft.com/office/drawing/2014/main" id="{5FC5BDA3-DEE6-482C-9B8C-25A2EB11AA51}"/>
              </a:ext>
            </a:extLst>
          </p:cNvPr>
          <p:cNvCxnSpPr>
            <a:cxnSpLocks/>
          </p:cNvCxnSpPr>
          <p:nvPr/>
        </p:nvCxnSpPr>
        <p:spPr bwMode="gray">
          <a:xfrm>
            <a:off x="2306052" y="3564656"/>
            <a:ext cx="9722141"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C34C272-F1BD-4787-814B-B3BF3929F3B7}"/>
              </a:ext>
            </a:extLst>
          </p:cNvPr>
          <p:cNvCxnSpPr>
            <a:cxnSpLocks/>
          </p:cNvCxnSpPr>
          <p:nvPr/>
        </p:nvCxnSpPr>
        <p:spPr bwMode="gray">
          <a:xfrm>
            <a:off x="2306052" y="1139929"/>
            <a:ext cx="9722141"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1421D0-4F2F-480F-B249-36A4D9C0C5C8}"/>
              </a:ext>
            </a:extLst>
          </p:cNvPr>
          <p:cNvCxnSpPr>
            <a:cxnSpLocks/>
          </p:cNvCxnSpPr>
          <p:nvPr/>
        </p:nvCxnSpPr>
        <p:spPr bwMode="gray">
          <a:xfrm>
            <a:off x="2306052" y="5509795"/>
            <a:ext cx="9722141"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A5DEEB4-69D2-4918-87D0-C231E95ED5EC}"/>
              </a:ext>
            </a:extLst>
          </p:cNvPr>
          <p:cNvSpPr txBox="1"/>
          <p:nvPr/>
        </p:nvSpPr>
        <p:spPr>
          <a:xfrm>
            <a:off x="10845175" y="1327785"/>
            <a:ext cx="1269632" cy="276927"/>
          </a:xfrm>
          <a:prstGeom prst="rect">
            <a:avLst/>
          </a:prstGeom>
          <a:noFill/>
        </p:spPr>
        <p:txBody>
          <a:bodyPr wrap="square">
            <a:spAutoFit/>
          </a:bodyPr>
          <a:lstStyle/>
          <a:p>
            <a:r>
              <a:rPr lang="en-SG" sz="1200" b="1">
                <a:solidFill>
                  <a:schemeClr val="bg2">
                    <a:lumMod val="10000"/>
                  </a:schemeClr>
                </a:solidFill>
              </a:rPr>
              <a:t>Performance</a:t>
            </a:r>
            <a:endParaRPr lang="en-SG" sz="1600"/>
          </a:p>
        </p:txBody>
      </p:sp>
      <p:sp>
        <p:nvSpPr>
          <p:cNvPr id="30" name="TextBox 29">
            <a:extLst>
              <a:ext uri="{FF2B5EF4-FFF2-40B4-BE49-F238E27FC236}">
                <a16:creationId xmlns:a16="http://schemas.microsoft.com/office/drawing/2014/main" id="{18E10B40-8EF8-42F9-9A6C-3B55AF5982C5}"/>
              </a:ext>
            </a:extLst>
          </p:cNvPr>
          <p:cNvSpPr txBox="1"/>
          <p:nvPr/>
        </p:nvSpPr>
        <p:spPr>
          <a:xfrm>
            <a:off x="10845175" y="1809422"/>
            <a:ext cx="1269632" cy="276927"/>
          </a:xfrm>
          <a:prstGeom prst="rect">
            <a:avLst/>
          </a:prstGeom>
          <a:noFill/>
        </p:spPr>
        <p:txBody>
          <a:bodyPr wrap="square">
            <a:spAutoFit/>
          </a:bodyPr>
          <a:lstStyle/>
          <a:p>
            <a:r>
              <a:rPr lang="en-SG" sz="1200" b="1">
                <a:solidFill>
                  <a:schemeClr val="bg2">
                    <a:lumMod val="10000"/>
                  </a:schemeClr>
                </a:solidFill>
              </a:rPr>
              <a:t>Utilization</a:t>
            </a:r>
            <a:endParaRPr lang="en-SG" sz="1600"/>
          </a:p>
        </p:txBody>
      </p:sp>
      <p:sp>
        <p:nvSpPr>
          <p:cNvPr id="31" name="TextBox 30">
            <a:extLst>
              <a:ext uri="{FF2B5EF4-FFF2-40B4-BE49-F238E27FC236}">
                <a16:creationId xmlns:a16="http://schemas.microsoft.com/office/drawing/2014/main" id="{A1107817-00E8-4C06-8CD2-C6B9BEA3F08E}"/>
              </a:ext>
            </a:extLst>
          </p:cNvPr>
          <p:cNvSpPr txBox="1"/>
          <p:nvPr/>
        </p:nvSpPr>
        <p:spPr>
          <a:xfrm>
            <a:off x="10845175" y="2437699"/>
            <a:ext cx="1269632" cy="276927"/>
          </a:xfrm>
          <a:prstGeom prst="rect">
            <a:avLst/>
          </a:prstGeom>
          <a:noFill/>
        </p:spPr>
        <p:txBody>
          <a:bodyPr wrap="square">
            <a:spAutoFit/>
          </a:bodyPr>
          <a:lstStyle/>
          <a:p>
            <a:r>
              <a:rPr lang="en-SG" sz="1200" b="1">
                <a:solidFill>
                  <a:schemeClr val="bg2">
                    <a:lumMod val="10000"/>
                  </a:schemeClr>
                </a:solidFill>
              </a:rPr>
              <a:t>Alerts</a:t>
            </a:r>
            <a:endParaRPr lang="en-SG" sz="1600"/>
          </a:p>
        </p:txBody>
      </p:sp>
      <p:sp>
        <p:nvSpPr>
          <p:cNvPr id="32" name="TextBox 31">
            <a:extLst>
              <a:ext uri="{FF2B5EF4-FFF2-40B4-BE49-F238E27FC236}">
                <a16:creationId xmlns:a16="http://schemas.microsoft.com/office/drawing/2014/main" id="{767C13EA-E637-4E22-A5DF-F7B7B0D7BBA3}"/>
              </a:ext>
            </a:extLst>
          </p:cNvPr>
          <p:cNvSpPr txBox="1"/>
          <p:nvPr/>
        </p:nvSpPr>
        <p:spPr>
          <a:xfrm>
            <a:off x="10845175" y="3163509"/>
            <a:ext cx="1269632" cy="276927"/>
          </a:xfrm>
          <a:prstGeom prst="rect">
            <a:avLst/>
          </a:prstGeom>
          <a:noFill/>
        </p:spPr>
        <p:txBody>
          <a:bodyPr wrap="square">
            <a:spAutoFit/>
          </a:bodyPr>
          <a:lstStyle/>
          <a:p>
            <a:r>
              <a:rPr lang="en-SG" sz="1200" b="1">
                <a:solidFill>
                  <a:schemeClr val="bg2">
                    <a:lumMod val="10000"/>
                  </a:schemeClr>
                </a:solidFill>
              </a:rPr>
              <a:t>Configuration</a:t>
            </a:r>
            <a:endParaRPr lang="en-SG" sz="1600"/>
          </a:p>
        </p:txBody>
      </p:sp>
    </p:spTree>
    <p:extLst>
      <p:ext uri="{BB962C8B-B14F-4D97-AF65-F5344CB8AC3E}">
        <p14:creationId xmlns:p14="http://schemas.microsoft.com/office/powerpoint/2010/main" val="182508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9" grpId="0"/>
      <p:bldP spid="30" grpId="0"/>
      <p:bldP spid="31" grpId="0"/>
      <p:bldP spid="32" grpId="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23649"/>
            <a:ext cx="13944952" cy="9295818"/>
          </a:xfrm>
          <a:prstGeom prst="rect">
            <a:avLst/>
          </a:prstGeom>
        </p:spPr>
      </p:pic>
      <p:sp>
        <p:nvSpPr>
          <p:cNvPr id="2" name="Rectangle 1"/>
          <p:cNvSpPr/>
          <p:nvPr/>
        </p:nvSpPr>
        <p:spPr>
          <a:xfrm>
            <a:off x="0" y="-26950"/>
            <a:ext cx="12780335" cy="6884950"/>
          </a:xfrm>
          <a:prstGeom prst="rect">
            <a:avLst/>
          </a:prstGeom>
          <a:solidFill>
            <a:schemeClr val="tx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2"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A6D8CF-3CDE-4807-BCD2-C9F2B831AAA5}" type="slidenum">
              <a:rPr kumimoji="0" lang="en-US" sz="10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58</a:t>
            </a:fld>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6" name="Rectangle 5"/>
          <p:cNvSpPr/>
          <p:nvPr/>
        </p:nvSpPr>
        <p:spPr>
          <a:xfrm>
            <a:off x="4377167" y="1711484"/>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7" name="Rectangle 6"/>
          <p:cNvSpPr/>
          <p:nvPr/>
        </p:nvSpPr>
        <p:spPr>
          <a:xfrm>
            <a:off x="4503603" y="2015941"/>
            <a:ext cx="314834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Rectangle 7"/>
          <p:cNvSpPr/>
          <p:nvPr/>
        </p:nvSpPr>
        <p:spPr>
          <a:xfrm>
            <a:off x="4469445" y="2142925"/>
            <a:ext cx="3313190" cy="137473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Any errors in our networks?</a:t>
            </a:r>
          </a:p>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If yes, which VMs and ESXi are affected?</a:t>
            </a:r>
          </a:p>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Too many special packets in our networks?</a:t>
            </a:r>
            <a:endParaRPr kumimoji="0" lang="en-SG"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Rectangle 8"/>
          <p:cNvSpPr/>
          <p:nvPr/>
        </p:nvSpPr>
        <p:spPr>
          <a:xfrm>
            <a:off x="4454168" y="1759836"/>
            <a:ext cx="3182501"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US" sz="2200" b="1" i="0" u="none" strike="noStrike" kern="1200" cap="none" spc="0" normalizeH="0" baseline="0" noProof="0" dirty="0">
                <a:ln>
                  <a:noFill/>
                </a:ln>
                <a:solidFill>
                  <a:srgbClr val="006990"/>
                </a:solidFill>
                <a:effectLst/>
                <a:uLnTx/>
                <a:uFillTx/>
                <a:latin typeface="Arial"/>
                <a:ea typeface="+mn-ea"/>
                <a:cs typeface="+mn-cs"/>
              </a:rPr>
              <a:t>Performance</a:t>
            </a:r>
            <a:endParaRPr kumimoji="0" lang="en-IN" sz="2200" b="1" i="0" u="none" strike="noStrike" kern="1200" cap="none" spc="0" normalizeH="0" baseline="0" noProof="0" dirty="0">
              <a:ln>
                <a:noFill/>
              </a:ln>
              <a:solidFill>
                <a:srgbClr val="006990"/>
              </a:solidFill>
              <a:effectLst/>
              <a:uLnTx/>
              <a:uFillTx/>
              <a:latin typeface="Arial"/>
              <a:ea typeface="+mn-ea"/>
              <a:cs typeface="+mn-cs"/>
            </a:endParaRPr>
          </a:p>
        </p:txBody>
      </p:sp>
      <p:cxnSp>
        <p:nvCxnSpPr>
          <p:cNvPr id="29" name="Straight Connector 28"/>
          <p:cNvCxnSpPr>
            <a:cxnSpLocks/>
          </p:cNvCxnSpPr>
          <p:nvPr/>
        </p:nvCxnSpPr>
        <p:spPr>
          <a:xfrm>
            <a:off x="4372914" y="1720615"/>
            <a:ext cx="3409721" cy="0"/>
          </a:xfrm>
          <a:prstGeom prst="line">
            <a:avLst/>
          </a:prstGeom>
          <a:ln w="57150">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145750" y="170080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ectangle 25"/>
          <p:cNvSpPr/>
          <p:nvPr/>
        </p:nvSpPr>
        <p:spPr>
          <a:xfrm>
            <a:off x="8272186" y="2005265"/>
            <a:ext cx="314834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26"/>
          <p:cNvSpPr/>
          <p:nvPr/>
        </p:nvSpPr>
        <p:spPr>
          <a:xfrm>
            <a:off x="8230895" y="2142925"/>
            <a:ext cx="3182501" cy="107337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What’s our Virtual Network Availability?</a:t>
            </a:r>
          </a:p>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What’s our Physical Network Availability?</a:t>
            </a:r>
            <a:endParaRPr kumimoji="0" lang="en-SG"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28" name="Rectangle 27"/>
          <p:cNvSpPr/>
          <p:nvPr/>
        </p:nvSpPr>
        <p:spPr>
          <a:xfrm>
            <a:off x="8230895" y="1759836"/>
            <a:ext cx="3182501"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US" sz="2200" b="1" i="0" u="none" strike="noStrike" kern="1200" cap="none" spc="0" normalizeH="0" baseline="0" noProof="0" dirty="0">
                <a:ln>
                  <a:noFill/>
                </a:ln>
                <a:solidFill>
                  <a:srgbClr val="6DB33F"/>
                </a:solidFill>
                <a:effectLst/>
                <a:uLnTx/>
                <a:uFillTx/>
                <a:latin typeface="Arial"/>
                <a:ea typeface="+mn-ea"/>
                <a:cs typeface="+mn-cs"/>
              </a:rPr>
              <a:t>Availability</a:t>
            </a:r>
            <a:endParaRPr kumimoji="0" lang="en-IN" sz="2200" b="1" i="0" u="none" strike="noStrike" kern="1200" cap="none" spc="0" normalizeH="0" baseline="0" noProof="0" dirty="0">
              <a:ln>
                <a:noFill/>
              </a:ln>
              <a:solidFill>
                <a:srgbClr val="6DB33F"/>
              </a:solidFill>
              <a:effectLst/>
              <a:uLnTx/>
              <a:uFillTx/>
              <a:latin typeface="Arial"/>
              <a:ea typeface="+mn-ea"/>
              <a:cs typeface="+mn-cs"/>
            </a:endParaRPr>
          </a:p>
        </p:txBody>
      </p:sp>
      <p:cxnSp>
        <p:nvCxnSpPr>
          <p:cNvPr id="30" name="Straight Connector 29"/>
          <p:cNvCxnSpPr/>
          <p:nvPr/>
        </p:nvCxnSpPr>
        <p:spPr>
          <a:xfrm flipV="1">
            <a:off x="8141497" y="1700809"/>
            <a:ext cx="3401215" cy="9130"/>
          </a:xfrm>
          <a:prstGeom prst="line">
            <a:avLst/>
          </a:prstGeom>
          <a:ln w="57150">
            <a:solidFill>
              <a:srgbClr val="6DB33F"/>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75414" y="3889898"/>
            <a:ext cx="3401215" cy="1881545"/>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1" name="Rectangle 10"/>
          <p:cNvSpPr/>
          <p:nvPr/>
        </p:nvSpPr>
        <p:spPr>
          <a:xfrm>
            <a:off x="701850" y="4194355"/>
            <a:ext cx="314834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Rectangle 11"/>
          <p:cNvSpPr/>
          <p:nvPr/>
        </p:nvSpPr>
        <p:spPr>
          <a:xfrm>
            <a:off x="650112" y="4348977"/>
            <a:ext cx="3330770"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When VM Owner thinks Network is the culprit….</a:t>
            </a:r>
            <a:endParaRPr kumimoji="0" lang="en-SG"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13" name="Rectangle 12"/>
          <p:cNvSpPr/>
          <p:nvPr/>
        </p:nvSpPr>
        <p:spPr>
          <a:xfrm>
            <a:off x="649416" y="3968625"/>
            <a:ext cx="3182501"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US" sz="2200" b="1" i="0" u="none" strike="noStrike" kern="1200" cap="none" spc="0" normalizeH="0" baseline="0" noProof="0">
                <a:ln>
                  <a:noFill/>
                </a:ln>
                <a:solidFill>
                  <a:srgbClr val="C2CD23"/>
                </a:solidFill>
                <a:effectLst/>
                <a:uLnTx/>
                <a:uFillTx/>
                <a:latin typeface="Arial"/>
                <a:ea typeface="+mn-ea"/>
                <a:cs typeface="+mn-cs"/>
              </a:rPr>
              <a:t>Service</a:t>
            </a:r>
            <a:endParaRPr kumimoji="0" lang="en-IN" sz="2200" b="1" i="0" u="none" strike="noStrike" kern="1200" cap="none" spc="0" normalizeH="0" baseline="0" noProof="0" dirty="0">
              <a:ln>
                <a:noFill/>
              </a:ln>
              <a:solidFill>
                <a:srgbClr val="C2CD23"/>
              </a:solidFill>
              <a:effectLst/>
              <a:uLnTx/>
              <a:uFillTx/>
              <a:latin typeface="Arial"/>
              <a:ea typeface="+mn-ea"/>
              <a:cs typeface="+mn-cs"/>
            </a:endParaRPr>
          </a:p>
        </p:txBody>
      </p:sp>
      <p:cxnSp>
        <p:nvCxnSpPr>
          <p:cNvPr id="31" name="Straight Connector 30"/>
          <p:cNvCxnSpPr/>
          <p:nvPr/>
        </p:nvCxnSpPr>
        <p:spPr>
          <a:xfrm flipV="1">
            <a:off x="571161" y="3889900"/>
            <a:ext cx="3401215" cy="9130"/>
          </a:xfrm>
          <a:prstGeom prst="line">
            <a:avLst/>
          </a:prstGeom>
          <a:ln w="57150">
            <a:solidFill>
              <a:srgbClr val="C2CD2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83507" y="1710211"/>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5" name="Rectangle 14"/>
          <p:cNvSpPr/>
          <p:nvPr/>
        </p:nvSpPr>
        <p:spPr>
          <a:xfrm>
            <a:off x="709943" y="2014668"/>
            <a:ext cx="314834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Rectangle 15"/>
          <p:cNvSpPr/>
          <p:nvPr/>
        </p:nvSpPr>
        <p:spPr>
          <a:xfrm>
            <a:off x="668652" y="2169290"/>
            <a:ext cx="3182501" cy="3231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What have we got? </a:t>
            </a:r>
            <a:endParaRPr kumimoji="0" lang="en-SG"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17" name="Rectangle 16"/>
          <p:cNvSpPr/>
          <p:nvPr/>
        </p:nvSpPr>
        <p:spPr>
          <a:xfrm>
            <a:off x="668652" y="1788938"/>
            <a:ext cx="3182501"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US" sz="2200" b="1" i="0" u="none" strike="noStrike" kern="1200" cap="none" spc="0" normalizeH="0" baseline="0" noProof="0">
                <a:ln>
                  <a:noFill/>
                </a:ln>
                <a:solidFill>
                  <a:srgbClr val="0095D3"/>
                </a:solidFill>
                <a:effectLst/>
                <a:uLnTx/>
                <a:uFillTx/>
                <a:latin typeface="Arial"/>
                <a:ea typeface="+mn-ea"/>
                <a:cs typeface="+mn-cs"/>
              </a:rPr>
              <a:t>Basic Visibility</a:t>
            </a:r>
          </a:p>
        </p:txBody>
      </p:sp>
      <p:cxnSp>
        <p:nvCxnSpPr>
          <p:cNvPr id="32" name="Straight Connector 31"/>
          <p:cNvCxnSpPr>
            <a:cxnSpLocks/>
          </p:cNvCxnSpPr>
          <p:nvPr/>
        </p:nvCxnSpPr>
        <p:spPr>
          <a:xfrm>
            <a:off x="579254" y="1719342"/>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375259" y="388989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21" name="Rectangle 20"/>
          <p:cNvSpPr/>
          <p:nvPr/>
        </p:nvSpPr>
        <p:spPr>
          <a:xfrm>
            <a:off x="4501695" y="4194355"/>
            <a:ext cx="314834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23" name="Rectangle 22"/>
          <p:cNvSpPr/>
          <p:nvPr/>
        </p:nvSpPr>
        <p:spPr>
          <a:xfrm>
            <a:off x="4433033" y="4348977"/>
            <a:ext cx="3182501" cy="14388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Is any VM or ESXi near its peak?</a:t>
            </a:r>
          </a:p>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Is our network near its peak?</a:t>
            </a:r>
          </a:p>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Who are the top consumer for each physical datacenter?</a:t>
            </a:r>
          </a:p>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How is the workload distributed?</a:t>
            </a:r>
            <a:endParaRPr kumimoji="0" lang="en-SG"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Rectangle 23"/>
          <p:cNvSpPr/>
          <p:nvPr/>
        </p:nvSpPr>
        <p:spPr>
          <a:xfrm>
            <a:off x="4449261" y="3968625"/>
            <a:ext cx="3182501"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US" sz="2200" b="1" i="0" u="none" strike="noStrike" kern="1200" cap="none" spc="0" normalizeH="0" baseline="0" noProof="0">
                <a:ln>
                  <a:noFill/>
                </a:ln>
                <a:solidFill>
                  <a:srgbClr val="387C2C"/>
                </a:solidFill>
                <a:effectLst/>
                <a:uLnTx/>
                <a:uFillTx/>
                <a:latin typeface="Arial"/>
                <a:ea typeface="+mn-ea"/>
                <a:cs typeface="+mn-cs"/>
              </a:rPr>
              <a:t>Capacity</a:t>
            </a:r>
            <a:endParaRPr kumimoji="0" lang="en-IN" sz="2200" b="1" i="0" u="none" strike="noStrike" kern="1200" cap="none" spc="0" normalizeH="0" baseline="0" noProof="0" dirty="0">
              <a:ln>
                <a:noFill/>
              </a:ln>
              <a:solidFill>
                <a:srgbClr val="387C2C"/>
              </a:solidFill>
              <a:effectLst/>
              <a:uLnTx/>
              <a:uFillTx/>
              <a:latin typeface="Arial"/>
              <a:ea typeface="+mn-ea"/>
              <a:cs typeface="+mn-cs"/>
            </a:endParaRPr>
          </a:p>
        </p:txBody>
      </p:sp>
      <p:cxnSp>
        <p:nvCxnSpPr>
          <p:cNvPr id="33" name="Straight Connector 32"/>
          <p:cNvCxnSpPr/>
          <p:nvPr/>
        </p:nvCxnSpPr>
        <p:spPr>
          <a:xfrm flipV="1">
            <a:off x="4371006" y="3889899"/>
            <a:ext cx="3401215" cy="9130"/>
          </a:xfrm>
          <a:prstGeom prst="line">
            <a:avLst/>
          </a:prstGeom>
          <a:ln w="571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538249" y="33782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a:ea typeface="+mj-ea"/>
                <a:cs typeface="+mj-cs"/>
              </a:rPr>
              <a:t>Dashboards for Network Team</a:t>
            </a:r>
          </a:p>
        </p:txBody>
      </p:sp>
      <p:sp>
        <p:nvSpPr>
          <p:cNvPr id="34" name="Rectangle 33"/>
          <p:cNvSpPr/>
          <p:nvPr/>
        </p:nvSpPr>
        <p:spPr>
          <a:xfrm>
            <a:off x="8145750" y="3887422"/>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5" name="Rectangle 34"/>
          <p:cNvSpPr/>
          <p:nvPr/>
        </p:nvSpPr>
        <p:spPr>
          <a:xfrm>
            <a:off x="8272186" y="4191879"/>
            <a:ext cx="314834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36" name="Rectangle 35"/>
          <p:cNvSpPr/>
          <p:nvPr/>
        </p:nvSpPr>
        <p:spPr>
          <a:xfrm>
            <a:off x="8230895" y="4346501"/>
            <a:ext cx="3182501"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Are the config consistent? Do they follow best practice?</a:t>
            </a:r>
          </a:p>
        </p:txBody>
      </p:sp>
      <p:sp>
        <p:nvSpPr>
          <p:cNvPr id="37" name="Rectangle 36"/>
          <p:cNvSpPr/>
          <p:nvPr/>
        </p:nvSpPr>
        <p:spPr>
          <a:xfrm>
            <a:off x="8230895" y="3966149"/>
            <a:ext cx="3182501"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US" sz="2200" b="1" i="0" u="none" strike="noStrike" kern="1200" cap="none" spc="0" normalizeH="0" baseline="0" noProof="0">
                <a:ln>
                  <a:noFill/>
                </a:ln>
                <a:solidFill>
                  <a:srgbClr val="0095D3"/>
                </a:solidFill>
                <a:effectLst/>
                <a:uLnTx/>
                <a:uFillTx/>
                <a:latin typeface="Arial"/>
                <a:ea typeface="+mn-ea"/>
                <a:cs typeface="+mn-cs"/>
              </a:rPr>
              <a:t>Configuration</a:t>
            </a:r>
          </a:p>
        </p:txBody>
      </p:sp>
      <p:cxnSp>
        <p:nvCxnSpPr>
          <p:cNvPr id="38" name="Straight Connector 37"/>
          <p:cNvCxnSpPr>
            <a:cxnSpLocks/>
          </p:cNvCxnSpPr>
          <p:nvPr/>
        </p:nvCxnSpPr>
        <p:spPr>
          <a:xfrm>
            <a:off x="8141497" y="3896553"/>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91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807755-1313-46C8-9164-72B4DCA03CBD}"/>
              </a:ext>
            </a:extLst>
          </p:cNvPr>
          <p:cNvSpPr>
            <a:spLocks noGrp="1"/>
          </p:cNvSpPr>
          <p:nvPr>
            <p:ph sz="quarter" idx="14"/>
          </p:nvPr>
        </p:nvSpPr>
        <p:spPr/>
        <p:txBody>
          <a:bodyPr/>
          <a:lstStyle/>
          <a:p>
            <a:endParaRPr lang="en-US"/>
          </a:p>
        </p:txBody>
      </p:sp>
      <p:sp>
        <p:nvSpPr>
          <p:cNvPr id="3" name="Title 2">
            <a:extLst>
              <a:ext uri="{FF2B5EF4-FFF2-40B4-BE49-F238E27FC236}">
                <a16:creationId xmlns:a16="http://schemas.microsoft.com/office/drawing/2014/main" id="{9589CDEA-9126-4BE5-8CF5-62D17D8E79A9}"/>
              </a:ext>
            </a:extLst>
          </p:cNvPr>
          <p:cNvSpPr>
            <a:spLocks noGrp="1"/>
          </p:cNvSpPr>
          <p:nvPr>
            <p:ph type="title"/>
          </p:nvPr>
        </p:nvSpPr>
        <p:spPr/>
        <p:txBody>
          <a:bodyPr/>
          <a:lstStyle/>
          <a:p>
            <a:endParaRPr lang="en-US"/>
          </a:p>
        </p:txBody>
      </p:sp>
      <p:sp>
        <p:nvSpPr>
          <p:cNvPr id="4" name="Subtitle 3">
            <a:extLst>
              <a:ext uri="{FF2B5EF4-FFF2-40B4-BE49-F238E27FC236}">
                <a16:creationId xmlns:a16="http://schemas.microsoft.com/office/drawing/2014/main" id="{46C179F6-D998-4F33-882F-B4EC87C28D54}"/>
              </a:ext>
            </a:extLst>
          </p:cNvPr>
          <p:cNvSpPr>
            <a:spLocks noGrp="1"/>
          </p:cNvSpPr>
          <p:nvPr>
            <p:ph type="subTitle" idx="10"/>
          </p:nvPr>
        </p:nvSpPr>
        <p:spPr/>
        <p:txBody>
          <a:bodyPr/>
          <a:lstStyle/>
          <a:p>
            <a:endParaRPr lang="en-US"/>
          </a:p>
        </p:txBody>
      </p:sp>
      <p:pic>
        <p:nvPicPr>
          <p:cNvPr id="5" name="Picture 4">
            <a:extLst>
              <a:ext uri="{FF2B5EF4-FFF2-40B4-BE49-F238E27FC236}">
                <a16:creationId xmlns:a16="http://schemas.microsoft.com/office/drawing/2014/main" id="{AEEAC494-F93B-495C-BF0C-3934A76F1048}"/>
              </a:ext>
            </a:extLst>
          </p:cNvPr>
          <p:cNvPicPr>
            <a:picLocks noChangeAspect="1"/>
          </p:cNvPicPr>
          <p:nvPr/>
        </p:nvPicPr>
        <p:blipFill>
          <a:blip r:embed="rId3"/>
          <a:stretch>
            <a:fillRect/>
          </a:stretch>
        </p:blipFill>
        <p:spPr>
          <a:xfrm>
            <a:off x="-14102" y="0"/>
            <a:ext cx="12188825" cy="4225370"/>
          </a:xfrm>
          <a:prstGeom prst="rect">
            <a:avLst/>
          </a:prstGeom>
        </p:spPr>
      </p:pic>
      <p:pic>
        <p:nvPicPr>
          <p:cNvPr id="6" name="Picture 5">
            <a:extLst>
              <a:ext uri="{FF2B5EF4-FFF2-40B4-BE49-F238E27FC236}">
                <a16:creationId xmlns:a16="http://schemas.microsoft.com/office/drawing/2014/main" id="{EF7EA257-9796-4337-8E2E-D8CC81144EA5}"/>
              </a:ext>
            </a:extLst>
          </p:cNvPr>
          <p:cNvPicPr>
            <a:picLocks noChangeAspect="1"/>
          </p:cNvPicPr>
          <p:nvPr/>
        </p:nvPicPr>
        <p:blipFill>
          <a:blip r:embed="rId4"/>
          <a:stretch>
            <a:fillRect/>
          </a:stretch>
        </p:blipFill>
        <p:spPr>
          <a:xfrm>
            <a:off x="-1" y="4157335"/>
            <a:ext cx="12188825" cy="3777667"/>
          </a:xfrm>
          <a:prstGeom prst="rect">
            <a:avLst/>
          </a:prstGeom>
        </p:spPr>
      </p:pic>
    </p:spTree>
    <p:extLst>
      <p:ext uri="{BB962C8B-B14F-4D97-AF65-F5344CB8AC3E}">
        <p14:creationId xmlns:p14="http://schemas.microsoft.com/office/powerpoint/2010/main" val="31669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1.48148E-6 L 0 -0.16481 " pathEditMode="relative" rAng="0" ptsTypes="AA">
                                      <p:cBhvr>
                                        <p:cTn id="6" dur="2000" fill="hold"/>
                                        <p:tgtEl>
                                          <p:spTgt spid="6"/>
                                        </p:tgtEl>
                                        <p:attrNameLst>
                                          <p:attrName>ppt_x</p:attrName>
                                          <p:attrName>ppt_y</p:attrName>
                                        </p:attrNameLst>
                                      </p:cBhvr>
                                      <p:rCtr x="0" y="-8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A9CA4A75-29D7-42E0-819E-26C3C344A1A9}"/>
                  </a:ext>
                </a:extLst>
              </p:cNvPr>
              <p:cNvGraphicFramePr>
                <a:graphicFrameLocks noChangeAspect="1"/>
              </p:cNvGraphicFramePr>
              <p:nvPr>
                <p:extLst>
                  <p:ext uri="{D42A27DB-BD31-4B8C-83A1-F6EECF244321}">
                    <p14:modId xmlns:p14="http://schemas.microsoft.com/office/powerpoint/2010/main" val="2849232097"/>
                  </p:ext>
                </p:extLst>
              </p:nvPr>
            </p:nvGraphicFramePr>
            <p:xfrm>
              <a:off x="640377" y="3762469"/>
              <a:ext cx="10938848" cy="90842"/>
            </p:xfrm>
            <a:graphic>
              <a:graphicData uri="http://schemas.microsoft.com/office/powerpoint/2016/sectionzoom">
                <psez:sectionZm>
                  <psez:sectionZmObj sectionId="{81BDAE70-EAC8-44B4-863E-9C58D5D7EA5A}">
                    <psez:zmPr id="{596E8954-14C9-44DD-BC81-20FE019C02BA}"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10938848" cy="90842"/>
                        </a:xfrm>
                        <a:prstGeom prst="rect">
                          <a:avLst/>
                        </a:prstGeom>
                        <a:ln w="3175">
                          <a:noFill/>
                        </a:ln>
                      </p166:spPr>
                    </psez:zmPr>
                  </psez:sectionZmObj>
                </psez:sectionZm>
              </a:graphicData>
            </a:graphic>
          </p:graphicFrame>
        </mc:Choice>
        <mc:Fallback xmlns="">
          <p:pic>
            <p:nvPicPr>
              <p:cNvPr id="8" name="Section Zoom 7">
                <a:hlinkClick r:id="rId4" action="ppaction://hlinksldjump"/>
                <a:extLst>
                  <a:ext uri="{FF2B5EF4-FFF2-40B4-BE49-F238E27FC236}">
                    <a16:creationId xmlns:a16="http://schemas.microsoft.com/office/drawing/2014/main" id="{A9CA4A75-29D7-42E0-819E-26C3C344A1A9}"/>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640377" y="3762469"/>
                <a:ext cx="10938848" cy="90842"/>
              </a:xfrm>
              <a:prstGeom prst="rect">
                <a:avLst/>
              </a:prstGeom>
              <a:ln w="3175">
                <a:noFill/>
              </a:ln>
            </p:spPr>
          </p:pic>
        </mc:Fallback>
      </mc:AlternateContent>
      <p:sp>
        <p:nvSpPr>
          <p:cNvPr id="16" name="Title 15">
            <a:extLst>
              <a:ext uri="{FF2B5EF4-FFF2-40B4-BE49-F238E27FC236}">
                <a16:creationId xmlns:a16="http://schemas.microsoft.com/office/drawing/2014/main" id="{DB8094B9-B646-4279-AB91-7A316D851944}"/>
              </a:ext>
            </a:extLst>
          </p:cNvPr>
          <p:cNvSpPr>
            <a:spLocks noGrp="1"/>
          </p:cNvSpPr>
          <p:nvPr>
            <p:ph type="title"/>
          </p:nvPr>
        </p:nvSpPr>
        <p:spPr/>
        <p:txBody>
          <a:bodyPr/>
          <a:lstStyle/>
          <a:p>
            <a:r>
              <a:rPr lang="en-SG" dirty="0"/>
              <a:t>Unifying the Consumer &amp; Provider Layers</a:t>
            </a:r>
          </a:p>
        </p:txBody>
      </p:sp>
      <p:sp>
        <p:nvSpPr>
          <p:cNvPr id="4" name="Subtitle 3">
            <a:extLst>
              <a:ext uri="{FF2B5EF4-FFF2-40B4-BE49-F238E27FC236}">
                <a16:creationId xmlns:a16="http://schemas.microsoft.com/office/drawing/2014/main" id="{9BA1CB66-9F97-41D6-A881-32178B8918DE}"/>
              </a:ext>
            </a:extLst>
          </p:cNvPr>
          <p:cNvSpPr>
            <a:spLocks noGrp="1"/>
          </p:cNvSpPr>
          <p:nvPr>
            <p:ph type="subTitle" idx="10"/>
          </p:nvPr>
        </p:nvSpPr>
        <p:spPr/>
        <p:txBody>
          <a:bodyPr/>
          <a:lstStyle/>
          <a:p>
            <a:r>
              <a:rPr lang="en-US" dirty="0"/>
              <a:t>You get what you paid for</a:t>
            </a:r>
          </a:p>
        </p:txBody>
      </p:sp>
      <p:grpSp>
        <p:nvGrpSpPr>
          <p:cNvPr id="39" name="Group 38">
            <a:extLst>
              <a:ext uri="{FF2B5EF4-FFF2-40B4-BE49-F238E27FC236}">
                <a16:creationId xmlns:a16="http://schemas.microsoft.com/office/drawing/2014/main" id="{6B9D6991-025F-4B30-962A-10BA4DAE6198}"/>
              </a:ext>
            </a:extLst>
          </p:cNvPr>
          <p:cNvGrpSpPr/>
          <p:nvPr/>
        </p:nvGrpSpPr>
        <p:grpSpPr>
          <a:xfrm>
            <a:off x="2773463" y="1857910"/>
            <a:ext cx="4669192" cy="1447704"/>
            <a:chOff x="2773463" y="1547599"/>
            <a:chExt cx="4669192" cy="1447704"/>
          </a:xfrm>
        </p:grpSpPr>
        <p:sp>
          <p:nvSpPr>
            <p:cNvPr id="22" name="Arrow: Right 21">
              <a:extLst>
                <a:ext uri="{FF2B5EF4-FFF2-40B4-BE49-F238E27FC236}">
                  <a16:creationId xmlns:a16="http://schemas.microsoft.com/office/drawing/2014/main" id="{08D40547-2C1B-45ED-BC3D-BEB36FCBCFF3}"/>
                </a:ext>
              </a:extLst>
            </p:cNvPr>
            <p:cNvSpPr/>
            <p:nvPr/>
          </p:nvSpPr>
          <p:spPr>
            <a:xfrm>
              <a:off x="2773463" y="1831753"/>
              <a:ext cx="1175657" cy="787282"/>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psez="http://schemas.microsoft.com/office/powerpoint/2016/sectionzoom">
          <mc:Choice Requires="psez">
            <p:graphicFrame>
              <p:nvGraphicFramePr>
                <p:cNvPr id="37" name="Section Zoom 36">
                  <a:extLst>
                    <a:ext uri="{FF2B5EF4-FFF2-40B4-BE49-F238E27FC236}">
                      <a16:creationId xmlns:a16="http://schemas.microsoft.com/office/drawing/2014/main" id="{316354E6-DE93-4EC4-A4FE-2F31945D6D91}"/>
                    </a:ext>
                  </a:extLst>
                </p:cNvPr>
                <p:cNvGraphicFramePr>
                  <a:graphicFrameLocks noChangeAspect="1"/>
                </p:cNvGraphicFramePr>
                <p:nvPr>
                  <p:extLst>
                    <p:ext uri="{D42A27DB-BD31-4B8C-83A1-F6EECF244321}">
                      <p14:modId xmlns:p14="http://schemas.microsoft.com/office/powerpoint/2010/main" val="1589596121"/>
                    </p:ext>
                  </p:extLst>
                </p:nvPr>
              </p:nvGraphicFramePr>
              <p:xfrm>
                <a:off x="4345762" y="1547599"/>
                <a:ext cx="3096893" cy="1447704"/>
              </p:xfrm>
              <a:graphic>
                <a:graphicData uri="http://schemas.microsoft.com/office/powerpoint/2016/sectionzoom">
                  <psez:sectionZm>
                    <psez:sectionZmObj sectionId="{65C9167D-0E67-4ABE-91B5-020B79056F44}">
                      <psez:zmPr id="{C14214DC-7306-4E95-ACF0-9011A64703ED}"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3096893" cy="1447704"/>
                          </a:xfrm>
                          <a:prstGeom prst="rect">
                            <a:avLst/>
                          </a:prstGeom>
                          <a:ln w="3175">
                            <a:noFill/>
                          </a:ln>
                        </p166:spPr>
                      </psez:zmPr>
                    </psez:sectionZmObj>
                  </psez:sectionZm>
                </a:graphicData>
              </a:graphic>
            </p:graphicFrame>
          </mc:Choice>
          <mc:Fallback xmlns="">
            <p:pic>
              <p:nvPicPr>
                <p:cNvPr id="37" name="Section Zoom 36">
                  <a:hlinkClick r:id="rId7" action="ppaction://hlinksldjump"/>
                  <a:extLst>
                    <a:ext uri="{FF2B5EF4-FFF2-40B4-BE49-F238E27FC236}">
                      <a16:creationId xmlns:a16="http://schemas.microsoft.com/office/drawing/2014/main" id="{316354E6-DE93-4EC4-A4FE-2F31945D6D91}"/>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4345762" y="1758154"/>
                  <a:ext cx="3096893" cy="1447704"/>
                </a:xfrm>
                <a:prstGeom prst="rect">
                  <a:avLst/>
                </a:prstGeom>
                <a:ln w="3175">
                  <a:noFill/>
                </a:ln>
              </p:spPr>
            </p:pic>
          </mc:Fallback>
        </mc:AlternateContent>
      </p:grpSp>
      <p:grpSp>
        <p:nvGrpSpPr>
          <p:cNvPr id="40" name="Group 39">
            <a:extLst>
              <a:ext uri="{FF2B5EF4-FFF2-40B4-BE49-F238E27FC236}">
                <a16:creationId xmlns:a16="http://schemas.microsoft.com/office/drawing/2014/main" id="{54702EA7-67C6-4AD3-A490-D2543999AEA3}"/>
              </a:ext>
            </a:extLst>
          </p:cNvPr>
          <p:cNvGrpSpPr/>
          <p:nvPr/>
        </p:nvGrpSpPr>
        <p:grpSpPr>
          <a:xfrm>
            <a:off x="4345762" y="4345996"/>
            <a:ext cx="4624346" cy="1416619"/>
            <a:chOff x="4345762" y="3967105"/>
            <a:chExt cx="4624346" cy="1416619"/>
          </a:xfrm>
        </p:grpSpPr>
        <p:sp>
          <p:nvSpPr>
            <p:cNvPr id="23" name="Arrow: Right 22">
              <a:extLst>
                <a:ext uri="{FF2B5EF4-FFF2-40B4-BE49-F238E27FC236}">
                  <a16:creationId xmlns:a16="http://schemas.microsoft.com/office/drawing/2014/main" id="{2C08DE33-4E88-4232-8C9B-BFC97D69FB96}"/>
                </a:ext>
              </a:extLst>
            </p:cNvPr>
            <p:cNvSpPr/>
            <p:nvPr/>
          </p:nvSpPr>
          <p:spPr>
            <a:xfrm flipH="1">
              <a:off x="7794451" y="4281774"/>
              <a:ext cx="1175657" cy="787282"/>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psez="http://schemas.microsoft.com/office/powerpoint/2016/sectionzoom">
          <mc:Choice Requires="psez">
            <p:graphicFrame>
              <p:nvGraphicFramePr>
                <p:cNvPr id="38" name="Section Zoom 37">
                  <a:extLst>
                    <a:ext uri="{FF2B5EF4-FFF2-40B4-BE49-F238E27FC236}">
                      <a16:creationId xmlns:a16="http://schemas.microsoft.com/office/drawing/2014/main" id="{AF7B277B-1641-4808-B10B-0764333FDD43}"/>
                    </a:ext>
                  </a:extLst>
                </p:cNvPr>
                <p:cNvGraphicFramePr>
                  <a:graphicFrameLocks noChangeAspect="1"/>
                </p:cNvGraphicFramePr>
                <p:nvPr>
                  <p:extLst>
                    <p:ext uri="{D42A27DB-BD31-4B8C-83A1-F6EECF244321}">
                      <p14:modId xmlns:p14="http://schemas.microsoft.com/office/powerpoint/2010/main" val="2683030226"/>
                    </p:ext>
                  </p:extLst>
                </p:nvPr>
              </p:nvGraphicFramePr>
              <p:xfrm>
                <a:off x="4345762" y="3967105"/>
                <a:ext cx="3047206" cy="1416619"/>
              </p:xfrm>
              <a:graphic>
                <a:graphicData uri="http://schemas.microsoft.com/office/powerpoint/2016/sectionzoom">
                  <psez:sectionZm>
                    <psez:sectionZmObj sectionId="{E65C56F5-D480-4626-89BD-AC4D4F42A578}">
                      <psez:zmPr id="{A1AEE913-47B6-4D6D-8244-D2885F0BD378}"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3047206" cy="1416619"/>
                          </a:xfrm>
                          <a:prstGeom prst="rect">
                            <a:avLst/>
                          </a:prstGeom>
                          <a:ln w="3175">
                            <a:noFill/>
                          </a:ln>
                        </p166:spPr>
                      </psez:zmPr>
                    </psez:sectionZmObj>
                  </psez:sectionZm>
                </a:graphicData>
              </a:graphic>
            </p:graphicFrame>
          </mc:Choice>
          <mc:Fallback xmlns="">
            <p:pic>
              <p:nvPicPr>
                <p:cNvPr id="38" name="Section Zoom 37">
                  <a:hlinkClick r:id="rId10" action="ppaction://hlinksldjump"/>
                  <a:extLst>
                    <a:ext uri="{FF2B5EF4-FFF2-40B4-BE49-F238E27FC236}">
                      <a16:creationId xmlns:a16="http://schemas.microsoft.com/office/drawing/2014/main" id="{AF7B277B-1641-4808-B10B-0764333FDD43}"/>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4345762" y="4246240"/>
                  <a:ext cx="3047206" cy="1416619"/>
                </a:xfrm>
                <a:prstGeom prst="rect">
                  <a:avLst/>
                </a:prstGeom>
                <a:ln w="3175">
                  <a:noFill/>
                </a:ln>
              </p:spPr>
            </p:pic>
          </mc:Fallback>
        </mc:AlternateContent>
      </p:grpSp>
      <p:pic>
        <p:nvPicPr>
          <p:cNvPr id="17" name="Picture 16">
            <a:extLst>
              <a:ext uri="{FF2B5EF4-FFF2-40B4-BE49-F238E27FC236}">
                <a16:creationId xmlns:a16="http://schemas.microsoft.com/office/drawing/2014/main" id="{F77C7DE9-FEB8-439B-9798-7E7C8F43446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9086" y="1717029"/>
            <a:ext cx="1602165" cy="1856061"/>
          </a:xfrm>
          <a:prstGeom prst="rect">
            <a:avLst/>
          </a:prstGeom>
        </p:spPr>
      </p:pic>
      <p:sp>
        <p:nvSpPr>
          <p:cNvPr id="3" name="Rectangle 2">
            <a:extLst>
              <a:ext uri="{FF2B5EF4-FFF2-40B4-BE49-F238E27FC236}">
                <a16:creationId xmlns:a16="http://schemas.microsoft.com/office/drawing/2014/main" id="{BBA076D5-4A32-4E76-BEC5-F3C92FA820EB}"/>
              </a:ext>
            </a:extLst>
          </p:cNvPr>
          <p:cNvSpPr/>
          <p:nvPr/>
        </p:nvSpPr>
        <p:spPr>
          <a:xfrm>
            <a:off x="7811470" y="2055920"/>
            <a:ext cx="3878819"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libri" panose="020F0502020204030204" pitchFamily="34" charset="0"/>
                <a:cs typeface="Calibri" panose="020F0502020204030204" pitchFamily="34" charset="0"/>
              </a:rPr>
              <a:t>Performance</a:t>
            </a:r>
          </a:p>
        </p:txBody>
      </p:sp>
      <p:sp>
        <p:nvSpPr>
          <p:cNvPr id="19" name="Rectangle 18">
            <a:extLst>
              <a:ext uri="{FF2B5EF4-FFF2-40B4-BE49-F238E27FC236}">
                <a16:creationId xmlns:a16="http://schemas.microsoft.com/office/drawing/2014/main" id="{AD0397FD-1BFC-415E-B5F4-B25043D3C12F}"/>
              </a:ext>
            </a:extLst>
          </p:cNvPr>
          <p:cNvSpPr/>
          <p:nvPr/>
        </p:nvSpPr>
        <p:spPr>
          <a:xfrm>
            <a:off x="1736081" y="4592640"/>
            <a:ext cx="1608133"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libri" panose="020F0502020204030204" pitchFamily="34" charset="0"/>
                <a:cs typeface="Calibri" panose="020F0502020204030204" pitchFamily="34" charset="0"/>
              </a:rPr>
              <a:t>Price</a:t>
            </a:r>
          </a:p>
        </p:txBody>
      </p:sp>
      <p:pic>
        <p:nvPicPr>
          <p:cNvPr id="20" name="Picture 19">
            <a:extLst>
              <a:ext uri="{FF2B5EF4-FFF2-40B4-BE49-F238E27FC236}">
                <a16:creationId xmlns:a16="http://schemas.microsoft.com/office/drawing/2014/main" id="{6D89560F-6658-4E13-BBF6-BF73CDA089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85684" y="3813829"/>
            <a:ext cx="4314488" cy="2462435"/>
          </a:xfrm>
          <a:prstGeom prst="rect">
            <a:avLst/>
          </a:prstGeom>
        </p:spPr>
      </p:pic>
    </p:spTree>
    <p:extLst>
      <p:ext uri="{BB962C8B-B14F-4D97-AF65-F5344CB8AC3E}">
        <p14:creationId xmlns:p14="http://schemas.microsoft.com/office/powerpoint/2010/main" val="28556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500"/>
                                        <p:tgtEl>
                                          <p:spTgt spid="20"/>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right)">
                                      <p:cBhvr>
                                        <p:cTn id="19" dur="5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right)">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556F-D6F9-4F5A-B0D2-7A82CAA17FE1}"/>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439C9EA6-2EB7-415A-85D7-D3060C5AF62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208AA7E-7FF6-4ADF-85AF-09032E42054B}"/>
              </a:ext>
            </a:extLst>
          </p:cNvPr>
          <p:cNvSpPr>
            <a:spLocks noGrp="1"/>
          </p:cNvSpPr>
          <p:nvPr>
            <p:ph type="sldNum" sz="quarter" idx="12"/>
          </p:nvPr>
        </p:nvSpPr>
        <p:spPr/>
        <p:txBody>
          <a:bodyPr/>
          <a:lstStyle/>
          <a:p>
            <a:fld id="{6EA6D8CF-3CDE-4807-BCD2-C9F2B831AAA5}" type="slidenum">
              <a:rPr lang="en-US" smtClean="0"/>
              <a:t>60</a:t>
            </a:fld>
            <a:endParaRPr lang="en-US"/>
          </a:p>
        </p:txBody>
      </p:sp>
      <p:pic>
        <p:nvPicPr>
          <p:cNvPr id="5" name="Picture 4">
            <a:extLst>
              <a:ext uri="{FF2B5EF4-FFF2-40B4-BE49-F238E27FC236}">
                <a16:creationId xmlns:a16="http://schemas.microsoft.com/office/drawing/2014/main" id="{0FF2CB05-109E-4ABA-A602-D878A2B9F47F}"/>
              </a:ext>
            </a:extLst>
          </p:cNvPr>
          <p:cNvPicPr>
            <a:picLocks noChangeAspect="1"/>
          </p:cNvPicPr>
          <p:nvPr/>
        </p:nvPicPr>
        <p:blipFill>
          <a:blip r:embed="rId3"/>
          <a:stretch>
            <a:fillRect/>
          </a:stretch>
        </p:blipFill>
        <p:spPr>
          <a:xfrm>
            <a:off x="6054141" y="-23445"/>
            <a:ext cx="6119487" cy="6613525"/>
          </a:xfrm>
          <a:prstGeom prst="rect">
            <a:avLst/>
          </a:prstGeom>
        </p:spPr>
      </p:pic>
      <p:pic>
        <p:nvPicPr>
          <p:cNvPr id="6" name="Picture 5">
            <a:extLst>
              <a:ext uri="{FF2B5EF4-FFF2-40B4-BE49-F238E27FC236}">
                <a16:creationId xmlns:a16="http://schemas.microsoft.com/office/drawing/2014/main" id="{997A22AB-B832-4F93-AE33-3A917040CE78}"/>
              </a:ext>
            </a:extLst>
          </p:cNvPr>
          <p:cNvPicPr>
            <a:picLocks noChangeAspect="1"/>
          </p:cNvPicPr>
          <p:nvPr/>
        </p:nvPicPr>
        <p:blipFill>
          <a:blip r:embed="rId4"/>
          <a:stretch>
            <a:fillRect/>
          </a:stretch>
        </p:blipFill>
        <p:spPr>
          <a:xfrm>
            <a:off x="-433" y="-39075"/>
            <a:ext cx="6094688" cy="6613525"/>
          </a:xfrm>
          <a:prstGeom prst="rect">
            <a:avLst/>
          </a:prstGeom>
        </p:spPr>
      </p:pic>
    </p:spTree>
    <p:extLst>
      <p:ext uri="{BB962C8B-B14F-4D97-AF65-F5344CB8AC3E}">
        <p14:creationId xmlns:p14="http://schemas.microsoft.com/office/powerpoint/2010/main" val="355483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C5BA506-7DD6-45FE-8123-89E9AE74334F}"/>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657" y="1690119"/>
            <a:ext cx="12163168" cy="5167881"/>
          </a:xfrm>
          <a:prstGeom prst="rect">
            <a:avLst/>
          </a:prstGeom>
        </p:spPr>
      </p:pic>
      <p:grpSp>
        <p:nvGrpSpPr>
          <p:cNvPr id="34" name="Group 33"/>
          <p:cNvGrpSpPr/>
          <p:nvPr/>
        </p:nvGrpSpPr>
        <p:grpSpPr>
          <a:xfrm>
            <a:off x="1879999" y="974046"/>
            <a:ext cx="10161680" cy="4823280"/>
            <a:chOff x="544830" y="1268759"/>
            <a:chExt cx="10164327" cy="4824536"/>
          </a:xfrm>
        </p:grpSpPr>
        <p:sp>
          <p:nvSpPr>
            <p:cNvPr id="39" name="Hexagon 38"/>
            <p:cNvSpPr/>
            <p:nvPr/>
          </p:nvSpPr>
          <p:spPr>
            <a:xfrm rot="16200000">
              <a:off x="9012177" y="2671475"/>
              <a:ext cx="501176" cy="432049"/>
            </a:xfrm>
            <a:prstGeom prst="hexagon">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rial"/>
                <a:ea typeface="+mn-ea"/>
                <a:cs typeface="+mn-cs"/>
              </a:endParaRPr>
            </a:p>
          </p:txBody>
        </p:sp>
        <p:sp>
          <p:nvSpPr>
            <p:cNvPr id="40" name="Hexagon 39"/>
            <p:cNvSpPr/>
            <p:nvPr/>
          </p:nvSpPr>
          <p:spPr>
            <a:xfrm rot="16200000">
              <a:off x="475306" y="4146596"/>
              <a:ext cx="1008112" cy="869064"/>
            </a:xfrm>
            <a:prstGeom prst="hexagon">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rial"/>
                <a:ea typeface="+mn-ea"/>
                <a:cs typeface="+mn-cs"/>
              </a:endParaRPr>
            </a:p>
          </p:txBody>
        </p:sp>
        <p:sp>
          <p:nvSpPr>
            <p:cNvPr id="41" name="Hexagon 40"/>
            <p:cNvSpPr/>
            <p:nvPr/>
          </p:nvSpPr>
          <p:spPr>
            <a:xfrm rot="16200000">
              <a:off x="8585890" y="1297562"/>
              <a:ext cx="417645" cy="360040"/>
            </a:xfrm>
            <a:prstGeom prst="hexagon">
              <a:avLst/>
            </a:prstGeom>
            <a:solidFill>
              <a:srgbClr val="FFFFFF"/>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Hexagon 41"/>
            <p:cNvSpPr/>
            <p:nvPr/>
          </p:nvSpPr>
          <p:spPr>
            <a:xfrm rot="16200000">
              <a:off x="2681234" y="2665714"/>
              <a:ext cx="417645" cy="360040"/>
            </a:xfrm>
            <a:prstGeom prst="hexagon">
              <a:avLst/>
            </a:prstGeom>
            <a:solidFill>
              <a:srgbClr val="FFFFFF"/>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rial"/>
                <a:ea typeface="+mn-ea"/>
                <a:cs typeface="+mn-cs"/>
              </a:endParaRPr>
            </a:p>
          </p:txBody>
        </p:sp>
        <p:sp>
          <p:nvSpPr>
            <p:cNvPr id="43" name="Hexagon 42"/>
            <p:cNvSpPr/>
            <p:nvPr/>
          </p:nvSpPr>
          <p:spPr>
            <a:xfrm rot="16200000">
              <a:off x="8855547" y="5254030"/>
              <a:ext cx="360039" cy="310379"/>
            </a:xfrm>
            <a:prstGeom prst="hexagon">
              <a:avLst/>
            </a:prstGeom>
            <a:solidFill>
              <a:srgbClr val="FFFFFF"/>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rial"/>
                <a:ea typeface="+mn-ea"/>
                <a:cs typeface="+mn-cs"/>
              </a:endParaRPr>
            </a:p>
          </p:txBody>
        </p:sp>
        <p:sp>
          <p:nvSpPr>
            <p:cNvPr id="44" name="Hexagon 43"/>
            <p:cNvSpPr/>
            <p:nvPr/>
          </p:nvSpPr>
          <p:spPr>
            <a:xfrm rot="16200000">
              <a:off x="3837334" y="5758086"/>
              <a:ext cx="360039" cy="310379"/>
            </a:xfrm>
            <a:prstGeom prst="hexagon">
              <a:avLst/>
            </a:prstGeom>
            <a:solidFill>
              <a:srgbClr val="FFFFFF"/>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rial"/>
                <a:ea typeface="+mn-ea"/>
                <a:cs typeface="+mn-cs"/>
              </a:endParaRPr>
            </a:p>
          </p:txBody>
        </p:sp>
        <p:sp>
          <p:nvSpPr>
            <p:cNvPr id="45" name="Hexagon 44"/>
            <p:cNvSpPr/>
            <p:nvPr/>
          </p:nvSpPr>
          <p:spPr>
            <a:xfrm rot="16200000">
              <a:off x="10320314" y="1845098"/>
              <a:ext cx="417645" cy="360040"/>
            </a:xfrm>
            <a:prstGeom prst="hexagon">
              <a:avLst/>
            </a:prstGeom>
            <a:solidFill>
              <a:srgbClr val="FFFFFF"/>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4" name="Title 1"/>
          <p:cNvSpPr txBox="1">
            <a:spLocks/>
          </p:cNvSpPr>
          <p:nvPr/>
        </p:nvSpPr>
        <p:spPr>
          <a:xfrm>
            <a:off x="539697" y="331007"/>
            <a:ext cx="10090039" cy="12982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199" b="1" i="0" u="none" strike="noStrike" kern="1200" cap="none" spc="0" normalizeH="0" baseline="0" noProof="0" dirty="0">
              <a:ln>
                <a:noFill/>
              </a:ln>
              <a:solidFill>
                <a:srgbClr val="387C2C"/>
              </a:solidFill>
              <a:effectLst/>
              <a:uLnTx/>
              <a:uFillTx/>
              <a:latin typeface="Arial"/>
              <a:ea typeface="+mj-ea"/>
              <a:cs typeface="+mj-cs"/>
            </a:endParaRPr>
          </a:p>
        </p:txBody>
      </p:sp>
      <p:grpSp>
        <p:nvGrpSpPr>
          <p:cNvPr id="6" name="Group 5"/>
          <p:cNvGrpSpPr/>
          <p:nvPr/>
        </p:nvGrpSpPr>
        <p:grpSpPr>
          <a:xfrm>
            <a:off x="3784936" y="2747025"/>
            <a:ext cx="2001411" cy="2298213"/>
            <a:chOff x="3349583" y="2892173"/>
            <a:chExt cx="2664572" cy="3090900"/>
          </a:xfrm>
          <a:effectLst/>
        </p:grpSpPr>
        <p:sp>
          <p:nvSpPr>
            <p:cNvPr id="7" name="Hexagon 6"/>
            <p:cNvSpPr/>
            <p:nvPr/>
          </p:nvSpPr>
          <p:spPr>
            <a:xfrm rot="16200000">
              <a:off x="3136419" y="3105337"/>
              <a:ext cx="3090900" cy="2664572"/>
            </a:xfrm>
            <a:prstGeom prst="hexagon">
              <a:avLst/>
            </a:prstGeom>
            <a:solidFill>
              <a:schemeClr val="accent1">
                <a:lumMod val="40000"/>
                <a:lumOff val="60000"/>
                <a:alpha val="50000"/>
              </a:schemeClr>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Rectangle 7"/>
            <p:cNvSpPr/>
            <p:nvPr/>
          </p:nvSpPr>
          <p:spPr>
            <a:xfrm>
              <a:off x="3378558" y="4089402"/>
              <a:ext cx="2568337" cy="757325"/>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SG" sz="2199" b="1" i="0" u="none" strike="noStrike" kern="1200" cap="none" spc="0" normalizeH="0" baseline="0" noProof="0" dirty="0">
                  <a:ln>
                    <a:noFill/>
                  </a:ln>
                  <a:solidFill>
                    <a:srgbClr val="000000"/>
                  </a:solidFill>
                  <a:effectLst/>
                  <a:uLnTx/>
                  <a:uFillTx/>
                  <a:latin typeface="Arial"/>
                  <a:ea typeface="+mn-ea"/>
                  <a:cs typeface="+mn-cs"/>
                </a:rPr>
                <a:t>KISS.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SG" sz="1200" b="1" i="0" u="none" strike="noStrike" kern="1200" cap="none" spc="0" normalizeH="0" baseline="0" noProof="0" dirty="0">
                  <a:ln>
                    <a:noFill/>
                  </a:ln>
                  <a:solidFill>
                    <a:srgbClr val="000000"/>
                  </a:solidFill>
                  <a:effectLst/>
                  <a:uLnTx/>
                  <a:uFillTx/>
                  <a:latin typeface="Arial"/>
                  <a:ea typeface="+mn-ea"/>
                  <a:cs typeface="+mn-cs"/>
                </a:rPr>
                <a:t>Large numbers</a:t>
              </a:r>
            </a:p>
          </p:txBody>
        </p:sp>
      </p:grpSp>
      <p:grpSp>
        <p:nvGrpSpPr>
          <p:cNvPr id="9" name="Group 8"/>
          <p:cNvGrpSpPr/>
          <p:nvPr/>
        </p:nvGrpSpPr>
        <p:grpSpPr>
          <a:xfrm>
            <a:off x="6376549" y="1424440"/>
            <a:ext cx="2001411" cy="2298213"/>
            <a:chOff x="3349583" y="2892173"/>
            <a:chExt cx="2664572" cy="3090900"/>
          </a:xfrm>
          <a:effectLst/>
        </p:grpSpPr>
        <p:sp>
          <p:nvSpPr>
            <p:cNvPr id="10" name="Hexagon 9"/>
            <p:cNvSpPr/>
            <p:nvPr/>
          </p:nvSpPr>
          <p:spPr>
            <a:xfrm rot="16200000">
              <a:off x="3136419" y="3105337"/>
              <a:ext cx="3090900" cy="2664572"/>
            </a:xfrm>
            <a:prstGeom prst="hexagon">
              <a:avLst/>
            </a:prstGeom>
            <a:solidFill>
              <a:schemeClr val="accent1">
                <a:lumMod val="60000"/>
                <a:lumOff val="40000"/>
                <a:alpha val="50000"/>
              </a:schemeClr>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rial"/>
                <a:ea typeface="+mn-ea"/>
                <a:cs typeface="+mn-cs"/>
              </a:endParaRPr>
            </a:p>
          </p:txBody>
        </p:sp>
        <p:sp>
          <p:nvSpPr>
            <p:cNvPr id="11" name="Rectangle 10"/>
            <p:cNvSpPr/>
            <p:nvPr/>
          </p:nvSpPr>
          <p:spPr>
            <a:xfrm>
              <a:off x="3459024" y="3950461"/>
              <a:ext cx="2464612" cy="94352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SG" sz="2199" b="1" i="0" u="none" strike="noStrike" kern="1200" cap="none" spc="0" normalizeH="0" baseline="0" noProof="0" dirty="0">
                  <a:ln>
                    <a:noFill/>
                  </a:ln>
                  <a:solidFill>
                    <a:srgbClr val="FF0000"/>
                  </a:solidFill>
                  <a:effectLst/>
                  <a:uLnTx/>
                  <a:uFillTx/>
                  <a:latin typeface="Arial"/>
                  <a:ea typeface="+mn-ea"/>
                  <a:cs typeface="+mn-cs"/>
                </a:rPr>
                <a:t>C</a:t>
              </a:r>
              <a:r>
                <a:rPr kumimoji="0" lang="en-SG" sz="2199" b="1" i="0" u="none" strike="noStrike" kern="1200" cap="none" spc="0" normalizeH="0" baseline="0" noProof="0" dirty="0">
                  <a:ln>
                    <a:noFill/>
                  </a:ln>
                  <a:solidFill>
                    <a:srgbClr val="D9541E"/>
                  </a:solidFill>
                  <a:effectLst/>
                  <a:uLnTx/>
                  <a:uFillTx/>
                  <a:latin typeface="Arial"/>
                  <a:ea typeface="+mn-ea"/>
                  <a:cs typeface="+mn-cs"/>
                </a:rPr>
                <a:t>o</a:t>
              </a:r>
              <a:r>
                <a:rPr kumimoji="0" lang="en-SG" sz="2199" b="1" i="0" u="none" strike="noStrike" kern="1200" cap="none" spc="0" normalizeH="0" baseline="0" noProof="0" dirty="0">
                  <a:ln>
                    <a:noFill/>
                  </a:ln>
                  <a:solidFill>
                    <a:srgbClr val="F8981D"/>
                  </a:solidFill>
                  <a:effectLst/>
                  <a:uLnTx/>
                  <a:uFillTx/>
                  <a:latin typeface="Arial"/>
                  <a:ea typeface="+mn-ea"/>
                  <a:cs typeface="+mn-cs"/>
                </a:rPr>
                <a:t>l</a:t>
              </a:r>
              <a:r>
                <a:rPr kumimoji="0" lang="en-SG" sz="2199" b="1" i="0" u="none" strike="noStrike" kern="1200" cap="none" spc="0" normalizeH="0" baseline="0" noProof="0" dirty="0">
                  <a:ln>
                    <a:noFill/>
                  </a:ln>
                  <a:solidFill>
                    <a:srgbClr val="FFFF00"/>
                  </a:solidFill>
                  <a:effectLst/>
                  <a:uLnTx/>
                  <a:uFillTx/>
                  <a:latin typeface="Arial"/>
                  <a:ea typeface="+mn-ea"/>
                  <a:cs typeface="+mn-cs"/>
                </a:rPr>
                <a:t>o</a:t>
              </a:r>
              <a:r>
                <a:rPr kumimoji="0" lang="en-SG" sz="2199" b="1" i="0" u="none" strike="noStrike" kern="1200" cap="none" spc="0" normalizeH="0" baseline="0" noProof="0" dirty="0">
                  <a:ln>
                    <a:noFill/>
                  </a:ln>
                  <a:solidFill>
                    <a:srgbClr val="92D050"/>
                  </a:solidFill>
                  <a:effectLst/>
                  <a:uLnTx/>
                  <a:uFillTx/>
                  <a:latin typeface="Arial"/>
                  <a:ea typeface="+mn-ea"/>
                  <a:cs typeface="+mn-cs"/>
                </a:rPr>
                <a:t>r</a:t>
              </a:r>
              <a:endParaRPr kumimoji="0" lang="en-SG" sz="2199" b="1" i="0" u="none" strike="noStrike" kern="1200" cap="none" spc="0" normalizeH="0" baseline="0" noProof="0" dirty="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SG" sz="2199" b="1" i="0" u="none" strike="noStrike" kern="1200" cap="none" spc="0" normalizeH="0" baseline="0" noProof="0" dirty="0">
                  <a:ln>
                    <a:noFill/>
                  </a:ln>
                  <a:solidFill>
                    <a:srgbClr val="000000"/>
                  </a:solidFill>
                  <a:effectLst/>
                  <a:uLnTx/>
                  <a:uFillTx/>
                  <a:latin typeface="Arial"/>
                  <a:ea typeface="+mn-ea"/>
                  <a:cs typeface="+mn-cs"/>
                </a:rPr>
                <a:t>code</a:t>
              </a:r>
            </a:p>
          </p:txBody>
        </p:sp>
      </p:grpSp>
      <p:grpSp>
        <p:nvGrpSpPr>
          <p:cNvPr id="12" name="Group 11"/>
          <p:cNvGrpSpPr/>
          <p:nvPr/>
        </p:nvGrpSpPr>
        <p:grpSpPr>
          <a:xfrm>
            <a:off x="8968162" y="2747025"/>
            <a:ext cx="2001411" cy="2298213"/>
            <a:chOff x="3349583" y="2892173"/>
            <a:chExt cx="2664572" cy="3090900"/>
          </a:xfrm>
          <a:effectLst/>
        </p:grpSpPr>
        <p:sp>
          <p:nvSpPr>
            <p:cNvPr id="13" name="Hexagon 12"/>
            <p:cNvSpPr/>
            <p:nvPr/>
          </p:nvSpPr>
          <p:spPr>
            <a:xfrm rot="16200000">
              <a:off x="3136419" y="3105337"/>
              <a:ext cx="3090900" cy="2664572"/>
            </a:xfrm>
            <a:prstGeom prst="hexagon">
              <a:avLst/>
            </a:prstGeom>
            <a:solidFill>
              <a:schemeClr val="accent1">
                <a:lumMod val="75000"/>
                <a:alpha val="50000"/>
              </a:schemeClr>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rial"/>
                <a:ea typeface="+mn-ea"/>
                <a:cs typeface="+mn-cs"/>
              </a:endParaRPr>
            </a:p>
          </p:txBody>
        </p:sp>
        <p:sp>
          <p:nvSpPr>
            <p:cNvPr id="14" name="Rectangle 13"/>
            <p:cNvSpPr/>
            <p:nvPr/>
          </p:nvSpPr>
          <p:spPr>
            <a:xfrm>
              <a:off x="3576586" y="4171184"/>
              <a:ext cx="2172283" cy="53380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SG" sz="2199" b="1" i="0" u="none" strike="noStrike" kern="1200" cap="none" spc="0" normalizeH="0" baseline="0" noProof="0" dirty="0">
                  <a:ln>
                    <a:noFill/>
                  </a:ln>
                  <a:solidFill>
                    <a:srgbClr val="000000"/>
                  </a:solidFill>
                  <a:effectLst/>
                  <a:uLnTx/>
                  <a:uFillTx/>
                  <a:latin typeface="Arial"/>
                  <a:ea typeface="+mn-ea"/>
                  <a:cs typeface="+mn-cs"/>
                </a:rPr>
                <a:t>Strategic</a:t>
              </a:r>
            </a:p>
          </p:txBody>
        </p:sp>
      </p:grpSp>
      <p:grpSp>
        <p:nvGrpSpPr>
          <p:cNvPr id="15" name="Group 14"/>
          <p:cNvGrpSpPr/>
          <p:nvPr/>
        </p:nvGrpSpPr>
        <p:grpSpPr>
          <a:xfrm>
            <a:off x="1219251" y="1424440"/>
            <a:ext cx="2001411" cy="2298213"/>
            <a:chOff x="3349583" y="2892173"/>
            <a:chExt cx="2664572" cy="3090900"/>
          </a:xfrm>
          <a:effectLst/>
        </p:grpSpPr>
        <p:sp>
          <p:nvSpPr>
            <p:cNvPr id="16" name="Hexagon 15"/>
            <p:cNvSpPr/>
            <p:nvPr/>
          </p:nvSpPr>
          <p:spPr>
            <a:xfrm rot="16200000">
              <a:off x="3136419" y="3105337"/>
              <a:ext cx="3090900" cy="2664572"/>
            </a:xfrm>
            <a:prstGeom prst="hexagon">
              <a:avLst/>
            </a:prstGeom>
            <a:solidFill>
              <a:schemeClr val="accent1">
                <a:lumMod val="20000"/>
                <a:lumOff val="80000"/>
                <a:alpha val="40000"/>
              </a:schemeClr>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rial"/>
                <a:ea typeface="+mn-ea"/>
                <a:cs typeface="+mn-cs"/>
              </a:endParaRPr>
            </a:p>
          </p:txBody>
        </p:sp>
        <p:sp>
          <p:nvSpPr>
            <p:cNvPr id="17" name="Rectangle 16"/>
            <p:cNvSpPr/>
            <p:nvPr/>
          </p:nvSpPr>
          <p:spPr>
            <a:xfrm>
              <a:off x="3392856" y="3962406"/>
              <a:ext cx="2539737" cy="94352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SG" sz="2199" b="1" i="0" u="none" strike="noStrike" kern="1200" cap="none" spc="0" normalizeH="0" baseline="0" noProof="0">
                  <a:ln>
                    <a:noFill/>
                  </a:ln>
                  <a:solidFill>
                    <a:srgbClr val="000000"/>
                  </a:solidFill>
                  <a:effectLst/>
                  <a:uLnTx/>
                  <a:uFillTx/>
                  <a:latin typeface="Arial"/>
                  <a:ea typeface="+mn-ea"/>
                  <a:cs typeface="+mn-cs"/>
                </a:rPr>
                <a:t>Minimal </a:t>
              </a:r>
              <a:r>
                <a:rPr kumimoji="0" lang="en-SG" sz="2199" b="1" i="0" u="none" strike="noStrike" kern="1200" cap="none" spc="0" normalizeH="0" baseline="0" noProof="0" dirty="0">
                  <a:ln>
                    <a:noFill/>
                  </a:ln>
                  <a:solidFill>
                    <a:srgbClr val="000000"/>
                  </a:solidFill>
                  <a:effectLst/>
                  <a:uLnTx/>
                  <a:uFillTx/>
                  <a:latin typeface="Arial"/>
                  <a:ea typeface="+mn-ea"/>
                  <a:cs typeface="+mn-cs"/>
                </a:rPr>
                <a:t>interaction</a:t>
              </a:r>
            </a:p>
          </p:txBody>
        </p:sp>
      </p:grpSp>
      <p:sp>
        <p:nvSpPr>
          <p:cNvPr id="5" name="Title 4">
            <a:extLst>
              <a:ext uri="{FF2B5EF4-FFF2-40B4-BE49-F238E27FC236}">
                <a16:creationId xmlns:a16="http://schemas.microsoft.com/office/drawing/2014/main" id="{217AFCA0-4EF5-4260-B480-C92BEAB084E4}"/>
              </a:ext>
            </a:extLst>
          </p:cNvPr>
          <p:cNvSpPr>
            <a:spLocks noGrp="1"/>
          </p:cNvSpPr>
          <p:nvPr>
            <p:ph type="title"/>
          </p:nvPr>
        </p:nvSpPr>
        <p:spPr/>
        <p:txBody>
          <a:bodyPr/>
          <a:lstStyle/>
          <a:p>
            <a:r>
              <a:rPr lang="en-US" dirty="0"/>
              <a:t>Executive Dashboard</a:t>
            </a:r>
          </a:p>
        </p:txBody>
      </p:sp>
      <p:sp>
        <p:nvSpPr>
          <p:cNvPr id="18" name="Subtitle 17">
            <a:extLst>
              <a:ext uri="{FF2B5EF4-FFF2-40B4-BE49-F238E27FC236}">
                <a16:creationId xmlns:a16="http://schemas.microsoft.com/office/drawing/2014/main" id="{81140B94-9C0B-4425-8B42-D07E33F1E94E}"/>
              </a:ext>
            </a:extLst>
          </p:cNvPr>
          <p:cNvSpPr>
            <a:spLocks noGrp="1"/>
          </p:cNvSpPr>
          <p:nvPr>
            <p:ph type="subTitle" idx="10"/>
          </p:nvPr>
        </p:nvSpPr>
        <p:spPr/>
        <p:txBody>
          <a:bodyPr/>
          <a:lstStyle/>
          <a:p>
            <a:r>
              <a:rPr lang="en-US" dirty="0"/>
              <a:t>Best Practices</a:t>
            </a:r>
          </a:p>
        </p:txBody>
      </p:sp>
      <p:sp>
        <p:nvSpPr>
          <p:cNvPr id="19" name="Slide Number Placeholder 4"/>
          <p:cNvSpPr>
            <a:spLocks noGrp="1"/>
          </p:cNvSpPr>
          <p:nvPr>
            <p:ph type="sldNum" sz="quarter" idx="4294967295"/>
          </p:nvPr>
        </p:nvSpPr>
        <p:spPr>
          <a:xfrm>
            <a:off x="11739563" y="6464300"/>
            <a:ext cx="449262" cy="14763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A6D8CF-3CDE-4807-BCD2-C9F2B831AAA5}" type="slidenum">
              <a:rPr kumimoji="0" lang="en-US" sz="1000" b="0" i="0" u="none" strike="noStrike" kern="1200" cap="none" spc="0" normalizeH="0" baseline="0" noProof="0">
                <a:ln>
                  <a:noFill/>
                </a:ln>
                <a:solidFill>
                  <a:prstClr val="white"/>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61</a:t>
            </a:fld>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grpSp>
        <p:nvGrpSpPr>
          <p:cNvPr id="36" name="Group 35"/>
          <p:cNvGrpSpPr/>
          <p:nvPr/>
        </p:nvGrpSpPr>
        <p:grpSpPr>
          <a:xfrm>
            <a:off x="6330487" y="4186810"/>
            <a:ext cx="2001411" cy="2298213"/>
            <a:chOff x="3349583" y="2892173"/>
            <a:chExt cx="2664572" cy="3090900"/>
          </a:xfrm>
          <a:effectLst/>
        </p:grpSpPr>
        <p:sp>
          <p:nvSpPr>
            <p:cNvPr id="37" name="Hexagon 36"/>
            <p:cNvSpPr/>
            <p:nvPr/>
          </p:nvSpPr>
          <p:spPr>
            <a:xfrm rot="16200000">
              <a:off x="3136419" y="3105337"/>
              <a:ext cx="3090900" cy="2664572"/>
            </a:xfrm>
            <a:prstGeom prst="hexagon">
              <a:avLst/>
            </a:prstGeom>
            <a:solidFill>
              <a:schemeClr val="accent3">
                <a:lumMod val="60000"/>
                <a:lumOff val="40000"/>
                <a:alpha val="50000"/>
              </a:schemeClr>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rial"/>
                <a:ea typeface="+mn-ea"/>
                <a:cs typeface="+mn-cs"/>
              </a:endParaRPr>
            </a:p>
          </p:txBody>
        </p:sp>
        <p:sp>
          <p:nvSpPr>
            <p:cNvPr id="38" name="Rectangle 37"/>
            <p:cNvSpPr/>
            <p:nvPr/>
          </p:nvSpPr>
          <p:spPr>
            <a:xfrm>
              <a:off x="3430420" y="4094973"/>
              <a:ext cx="2464612" cy="943522"/>
            </a:xfrm>
            <a:prstGeom prst="rect">
              <a:avLst/>
            </a:prstGeom>
            <a:effectLst/>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SG" sz="2199" b="1" i="0" u="none" strike="noStrike" kern="1200" cap="none" spc="0" normalizeH="0" baseline="0" noProof="0" dirty="0">
                  <a:ln>
                    <a:noFill/>
                  </a:ln>
                  <a:solidFill>
                    <a:srgbClr val="000000"/>
                  </a:solidFill>
                  <a:effectLst/>
                  <a:uLnTx/>
                  <a:uFillTx/>
                  <a:latin typeface="Arial"/>
                  <a:ea typeface="+mn-ea"/>
                  <a:cs typeface="+mn-cs"/>
                </a:rPr>
                <a:t>5 second Test</a:t>
              </a:r>
            </a:p>
          </p:txBody>
        </p:sp>
      </p:grpSp>
      <p:sp>
        <p:nvSpPr>
          <p:cNvPr id="28" name="Rectangle 27">
            <a:extLst>
              <a:ext uri="{FF2B5EF4-FFF2-40B4-BE49-F238E27FC236}">
                <a16:creationId xmlns:a16="http://schemas.microsoft.com/office/drawing/2014/main" id="{02806472-DCC6-425A-91AD-9F04BD006605}"/>
              </a:ext>
            </a:extLst>
          </p:cNvPr>
          <p:cNvSpPr/>
          <p:nvPr/>
        </p:nvSpPr>
        <p:spPr>
          <a:xfrm>
            <a:off x="9128069" y="4075607"/>
            <a:ext cx="1631643" cy="42473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SG" sz="1200" b="1" i="0" u="none" strike="noStrike" kern="1200" cap="none" spc="0" normalizeH="0" baseline="0" noProof="0" dirty="0">
                <a:ln>
                  <a:noFill/>
                </a:ln>
                <a:solidFill>
                  <a:srgbClr val="FF0000"/>
                </a:solidFill>
                <a:effectLst/>
                <a:uLnTx/>
                <a:uFillTx/>
                <a:latin typeface="Arial"/>
                <a:ea typeface="+mn-ea"/>
                <a:cs typeface="+mn-cs"/>
              </a:rPr>
              <a:t>No jumping </a:t>
            </a:r>
            <a:br>
              <a:rPr kumimoji="0" lang="en-SG" sz="1200" b="1" i="0" u="none" strike="noStrike" kern="1200" cap="none" spc="0" normalizeH="0" baseline="0" noProof="0" dirty="0">
                <a:ln>
                  <a:noFill/>
                </a:ln>
                <a:solidFill>
                  <a:srgbClr val="FF0000"/>
                </a:solidFill>
                <a:effectLst/>
                <a:uLnTx/>
                <a:uFillTx/>
                <a:latin typeface="Arial"/>
                <a:ea typeface="+mn-ea"/>
                <a:cs typeface="+mn-cs"/>
              </a:rPr>
            </a:br>
            <a:r>
              <a:rPr kumimoji="0" lang="en-SG" sz="1200" b="1" i="0" u="none" strike="noStrike" kern="1200" cap="none" spc="0" normalizeH="0" baseline="0" noProof="0" dirty="0">
                <a:ln>
                  <a:noFill/>
                </a:ln>
                <a:solidFill>
                  <a:srgbClr val="FF0000"/>
                </a:solidFill>
                <a:effectLst/>
                <a:uLnTx/>
                <a:uFillTx/>
                <a:latin typeface="Arial"/>
                <a:ea typeface="+mn-ea"/>
                <a:cs typeface="+mn-cs"/>
              </a:rPr>
              <a:t>for nothing</a:t>
            </a:r>
          </a:p>
        </p:txBody>
      </p:sp>
    </p:spTree>
    <p:extLst>
      <p:ext uri="{BB962C8B-B14F-4D97-AF65-F5344CB8AC3E}">
        <p14:creationId xmlns:p14="http://schemas.microsoft.com/office/powerpoint/2010/main" val="41674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450" decel="100000" fill="hold"/>
                                        <p:tgtEl>
                                          <p:spTgt spid="15"/>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5"/>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37"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anim calcmode="lin" valueType="num">
                                      <p:cBhvr>
                                        <p:cTn id="15" dur="500" fill="hold"/>
                                        <p:tgtEl>
                                          <p:spTgt spid="6"/>
                                        </p:tgtEl>
                                        <p:attrNameLst>
                                          <p:attrName>ppt_x</p:attrName>
                                        </p:attrNameLst>
                                      </p:cBhvr>
                                      <p:tavLst>
                                        <p:tav tm="0">
                                          <p:val>
                                            <p:strVal val="#ppt_x"/>
                                          </p:val>
                                        </p:tav>
                                        <p:tav tm="100000">
                                          <p:val>
                                            <p:strVal val="#ppt_x"/>
                                          </p:val>
                                        </p:tav>
                                      </p:tavLst>
                                    </p:anim>
                                    <p:anim calcmode="lin" valueType="num">
                                      <p:cBhvr>
                                        <p:cTn id="16" dur="450" decel="100000" fill="hold"/>
                                        <p:tgtEl>
                                          <p:spTgt spid="6"/>
                                        </p:tgtEl>
                                        <p:attrNameLst>
                                          <p:attrName>ppt_y</p:attrName>
                                        </p:attrNameLst>
                                      </p:cBhvr>
                                      <p:tavLst>
                                        <p:tav tm="0">
                                          <p:val>
                                            <p:strVal val="#ppt_y+1"/>
                                          </p:val>
                                        </p:tav>
                                        <p:tav tm="100000">
                                          <p:val>
                                            <p:strVal val="#ppt_y-.03"/>
                                          </p:val>
                                        </p:tav>
                                      </p:tavLst>
                                    </p:anim>
                                    <p:anim calcmode="lin" valueType="num">
                                      <p:cBhvr>
                                        <p:cTn id="17" dur="50" accel="100000" fill="hold">
                                          <p:stCondLst>
                                            <p:cond delay="450"/>
                                          </p:stCondLst>
                                        </p:cTn>
                                        <p:tgtEl>
                                          <p:spTgt spid="6"/>
                                        </p:tgtEl>
                                        <p:attrNameLst>
                                          <p:attrName>ppt_y</p:attrName>
                                        </p:attrNameLst>
                                      </p:cBhvr>
                                      <p:tavLst>
                                        <p:tav tm="0">
                                          <p:val>
                                            <p:strVal val="#ppt_y-.03"/>
                                          </p:val>
                                        </p:tav>
                                        <p:tav tm="100000">
                                          <p:val>
                                            <p:strVal val="#ppt_y"/>
                                          </p:val>
                                        </p:tav>
                                      </p:tavLst>
                                    </p:anim>
                                  </p:childTnLst>
                                </p:cTn>
                              </p:par>
                            </p:childTnLst>
                          </p:cTn>
                        </p:par>
                        <p:par>
                          <p:cTn id="18" fill="hold">
                            <p:stCondLst>
                              <p:cond delay="1000"/>
                            </p:stCondLst>
                            <p:childTnLst>
                              <p:par>
                                <p:cTn id="19" presetID="37"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450" decel="100000" fill="hold"/>
                                        <p:tgtEl>
                                          <p:spTgt spid="9"/>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childTnLst>
                          </p:cTn>
                        </p:par>
                        <p:par>
                          <p:cTn id="25" fill="hold">
                            <p:stCondLst>
                              <p:cond delay="1500"/>
                            </p:stCondLst>
                            <p:childTnLst>
                              <p:par>
                                <p:cTn id="26" presetID="37"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anim calcmode="lin" valueType="num">
                                      <p:cBhvr>
                                        <p:cTn id="29" dur="500" fill="hold"/>
                                        <p:tgtEl>
                                          <p:spTgt spid="12"/>
                                        </p:tgtEl>
                                        <p:attrNameLst>
                                          <p:attrName>ppt_x</p:attrName>
                                        </p:attrNameLst>
                                      </p:cBhvr>
                                      <p:tavLst>
                                        <p:tav tm="0">
                                          <p:val>
                                            <p:strVal val="#ppt_x"/>
                                          </p:val>
                                        </p:tav>
                                        <p:tav tm="100000">
                                          <p:val>
                                            <p:strVal val="#ppt_x"/>
                                          </p:val>
                                        </p:tav>
                                      </p:tavLst>
                                    </p:anim>
                                    <p:anim calcmode="lin" valueType="num">
                                      <p:cBhvr>
                                        <p:cTn id="30" dur="450" decel="100000" fill="hold"/>
                                        <p:tgtEl>
                                          <p:spTgt spid="12"/>
                                        </p:tgtEl>
                                        <p:attrNameLst>
                                          <p:attrName>ppt_y</p:attrName>
                                        </p:attrNameLst>
                                      </p:cBhvr>
                                      <p:tavLst>
                                        <p:tav tm="0">
                                          <p:val>
                                            <p:strVal val="#ppt_y+1"/>
                                          </p:val>
                                        </p:tav>
                                        <p:tav tm="100000">
                                          <p:val>
                                            <p:strVal val="#ppt_y-.03"/>
                                          </p:val>
                                        </p:tav>
                                      </p:tavLst>
                                    </p:anim>
                                    <p:anim calcmode="lin" valueType="num">
                                      <p:cBhvr>
                                        <p:cTn id="31"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childTnLst>
                          </p:cTn>
                        </p:par>
                        <p:par>
                          <p:cTn id="32" fill="hold">
                            <p:stCondLst>
                              <p:cond delay="2000"/>
                            </p:stCondLst>
                            <p:childTnLst>
                              <p:par>
                                <p:cTn id="33" presetID="37"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anim calcmode="lin" valueType="num">
                                      <p:cBhvr>
                                        <p:cTn id="36" dur="500" fill="hold"/>
                                        <p:tgtEl>
                                          <p:spTgt spid="36"/>
                                        </p:tgtEl>
                                        <p:attrNameLst>
                                          <p:attrName>ppt_x</p:attrName>
                                        </p:attrNameLst>
                                      </p:cBhvr>
                                      <p:tavLst>
                                        <p:tav tm="0">
                                          <p:val>
                                            <p:strVal val="#ppt_x"/>
                                          </p:val>
                                        </p:tav>
                                        <p:tav tm="100000">
                                          <p:val>
                                            <p:strVal val="#ppt_x"/>
                                          </p:val>
                                        </p:tav>
                                      </p:tavLst>
                                    </p:anim>
                                    <p:anim calcmode="lin" valueType="num">
                                      <p:cBhvr>
                                        <p:cTn id="37" dur="450" decel="100000" fill="hold"/>
                                        <p:tgtEl>
                                          <p:spTgt spid="36"/>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23649"/>
            <a:ext cx="13944952" cy="9295818"/>
          </a:xfrm>
          <a:prstGeom prst="rect">
            <a:avLst/>
          </a:prstGeom>
        </p:spPr>
      </p:pic>
      <p:sp>
        <p:nvSpPr>
          <p:cNvPr id="2" name="Rectangle 1"/>
          <p:cNvSpPr/>
          <p:nvPr/>
        </p:nvSpPr>
        <p:spPr>
          <a:xfrm>
            <a:off x="0" y="-26950"/>
            <a:ext cx="12780335" cy="6884950"/>
          </a:xfrm>
          <a:prstGeom prst="rect">
            <a:avLst/>
          </a:prstGeom>
          <a:solidFill>
            <a:schemeClr val="tx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2"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A6D8CF-3CDE-4807-BCD2-C9F2B831AAA5}" type="slidenum">
              <a:rPr kumimoji="0" lang="en-US" sz="10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62</a:t>
            </a:fld>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6" name="Rectangle 5"/>
          <p:cNvSpPr/>
          <p:nvPr/>
        </p:nvSpPr>
        <p:spPr>
          <a:xfrm>
            <a:off x="4377167" y="1711484"/>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7" name="Rectangle 6"/>
          <p:cNvSpPr/>
          <p:nvPr/>
        </p:nvSpPr>
        <p:spPr>
          <a:xfrm>
            <a:off x="4503603" y="2015941"/>
            <a:ext cx="314834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Rectangle 8"/>
          <p:cNvSpPr/>
          <p:nvPr/>
        </p:nvSpPr>
        <p:spPr>
          <a:xfrm>
            <a:off x="4454168" y="1759836"/>
            <a:ext cx="3182501"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US" sz="2200" b="1" i="0" u="none" strike="noStrike" kern="1200" cap="none" spc="0" normalizeH="0" baseline="0" noProof="0">
                <a:ln>
                  <a:noFill/>
                </a:ln>
                <a:solidFill>
                  <a:srgbClr val="FFFF00"/>
                </a:solidFill>
                <a:effectLst/>
                <a:uLnTx/>
                <a:uFillTx/>
                <a:latin typeface="Arial"/>
                <a:ea typeface="+mn-ea"/>
                <a:cs typeface="+mn-cs"/>
              </a:rPr>
              <a:t>Performance</a:t>
            </a:r>
            <a:endParaRPr kumimoji="0" lang="en-IN" sz="2200" b="1" i="0" u="none" strike="noStrike" kern="1200" cap="none" spc="0" normalizeH="0" baseline="0" noProof="0" dirty="0">
              <a:ln>
                <a:noFill/>
              </a:ln>
              <a:solidFill>
                <a:srgbClr val="FFFF00"/>
              </a:solidFill>
              <a:effectLst/>
              <a:uLnTx/>
              <a:uFillTx/>
              <a:latin typeface="Arial"/>
              <a:ea typeface="+mn-ea"/>
              <a:cs typeface="+mn-cs"/>
            </a:endParaRPr>
          </a:p>
        </p:txBody>
      </p:sp>
      <p:cxnSp>
        <p:nvCxnSpPr>
          <p:cNvPr id="29" name="Straight Connector 28"/>
          <p:cNvCxnSpPr>
            <a:cxnSpLocks/>
          </p:cNvCxnSpPr>
          <p:nvPr/>
        </p:nvCxnSpPr>
        <p:spPr>
          <a:xfrm>
            <a:off x="4372914" y="1720615"/>
            <a:ext cx="3409721" cy="0"/>
          </a:xfrm>
          <a:prstGeom prst="line">
            <a:avLst/>
          </a:prstGeom>
          <a:ln w="57150">
            <a:solidFill>
              <a:srgbClr val="FFFF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145750" y="170080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ectangle 25"/>
          <p:cNvSpPr/>
          <p:nvPr/>
        </p:nvSpPr>
        <p:spPr>
          <a:xfrm>
            <a:off x="8272186" y="2005265"/>
            <a:ext cx="314834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26"/>
          <p:cNvSpPr/>
          <p:nvPr/>
        </p:nvSpPr>
        <p:spPr>
          <a:xfrm>
            <a:off x="8230895" y="2142925"/>
            <a:ext cx="3182501" cy="6181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US" sz="1500" b="0" i="0" u="none" strike="noStrike" kern="1200" cap="none" spc="0" normalizeH="0" baseline="0" noProof="0">
                <a:ln>
                  <a:noFill/>
                </a:ln>
                <a:solidFill>
                  <a:prstClr val="white"/>
                </a:solidFill>
                <a:effectLst/>
                <a:uLnTx/>
                <a:uFillTx/>
                <a:latin typeface="Arial"/>
                <a:ea typeface="+mn-ea"/>
                <a:cs typeface="+mn-cs"/>
              </a:rPr>
              <a:t>What’s the VM availability</a:t>
            </a:r>
            <a:endParaRPr kumimoji="0" lang="en-SG" sz="1500" b="0" i="0" u="none" strike="noStrike" kern="1200" cap="none" spc="0" normalizeH="0" baseline="0" noProof="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What’s </a:t>
            </a:r>
            <a:r>
              <a:rPr kumimoji="0" lang="en-SG" sz="1500" b="0" i="0" u="none" strike="noStrike" kern="1200" cap="none" spc="0" normalizeH="0" baseline="0" noProof="0" dirty="0">
                <a:ln>
                  <a:noFill/>
                </a:ln>
                <a:solidFill>
                  <a:prstClr val="white"/>
                </a:solidFill>
                <a:effectLst/>
                <a:uLnTx/>
                <a:uFillTx/>
                <a:latin typeface="Arial"/>
                <a:ea typeface="+mn-ea"/>
                <a:cs typeface="+mn-cs"/>
              </a:rPr>
              <a:t>our platform availability?</a:t>
            </a:r>
          </a:p>
        </p:txBody>
      </p:sp>
      <p:sp>
        <p:nvSpPr>
          <p:cNvPr id="28" name="Rectangle 27"/>
          <p:cNvSpPr/>
          <p:nvPr/>
        </p:nvSpPr>
        <p:spPr>
          <a:xfrm>
            <a:off x="8230895" y="1759836"/>
            <a:ext cx="3182501"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US" sz="2200" b="1" i="0" u="none" strike="noStrike" kern="1200" cap="none" spc="0" normalizeH="0" baseline="0" noProof="0" dirty="0">
                <a:ln>
                  <a:noFill/>
                </a:ln>
                <a:solidFill>
                  <a:srgbClr val="6DB33F"/>
                </a:solidFill>
                <a:effectLst/>
                <a:uLnTx/>
                <a:uFillTx/>
                <a:latin typeface="Arial"/>
                <a:ea typeface="+mn-ea"/>
                <a:cs typeface="+mn-cs"/>
              </a:rPr>
              <a:t>Availability</a:t>
            </a:r>
            <a:endParaRPr kumimoji="0" lang="en-IN" sz="2200" b="1" i="0" u="none" strike="noStrike" kern="1200" cap="none" spc="0" normalizeH="0" baseline="0" noProof="0" dirty="0">
              <a:ln>
                <a:noFill/>
              </a:ln>
              <a:solidFill>
                <a:srgbClr val="6DB33F"/>
              </a:solidFill>
              <a:effectLst/>
              <a:uLnTx/>
              <a:uFillTx/>
              <a:latin typeface="Arial"/>
              <a:ea typeface="+mn-ea"/>
              <a:cs typeface="+mn-cs"/>
            </a:endParaRPr>
          </a:p>
        </p:txBody>
      </p:sp>
      <p:cxnSp>
        <p:nvCxnSpPr>
          <p:cNvPr id="30" name="Straight Connector 29"/>
          <p:cNvCxnSpPr/>
          <p:nvPr/>
        </p:nvCxnSpPr>
        <p:spPr>
          <a:xfrm flipV="1">
            <a:off x="8141497" y="1700809"/>
            <a:ext cx="3401215" cy="9130"/>
          </a:xfrm>
          <a:prstGeom prst="line">
            <a:avLst/>
          </a:prstGeom>
          <a:ln w="57150">
            <a:solidFill>
              <a:srgbClr val="6DB33F"/>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75414" y="3889898"/>
            <a:ext cx="3401215" cy="1881545"/>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1" name="Rectangle 10"/>
          <p:cNvSpPr/>
          <p:nvPr/>
        </p:nvSpPr>
        <p:spPr>
          <a:xfrm>
            <a:off x="701850" y="4194355"/>
            <a:ext cx="314834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13" name="Rectangle 12"/>
          <p:cNvSpPr/>
          <p:nvPr/>
        </p:nvSpPr>
        <p:spPr>
          <a:xfrm>
            <a:off x="649416" y="3968625"/>
            <a:ext cx="3182501"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US" sz="2200" b="1" i="0" u="none" strike="noStrike" kern="1200" cap="none" spc="0" normalizeH="0" baseline="0" noProof="0">
                <a:ln>
                  <a:noFill/>
                </a:ln>
                <a:solidFill>
                  <a:srgbClr val="C2CD23"/>
                </a:solidFill>
                <a:effectLst/>
                <a:uLnTx/>
                <a:uFillTx/>
                <a:latin typeface="Arial"/>
                <a:ea typeface="+mn-ea"/>
                <a:cs typeface="+mn-cs"/>
              </a:rPr>
              <a:t>Capacity</a:t>
            </a:r>
            <a:endParaRPr kumimoji="0" lang="en-IN" sz="2200" b="1" i="0" u="none" strike="noStrike" kern="1200" cap="none" spc="0" normalizeH="0" baseline="0" noProof="0" dirty="0">
              <a:ln>
                <a:noFill/>
              </a:ln>
              <a:solidFill>
                <a:srgbClr val="C2CD23"/>
              </a:solidFill>
              <a:effectLst/>
              <a:uLnTx/>
              <a:uFillTx/>
              <a:latin typeface="Arial"/>
              <a:ea typeface="+mn-ea"/>
              <a:cs typeface="+mn-cs"/>
            </a:endParaRPr>
          </a:p>
        </p:txBody>
      </p:sp>
      <p:cxnSp>
        <p:nvCxnSpPr>
          <p:cNvPr id="31" name="Straight Connector 30"/>
          <p:cNvCxnSpPr/>
          <p:nvPr/>
        </p:nvCxnSpPr>
        <p:spPr>
          <a:xfrm flipV="1">
            <a:off x="571161" y="3889900"/>
            <a:ext cx="3401215" cy="9130"/>
          </a:xfrm>
          <a:prstGeom prst="line">
            <a:avLst/>
          </a:prstGeom>
          <a:ln w="57150">
            <a:solidFill>
              <a:srgbClr val="C2CD2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83507" y="1710211"/>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5" name="Rectangle 14"/>
          <p:cNvSpPr/>
          <p:nvPr/>
        </p:nvSpPr>
        <p:spPr>
          <a:xfrm>
            <a:off x="709943" y="2014668"/>
            <a:ext cx="314834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Rectangle 15"/>
          <p:cNvSpPr/>
          <p:nvPr/>
        </p:nvSpPr>
        <p:spPr>
          <a:xfrm>
            <a:off x="668652" y="2169290"/>
            <a:ext cx="3182501" cy="6181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dirty="0">
                <a:ln>
                  <a:noFill/>
                </a:ln>
                <a:solidFill>
                  <a:prstClr val="white"/>
                </a:solidFill>
                <a:effectLst/>
                <a:uLnTx/>
                <a:uFillTx/>
                <a:latin typeface="Arial"/>
                <a:ea typeface="+mn-ea"/>
                <a:cs typeface="+mn-cs"/>
              </a:rPr>
              <a:t>What have we got? </a:t>
            </a:r>
          </a:p>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dirty="0">
                <a:ln>
                  <a:noFill/>
                </a:ln>
                <a:solidFill>
                  <a:prstClr val="white"/>
                </a:solidFill>
                <a:effectLst/>
                <a:uLnTx/>
                <a:uFillTx/>
                <a:latin typeface="Arial"/>
                <a:ea typeface="+mn-ea"/>
                <a:cs typeface="+mn-cs"/>
              </a:rPr>
              <a:t>What’s the VM growth?</a:t>
            </a:r>
          </a:p>
        </p:txBody>
      </p:sp>
      <p:sp>
        <p:nvSpPr>
          <p:cNvPr id="17" name="Rectangle 16"/>
          <p:cNvSpPr/>
          <p:nvPr/>
        </p:nvSpPr>
        <p:spPr>
          <a:xfrm>
            <a:off x="668652" y="1788938"/>
            <a:ext cx="3182501"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US" sz="2200" b="1" i="0" u="none" strike="noStrike" kern="1200" cap="none" spc="0" normalizeH="0" baseline="0" noProof="0">
                <a:ln>
                  <a:noFill/>
                </a:ln>
                <a:solidFill>
                  <a:srgbClr val="0095D3"/>
                </a:solidFill>
                <a:effectLst/>
                <a:uLnTx/>
                <a:uFillTx/>
                <a:latin typeface="Arial"/>
                <a:ea typeface="+mn-ea"/>
                <a:cs typeface="+mn-cs"/>
              </a:rPr>
              <a:t>Basic Visibility</a:t>
            </a:r>
          </a:p>
        </p:txBody>
      </p:sp>
      <p:cxnSp>
        <p:nvCxnSpPr>
          <p:cNvPr id="32" name="Straight Connector 31"/>
          <p:cNvCxnSpPr>
            <a:cxnSpLocks/>
          </p:cNvCxnSpPr>
          <p:nvPr/>
        </p:nvCxnSpPr>
        <p:spPr>
          <a:xfrm>
            <a:off x="579254" y="1719342"/>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501695" y="4194355"/>
            <a:ext cx="314834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23" name="Rectangle 22"/>
          <p:cNvSpPr/>
          <p:nvPr/>
        </p:nvSpPr>
        <p:spPr>
          <a:xfrm>
            <a:off x="658392" y="4348977"/>
            <a:ext cx="3182501" cy="8489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dirty="0">
                <a:ln>
                  <a:noFill/>
                </a:ln>
                <a:solidFill>
                  <a:prstClr val="white"/>
                </a:solidFill>
                <a:effectLst/>
                <a:uLnTx/>
                <a:uFillTx/>
                <a:latin typeface="Arial"/>
                <a:ea typeface="+mn-ea"/>
                <a:cs typeface="+mn-cs"/>
              </a:rPr>
              <a:t>Are we wasting resources?</a:t>
            </a:r>
          </a:p>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dirty="0">
                <a:ln>
                  <a:noFill/>
                </a:ln>
                <a:solidFill>
                  <a:prstClr val="white"/>
                </a:solidFill>
                <a:effectLst/>
                <a:uLnTx/>
                <a:uFillTx/>
                <a:latin typeface="Arial"/>
                <a:ea typeface="+mn-ea"/>
                <a:cs typeface="+mn-cs"/>
              </a:rPr>
              <a:t>Are we </a:t>
            </a:r>
            <a:r>
              <a:rPr kumimoji="0" lang="en-SG" sz="1500" b="0" i="0" u="none" strike="noStrike" kern="1200" cap="none" spc="0" normalizeH="0" baseline="0" noProof="0">
                <a:ln>
                  <a:noFill/>
                </a:ln>
                <a:solidFill>
                  <a:prstClr val="white"/>
                </a:solidFill>
                <a:effectLst/>
                <a:uLnTx/>
                <a:uFillTx/>
                <a:latin typeface="Arial"/>
                <a:ea typeface="+mn-ea"/>
                <a:cs typeface="+mn-cs"/>
              </a:rPr>
              <a:t>running out of capacity? When do we need more hardware?</a:t>
            </a:r>
            <a:endParaRPr kumimoji="0" lang="en-SG"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39" name="Title 1"/>
          <p:cNvSpPr txBox="1">
            <a:spLocks/>
          </p:cNvSpPr>
          <p:nvPr/>
        </p:nvSpPr>
        <p:spPr>
          <a:xfrm>
            <a:off x="538249" y="33782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Arial"/>
                <a:ea typeface="+mj-ea"/>
                <a:cs typeface="+mj-cs"/>
              </a:rPr>
              <a:t>The Dashboards</a:t>
            </a:r>
            <a:endParaRPr kumimoji="0" lang="en-US" sz="3200" b="1" i="0" u="none" strike="noStrike" kern="1200" cap="none" spc="0" normalizeH="0" baseline="0" noProof="0" dirty="0">
              <a:ln>
                <a:noFill/>
              </a:ln>
              <a:solidFill>
                <a:prstClr val="white"/>
              </a:solidFill>
              <a:effectLst/>
              <a:uLnTx/>
              <a:uFillTx/>
              <a:latin typeface="Arial"/>
              <a:ea typeface="+mj-ea"/>
              <a:cs typeface="+mj-cs"/>
            </a:endParaRPr>
          </a:p>
        </p:txBody>
      </p:sp>
      <p:sp>
        <p:nvSpPr>
          <p:cNvPr id="34" name="Rectangle 33"/>
          <p:cNvSpPr/>
          <p:nvPr/>
        </p:nvSpPr>
        <p:spPr>
          <a:xfrm>
            <a:off x="8145750" y="3887422"/>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5" name="Rectangle 34"/>
          <p:cNvSpPr/>
          <p:nvPr/>
        </p:nvSpPr>
        <p:spPr>
          <a:xfrm>
            <a:off x="8272186" y="4191879"/>
            <a:ext cx="314834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36" name="Rectangle 35"/>
          <p:cNvSpPr/>
          <p:nvPr/>
        </p:nvSpPr>
        <p:spPr>
          <a:xfrm>
            <a:off x="8230895" y="4346501"/>
            <a:ext cx="3182501" cy="13106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dirty="0">
                <a:ln>
                  <a:noFill/>
                </a:ln>
                <a:solidFill>
                  <a:prstClr val="white"/>
                </a:solidFill>
                <a:effectLst/>
                <a:uLnTx/>
                <a:uFillTx/>
                <a:latin typeface="Arial"/>
                <a:ea typeface="+mn-ea"/>
                <a:cs typeface="+mn-cs"/>
              </a:rPr>
              <a:t>Are the configuration consistent</a:t>
            </a:r>
            <a:r>
              <a:rPr kumimoji="0" lang="en-SG" sz="1500" b="0" i="0" u="none" strike="noStrike" kern="1200" cap="none" spc="0" normalizeH="0" baseline="0" noProof="0">
                <a:ln>
                  <a:noFill/>
                </a:ln>
                <a:solidFill>
                  <a:prstClr val="white"/>
                </a:solidFill>
                <a:effectLst/>
                <a:uLnTx/>
                <a:uFillTx/>
                <a:latin typeface="Arial"/>
                <a:ea typeface="+mn-ea"/>
                <a:cs typeface="+mn-cs"/>
              </a:rPr>
              <a:t>? Is </a:t>
            </a:r>
            <a:r>
              <a:rPr kumimoji="0" lang="en-SG" sz="1500" b="0" i="0" u="none" strike="noStrike" kern="1200" cap="none" spc="0" normalizeH="0" baseline="0" noProof="0" dirty="0">
                <a:ln>
                  <a:noFill/>
                </a:ln>
                <a:solidFill>
                  <a:prstClr val="white"/>
                </a:solidFill>
                <a:effectLst/>
                <a:uLnTx/>
                <a:uFillTx/>
                <a:latin typeface="Arial"/>
                <a:ea typeface="+mn-ea"/>
                <a:cs typeface="+mn-cs"/>
              </a:rPr>
              <a:t>our environment unnecessarily complex</a:t>
            </a:r>
            <a:r>
              <a:rPr kumimoji="0" lang="en-SG" sz="1500" b="0" i="0" u="none" strike="noStrike" kern="1200" cap="none" spc="0" normalizeH="0" baseline="0" noProof="0">
                <a:ln>
                  <a:noFill/>
                </a:ln>
                <a:solidFill>
                  <a:prstClr val="white"/>
                </a:solidFill>
                <a:effectLst/>
                <a:uLnTx/>
                <a:uFillTx/>
                <a:latin typeface="Arial"/>
                <a:ea typeface="+mn-ea"/>
                <a:cs typeface="+mn-cs"/>
              </a:rPr>
              <a:t>? </a:t>
            </a:r>
          </a:p>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US" sz="1500" b="0" i="0" u="none" strike="noStrike" kern="1200" cap="none" spc="0" normalizeH="0" baseline="0" noProof="0">
                <a:ln>
                  <a:noFill/>
                </a:ln>
                <a:solidFill>
                  <a:prstClr val="white"/>
                </a:solidFill>
                <a:effectLst/>
                <a:uLnTx/>
                <a:uFillTx/>
                <a:latin typeface="Arial"/>
                <a:ea typeface="+mn-ea"/>
                <a:cs typeface="+mn-cs"/>
              </a:rPr>
              <a:t>D</a:t>
            </a:r>
            <a:r>
              <a:rPr kumimoji="0" lang="en-SG" sz="1500" b="0" i="0" u="none" strike="noStrike" kern="1200" cap="none" spc="0" normalizeH="0" baseline="0" noProof="0">
                <a:ln>
                  <a:noFill/>
                </a:ln>
                <a:solidFill>
                  <a:prstClr val="white"/>
                </a:solidFill>
                <a:effectLst/>
                <a:uLnTx/>
                <a:uFillTx/>
                <a:latin typeface="Arial"/>
                <a:ea typeface="+mn-ea"/>
                <a:cs typeface="+mn-cs"/>
              </a:rPr>
              <a:t>o we have outdated and unsupported products?</a:t>
            </a:r>
            <a:endParaRPr kumimoji="0" lang="en-SG"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37" name="Rectangle 36"/>
          <p:cNvSpPr/>
          <p:nvPr/>
        </p:nvSpPr>
        <p:spPr>
          <a:xfrm>
            <a:off x="8230895" y="3966149"/>
            <a:ext cx="3182501"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US" sz="2200" b="1" i="0" u="none" strike="noStrike" kern="1200" cap="none" spc="0" normalizeH="0" baseline="0" noProof="0">
                <a:ln>
                  <a:noFill/>
                </a:ln>
                <a:solidFill>
                  <a:srgbClr val="0095D3"/>
                </a:solidFill>
                <a:effectLst/>
                <a:uLnTx/>
                <a:uFillTx/>
                <a:latin typeface="Arial"/>
                <a:ea typeface="+mn-ea"/>
                <a:cs typeface="+mn-cs"/>
              </a:rPr>
              <a:t>Configuration</a:t>
            </a:r>
          </a:p>
        </p:txBody>
      </p:sp>
      <p:cxnSp>
        <p:nvCxnSpPr>
          <p:cNvPr id="38" name="Straight Connector 37"/>
          <p:cNvCxnSpPr>
            <a:cxnSpLocks/>
          </p:cNvCxnSpPr>
          <p:nvPr/>
        </p:nvCxnSpPr>
        <p:spPr>
          <a:xfrm>
            <a:off x="8141497" y="3896553"/>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467538" y="2169290"/>
            <a:ext cx="3182501" cy="8489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Do we serve all the VMs well?</a:t>
            </a:r>
          </a:p>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SG" sz="1500" b="0" i="0" u="none" strike="noStrike" kern="1200" cap="none" spc="0" normalizeH="0" baseline="0" noProof="0">
                <a:ln>
                  <a:noFill/>
                </a:ln>
                <a:solidFill>
                  <a:prstClr val="white"/>
                </a:solidFill>
                <a:effectLst/>
                <a:uLnTx/>
                <a:uFillTx/>
                <a:latin typeface="Arial"/>
                <a:ea typeface="+mn-ea"/>
                <a:cs typeface="+mn-cs"/>
              </a:rPr>
              <a:t>What’s the Critical Application Health?</a:t>
            </a:r>
            <a:endParaRPr kumimoji="0" lang="en-SG" sz="15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60462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7CFCB17-ABDD-4DF6-B0BA-B90631508035}"/>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657" y="1690119"/>
            <a:ext cx="12163168" cy="5167881"/>
          </a:xfrm>
          <a:prstGeom prst="rect">
            <a:avLst/>
          </a:prstGeom>
        </p:spPr>
      </p:pic>
      <p:grpSp>
        <p:nvGrpSpPr>
          <p:cNvPr id="34" name="Group 33"/>
          <p:cNvGrpSpPr/>
          <p:nvPr/>
        </p:nvGrpSpPr>
        <p:grpSpPr>
          <a:xfrm>
            <a:off x="1326306" y="1268759"/>
            <a:ext cx="10164327" cy="4824536"/>
            <a:chOff x="544830" y="1268759"/>
            <a:chExt cx="10164327" cy="4824536"/>
          </a:xfrm>
        </p:grpSpPr>
        <p:sp>
          <p:nvSpPr>
            <p:cNvPr id="35" name="Hexagon 34"/>
            <p:cNvSpPr/>
            <p:nvPr/>
          </p:nvSpPr>
          <p:spPr>
            <a:xfrm rot="16200000">
              <a:off x="6312810" y="3714659"/>
              <a:ext cx="1009710" cy="870441"/>
            </a:xfrm>
            <a:prstGeom prst="hexagon">
              <a:avLst/>
            </a:prstGeom>
            <a:solidFill>
              <a:srgbClr val="FFFFFF"/>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Hexagon 38"/>
            <p:cNvSpPr/>
            <p:nvPr/>
          </p:nvSpPr>
          <p:spPr>
            <a:xfrm rot="16200000">
              <a:off x="9012177" y="2671475"/>
              <a:ext cx="501176" cy="432049"/>
            </a:xfrm>
            <a:prstGeom prst="hexagon">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Hexagon 39"/>
            <p:cNvSpPr/>
            <p:nvPr/>
          </p:nvSpPr>
          <p:spPr>
            <a:xfrm rot="16200000">
              <a:off x="475306" y="4146596"/>
              <a:ext cx="1008112" cy="869064"/>
            </a:xfrm>
            <a:prstGeom prst="hexagon">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Hexagon 40"/>
            <p:cNvSpPr/>
            <p:nvPr/>
          </p:nvSpPr>
          <p:spPr>
            <a:xfrm rot="16200000">
              <a:off x="8585890" y="1297562"/>
              <a:ext cx="417645" cy="360040"/>
            </a:xfrm>
            <a:prstGeom prst="hexagon">
              <a:avLst/>
            </a:prstGeom>
            <a:solidFill>
              <a:srgbClr val="FFFFFF"/>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Hexagon 41"/>
            <p:cNvSpPr/>
            <p:nvPr/>
          </p:nvSpPr>
          <p:spPr>
            <a:xfrm rot="16200000">
              <a:off x="2681234" y="2665714"/>
              <a:ext cx="417645" cy="360040"/>
            </a:xfrm>
            <a:prstGeom prst="hexagon">
              <a:avLst/>
            </a:prstGeom>
            <a:solidFill>
              <a:srgbClr val="FFFFFF"/>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Hexagon 42"/>
            <p:cNvSpPr/>
            <p:nvPr/>
          </p:nvSpPr>
          <p:spPr>
            <a:xfrm rot="16200000">
              <a:off x="8855547" y="5254030"/>
              <a:ext cx="360039" cy="310379"/>
            </a:xfrm>
            <a:prstGeom prst="hexagon">
              <a:avLst/>
            </a:prstGeom>
            <a:solidFill>
              <a:srgbClr val="FFFFFF"/>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Hexagon 43"/>
            <p:cNvSpPr/>
            <p:nvPr/>
          </p:nvSpPr>
          <p:spPr>
            <a:xfrm rot="16200000">
              <a:off x="3837334" y="5758086"/>
              <a:ext cx="360039" cy="310379"/>
            </a:xfrm>
            <a:prstGeom prst="hexagon">
              <a:avLst/>
            </a:prstGeom>
            <a:solidFill>
              <a:srgbClr val="FFFFFF"/>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Hexagon 44"/>
            <p:cNvSpPr/>
            <p:nvPr/>
          </p:nvSpPr>
          <p:spPr>
            <a:xfrm rot="16200000">
              <a:off x="10320314" y="1845098"/>
              <a:ext cx="417645" cy="360040"/>
            </a:xfrm>
            <a:prstGeom prst="hexagon">
              <a:avLst/>
            </a:prstGeom>
            <a:solidFill>
              <a:srgbClr val="FFFFFF"/>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Title 1"/>
          <p:cNvSpPr txBox="1">
            <a:spLocks/>
          </p:cNvSpPr>
          <p:nvPr/>
        </p:nvSpPr>
        <p:spPr>
          <a:xfrm>
            <a:off x="538249" y="330200"/>
            <a:ext cx="10092667" cy="1298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grpSp>
        <p:nvGrpSpPr>
          <p:cNvPr id="6" name="Group 5"/>
          <p:cNvGrpSpPr/>
          <p:nvPr/>
        </p:nvGrpSpPr>
        <p:grpSpPr>
          <a:xfrm>
            <a:off x="3784335" y="2746847"/>
            <a:ext cx="2001932" cy="2298812"/>
            <a:chOff x="3349583" y="2892173"/>
            <a:chExt cx="2664572" cy="3090900"/>
          </a:xfrm>
          <a:effectLst>
            <a:outerShdw blurRad="50800" dist="38100" dir="2700000" algn="tl" rotWithShape="0">
              <a:prstClr val="black">
                <a:alpha val="40000"/>
              </a:prstClr>
            </a:outerShdw>
          </a:effectLst>
        </p:grpSpPr>
        <p:sp>
          <p:nvSpPr>
            <p:cNvPr id="7" name="Hexagon 6"/>
            <p:cNvSpPr/>
            <p:nvPr/>
          </p:nvSpPr>
          <p:spPr>
            <a:xfrm rot="16200000">
              <a:off x="3136419" y="3105337"/>
              <a:ext cx="3090900" cy="2664572"/>
            </a:xfrm>
            <a:prstGeom prst="hexagon">
              <a:avLst/>
            </a:prstGeom>
            <a:solidFill>
              <a:srgbClr val="C2C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3378558" y="3742537"/>
              <a:ext cx="2568337" cy="1037875"/>
            </a:xfrm>
            <a:prstGeom prst="rect">
              <a:avLst/>
            </a:prstGeom>
          </p:spPr>
          <p:txBody>
            <a:bodyPr wrap="square">
              <a:spAutoFit/>
            </a:bodyPr>
            <a:lstStyle/>
            <a:p>
              <a:pPr lvl="0" algn="ctr">
                <a:lnSpc>
                  <a:spcPct val="90000"/>
                </a:lnSpc>
              </a:pPr>
              <a:r>
                <a:rPr lang="en-SG" sz="2200" b="1" dirty="0">
                  <a:solidFill>
                    <a:srgbClr val="FFFFFF"/>
                  </a:solidFill>
                </a:rPr>
                <a:t>KISS. </a:t>
              </a:r>
            </a:p>
            <a:p>
              <a:pPr lvl="0" algn="ctr">
                <a:lnSpc>
                  <a:spcPct val="90000"/>
                </a:lnSpc>
              </a:pPr>
              <a:r>
                <a:rPr lang="en-SG" sz="2200" b="1" dirty="0">
                  <a:solidFill>
                    <a:srgbClr val="FFFFFF"/>
                  </a:solidFill>
                </a:rPr>
                <a:t>Large numbers</a:t>
              </a:r>
            </a:p>
          </p:txBody>
        </p:sp>
      </p:grpSp>
      <p:grpSp>
        <p:nvGrpSpPr>
          <p:cNvPr id="9" name="Group 8"/>
          <p:cNvGrpSpPr/>
          <p:nvPr/>
        </p:nvGrpSpPr>
        <p:grpSpPr>
          <a:xfrm>
            <a:off x="6376623" y="1423918"/>
            <a:ext cx="2001932" cy="2298812"/>
            <a:chOff x="3349583" y="2892173"/>
            <a:chExt cx="2664572" cy="3090900"/>
          </a:xfrm>
          <a:effectLst>
            <a:outerShdw blurRad="50800" dist="38100" dir="2700000" algn="tl" rotWithShape="0">
              <a:prstClr val="black">
                <a:alpha val="40000"/>
              </a:prstClr>
            </a:outerShdw>
          </a:effectLst>
        </p:grpSpPr>
        <p:sp>
          <p:nvSpPr>
            <p:cNvPr id="10" name="Hexagon 9"/>
            <p:cNvSpPr/>
            <p:nvPr/>
          </p:nvSpPr>
          <p:spPr>
            <a:xfrm rot="16200000">
              <a:off x="3136419" y="3105337"/>
              <a:ext cx="3090900" cy="2664572"/>
            </a:xfrm>
            <a:prstGeom prst="hexag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459025" y="3950461"/>
              <a:ext cx="2464612" cy="1046219"/>
            </a:xfrm>
            <a:prstGeom prst="rect">
              <a:avLst/>
            </a:prstGeom>
          </p:spPr>
          <p:txBody>
            <a:bodyPr wrap="square">
              <a:spAutoFit/>
            </a:bodyPr>
            <a:lstStyle/>
            <a:p>
              <a:pPr lvl="0" algn="ctr">
                <a:lnSpc>
                  <a:spcPct val="90000"/>
                </a:lnSpc>
              </a:pPr>
              <a:r>
                <a:rPr lang="en-SG" sz="2200" b="1" dirty="0">
                  <a:solidFill>
                    <a:srgbClr val="FF0000"/>
                  </a:solidFill>
                </a:rPr>
                <a:t>C</a:t>
              </a:r>
              <a:r>
                <a:rPr lang="en-SG" sz="2200" b="1" dirty="0">
                  <a:solidFill>
                    <a:srgbClr val="D9541E"/>
                  </a:solidFill>
                </a:rPr>
                <a:t>o</a:t>
              </a:r>
              <a:r>
                <a:rPr lang="en-SG" sz="2200" b="1" dirty="0">
                  <a:solidFill>
                    <a:srgbClr val="F8981D"/>
                  </a:solidFill>
                </a:rPr>
                <a:t>l</a:t>
              </a:r>
              <a:r>
                <a:rPr lang="en-SG" sz="2200" b="1" dirty="0">
                  <a:solidFill>
                    <a:srgbClr val="FFFF00"/>
                  </a:solidFill>
                </a:rPr>
                <a:t>o</a:t>
              </a:r>
              <a:r>
                <a:rPr lang="en-SG" sz="2200" b="1" dirty="0">
                  <a:solidFill>
                    <a:srgbClr val="92D050"/>
                  </a:solidFill>
                </a:rPr>
                <a:t>r</a:t>
              </a:r>
              <a:endParaRPr lang="en-SG" sz="2200" b="1" dirty="0">
                <a:solidFill>
                  <a:srgbClr val="FFFFFF"/>
                </a:solidFill>
              </a:endParaRPr>
            </a:p>
            <a:p>
              <a:pPr lvl="0" algn="ctr">
                <a:lnSpc>
                  <a:spcPct val="90000"/>
                </a:lnSpc>
              </a:pPr>
              <a:r>
                <a:rPr lang="en-SG" sz="2200" b="1" dirty="0">
                  <a:solidFill>
                    <a:srgbClr val="FFFFFF"/>
                  </a:solidFill>
                </a:rPr>
                <a:t>code</a:t>
              </a:r>
            </a:p>
          </p:txBody>
        </p:sp>
      </p:grpSp>
      <p:grpSp>
        <p:nvGrpSpPr>
          <p:cNvPr id="12" name="Group 11"/>
          <p:cNvGrpSpPr/>
          <p:nvPr/>
        </p:nvGrpSpPr>
        <p:grpSpPr>
          <a:xfrm>
            <a:off x="8968911" y="2746847"/>
            <a:ext cx="2001932" cy="2298812"/>
            <a:chOff x="3349583" y="2892173"/>
            <a:chExt cx="2664572" cy="3090900"/>
          </a:xfrm>
          <a:effectLst>
            <a:outerShdw blurRad="50800" dist="38100" dir="2700000" algn="tl" rotWithShape="0">
              <a:prstClr val="black">
                <a:alpha val="40000"/>
              </a:prstClr>
            </a:outerShdw>
          </a:effectLst>
        </p:grpSpPr>
        <p:sp>
          <p:nvSpPr>
            <p:cNvPr id="13" name="Hexagon 12"/>
            <p:cNvSpPr/>
            <p:nvPr/>
          </p:nvSpPr>
          <p:spPr>
            <a:xfrm rot="16200000">
              <a:off x="3136419" y="3105337"/>
              <a:ext cx="3090900" cy="2664572"/>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3576587" y="3933154"/>
              <a:ext cx="2172282" cy="1037875"/>
            </a:xfrm>
            <a:prstGeom prst="rect">
              <a:avLst/>
            </a:prstGeom>
          </p:spPr>
          <p:txBody>
            <a:bodyPr wrap="square">
              <a:spAutoFit/>
            </a:bodyPr>
            <a:lstStyle/>
            <a:p>
              <a:pPr lvl="0" algn="ctr">
                <a:lnSpc>
                  <a:spcPct val="90000"/>
                </a:lnSpc>
              </a:pPr>
              <a:r>
                <a:rPr lang="en-SG" sz="2200" b="1">
                  <a:solidFill>
                    <a:srgbClr val="FFFFFF"/>
                  </a:solidFill>
                </a:rPr>
                <a:t>Drives</a:t>
              </a:r>
              <a:br>
                <a:rPr lang="en-SG" sz="2200" b="1">
                  <a:solidFill>
                    <a:srgbClr val="FFFFFF"/>
                  </a:solidFill>
                </a:rPr>
              </a:br>
              <a:r>
                <a:rPr lang="en-SG" sz="2200" b="1">
                  <a:solidFill>
                    <a:srgbClr val="FFFFFF"/>
                  </a:solidFill>
                </a:rPr>
                <a:t>action</a:t>
              </a:r>
              <a:endParaRPr lang="en-SG" sz="2200" b="1" dirty="0">
                <a:solidFill>
                  <a:srgbClr val="FFFFFF"/>
                </a:solidFill>
              </a:endParaRPr>
            </a:p>
          </p:txBody>
        </p:sp>
      </p:grpSp>
      <p:grpSp>
        <p:nvGrpSpPr>
          <p:cNvPr id="15" name="Group 14"/>
          <p:cNvGrpSpPr/>
          <p:nvPr/>
        </p:nvGrpSpPr>
        <p:grpSpPr>
          <a:xfrm>
            <a:off x="1217981" y="1423918"/>
            <a:ext cx="2001932" cy="2298812"/>
            <a:chOff x="3349583" y="2892173"/>
            <a:chExt cx="2664572" cy="3090900"/>
          </a:xfrm>
          <a:effectLst>
            <a:outerShdw blurRad="50800" dist="38100" dir="2700000" algn="tl" rotWithShape="0">
              <a:prstClr val="black">
                <a:alpha val="40000"/>
              </a:prstClr>
            </a:outerShdw>
          </a:effectLst>
        </p:grpSpPr>
        <p:sp>
          <p:nvSpPr>
            <p:cNvPr id="16" name="Hexagon 15"/>
            <p:cNvSpPr/>
            <p:nvPr/>
          </p:nvSpPr>
          <p:spPr>
            <a:xfrm rot="16200000">
              <a:off x="3136419" y="3105337"/>
              <a:ext cx="3090900" cy="2664572"/>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3392857" y="3962406"/>
              <a:ext cx="2539737" cy="442942"/>
            </a:xfrm>
            <a:prstGeom prst="rect">
              <a:avLst/>
            </a:prstGeom>
          </p:spPr>
          <p:txBody>
            <a:bodyPr wrap="square">
              <a:spAutoFit/>
            </a:bodyPr>
            <a:lstStyle/>
            <a:p>
              <a:pPr lvl="0" algn="ctr">
                <a:lnSpc>
                  <a:spcPct val="90000"/>
                </a:lnSpc>
              </a:pPr>
              <a:r>
                <a:rPr lang="en-SG" sz="2200" b="1" dirty="0">
                  <a:solidFill>
                    <a:srgbClr val="FFFFFF"/>
                  </a:solidFill>
                </a:rPr>
                <a:t>No interaction</a:t>
              </a:r>
            </a:p>
          </p:txBody>
        </p:sp>
      </p:grpSp>
      <p:sp>
        <p:nvSpPr>
          <p:cNvPr id="2" name="Title 1">
            <a:extLst>
              <a:ext uri="{FF2B5EF4-FFF2-40B4-BE49-F238E27FC236}">
                <a16:creationId xmlns:a16="http://schemas.microsoft.com/office/drawing/2014/main" id="{2C1CE272-EF6E-4B20-8E63-99295D4E96A5}"/>
              </a:ext>
            </a:extLst>
          </p:cNvPr>
          <p:cNvSpPr>
            <a:spLocks noGrp="1"/>
          </p:cNvSpPr>
          <p:nvPr>
            <p:ph type="title"/>
          </p:nvPr>
        </p:nvSpPr>
        <p:spPr/>
        <p:txBody>
          <a:bodyPr/>
          <a:lstStyle/>
          <a:p>
            <a:r>
              <a:rPr lang="en-US" dirty="0"/>
              <a:t>NOC Dashboards</a:t>
            </a:r>
          </a:p>
        </p:txBody>
      </p:sp>
      <p:sp>
        <p:nvSpPr>
          <p:cNvPr id="3" name="Subtitle 2">
            <a:extLst>
              <a:ext uri="{FF2B5EF4-FFF2-40B4-BE49-F238E27FC236}">
                <a16:creationId xmlns:a16="http://schemas.microsoft.com/office/drawing/2014/main" id="{5CF9C939-410E-4ABA-96DB-2ABF4721F312}"/>
              </a:ext>
            </a:extLst>
          </p:cNvPr>
          <p:cNvSpPr>
            <a:spLocks noGrp="1"/>
          </p:cNvSpPr>
          <p:nvPr>
            <p:ph type="subTitle" idx="10"/>
          </p:nvPr>
        </p:nvSpPr>
        <p:spPr/>
        <p:txBody>
          <a:bodyPr/>
          <a:lstStyle/>
          <a:p>
            <a:r>
              <a:rPr lang="en-US" dirty="0"/>
              <a:t>Best practices</a:t>
            </a:r>
          </a:p>
        </p:txBody>
      </p:sp>
      <p:sp>
        <p:nvSpPr>
          <p:cNvPr id="19" name="Slide Number Placeholder 4"/>
          <p:cNvSpPr>
            <a:spLocks noGrp="1"/>
          </p:cNvSpPr>
          <p:nvPr>
            <p:ph type="sldNum" sz="quarter" idx="4294967295"/>
          </p:nvPr>
        </p:nvSpPr>
        <p:spPr>
          <a:xfrm>
            <a:off x="11737975" y="6464300"/>
            <a:ext cx="450850" cy="149225"/>
          </a:xfrm>
        </p:spPr>
        <p:txBody>
          <a:bodyPr/>
          <a:lstStyle/>
          <a:p>
            <a:fld id="{6EA6D8CF-3CDE-4807-BCD2-C9F2B831AAA5}" type="slidenum">
              <a:rPr lang="en-US" smtClean="0">
                <a:solidFill>
                  <a:schemeClr val="tx2"/>
                </a:solidFill>
              </a:rPr>
              <a:t>63</a:t>
            </a:fld>
            <a:endParaRPr lang="en-US">
              <a:solidFill>
                <a:schemeClr val="tx2"/>
              </a:solidFill>
            </a:endParaRPr>
          </a:p>
        </p:txBody>
      </p:sp>
      <p:grpSp>
        <p:nvGrpSpPr>
          <p:cNvPr id="36" name="Group 35"/>
          <p:cNvGrpSpPr/>
          <p:nvPr/>
        </p:nvGrpSpPr>
        <p:grpSpPr>
          <a:xfrm>
            <a:off x="6330549" y="4187007"/>
            <a:ext cx="2001932" cy="2298812"/>
            <a:chOff x="3349583" y="2892173"/>
            <a:chExt cx="2664572" cy="3090900"/>
          </a:xfrm>
          <a:effectLst>
            <a:outerShdw blurRad="50800" dist="38100" dir="2700000" algn="tl" rotWithShape="0">
              <a:prstClr val="black">
                <a:alpha val="40000"/>
              </a:prstClr>
            </a:outerShdw>
          </a:effectLst>
        </p:grpSpPr>
        <p:sp>
          <p:nvSpPr>
            <p:cNvPr id="37" name="Hexagon 36"/>
            <p:cNvSpPr/>
            <p:nvPr/>
          </p:nvSpPr>
          <p:spPr>
            <a:xfrm rot="16200000">
              <a:off x="3136419" y="3105337"/>
              <a:ext cx="3090900" cy="2664572"/>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p:cNvSpPr/>
            <p:nvPr/>
          </p:nvSpPr>
          <p:spPr>
            <a:xfrm>
              <a:off x="3430420" y="3979358"/>
              <a:ext cx="2464612" cy="587218"/>
            </a:xfrm>
            <a:prstGeom prst="rect">
              <a:avLst/>
            </a:prstGeom>
          </p:spPr>
          <p:txBody>
            <a:bodyPr wrap="square">
              <a:spAutoFit/>
            </a:bodyPr>
            <a:lstStyle/>
            <a:p>
              <a:pPr lvl="0" algn="ctr">
                <a:lnSpc>
                  <a:spcPct val="90000"/>
                </a:lnSpc>
              </a:pPr>
              <a:r>
                <a:rPr lang="en-SG" sz="2200" b="1" dirty="0">
                  <a:solidFill>
                    <a:schemeClr val="bg1"/>
                  </a:solidFill>
                </a:rPr>
                <a:t>5 second Test</a:t>
              </a:r>
            </a:p>
          </p:txBody>
        </p:sp>
      </p:grpSp>
    </p:spTree>
    <p:extLst>
      <p:ext uri="{BB962C8B-B14F-4D97-AF65-F5344CB8AC3E}">
        <p14:creationId xmlns:p14="http://schemas.microsoft.com/office/powerpoint/2010/main" val="75275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450" decel="100000" fill="hold"/>
                                        <p:tgtEl>
                                          <p:spTgt spid="15"/>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5"/>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37"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anim calcmode="lin" valueType="num">
                                      <p:cBhvr>
                                        <p:cTn id="15" dur="500" fill="hold"/>
                                        <p:tgtEl>
                                          <p:spTgt spid="6"/>
                                        </p:tgtEl>
                                        <p:attrNameLst>
                                          <p:attrName>ppt_x</p:attrName>
                                        </p:attrNameLst>
                                      </p:cBhvr>
                                      <p:tavLst>
                                        <p:tav tm="0">
                                          <p:val>
                                            <p:strVal val="#ppt_x"/>
                                          </p:val>
                                        </p:tav>
                                        <p:tav tm="100000">
                                          <p:val>
                                            <p:strVal val="#ppt_x"/>
                                          </p:val>
                                        </p:tav>
                                      </p:tavLst>
                                    </p:anim>
                                    <p:anim calcmode="lin" valueType="num">
                                      <p:cBhvr>
                                        <p:cTn id="16" dur="450" decel="100000" fill="hold"/>
                                        <p:tgtEl>
                                          <p:spTgt spid="6"/>
                                        </p:tgtEl>
                                        <p:attrNameLst>
                                          <p:attrName>ppt_y</p:attrName>
                                        </p:attrNameLst>
                                      </p:cBhvr>
                                      <p:tavLst>
                                        <p:tav tm="0">
                                          <p:val>
                                            <p:strVal val="#ppt_y+1"/>
                                          </p:val>
                                        </p:tav>
                                        <p:tav tm="100000">
                                          <p:val>
                                            <p:strVal val="#ppt_y-.03"/>
                                          </p:val>
                                        </p:tav>
                                      </p:tavLst>
                                    </p:anim>
                                    <p:anim calcmode="lin" valueType="num">
                                      <p:cBhvr>
                                        <p:cTn id="17" dur="50" accel="100000" fill="hold">
                                          <p:stCondLst>
                                            <p:cond delay="450"/>
                                          </p:stCondLst>
                                        </p:cTn>
                                        <p:tgtEl>
                                          <p:spTgt spid="6"/>
                                        </p:tgtEl>
                                        <p:attrNameLst>
                                          <p:attrName>ppt_y</p:attrName>
                                        </p:attrNameLst>
                                      </p:cBhvr>
                                      <p:tavLst>
                                        <p:tav tm="0">
                                          <p:val>
                                            <p:strVal val="#ppt_y-.03"/>
                                          </p:val>
                                        </p:tav>
                                        <p:tav tm="100000">
                                          <p:val>
                                            <p:strVal val="#ppt_y"/>
                                          </p:val>
                                        </p:tav>
                                      </p:tavLst>
                                    </p:anim>
                                  </p:childTnLst>
                                </p:cTn>
                              </p:par>
                            </p:childTnLst>
                          </p:cTn>
                        </p:par>
                        <p:par>
                          <p:cTn id="18" fill="hold">
                            <p:stCondLst>
                              <p:cond delay="1000"/>
                            </p:stCondLst>
                            <p:childTnLst>
                              <p:par>
                                <p:cTn id="19" presetID="37"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450" decel="100000" fill="hold"/>
                                        <p:tgtEl>
                                          <p:spTgt spid="9"/>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childTnLst>
                          </p:cTn>
                        </p:par>
                        <p:par>
                          <p:cTn id="25" fill="hold">
                            <p:stCondLst>
                              <p:cond delay="1500"/>
                            </p:stCondLst>
                            <p:childTnLst>
                              <p:par>
                                <p:cTn id="26" presetID="37"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anim calcmode="lin" valueType="num">
                                      <p:cBhvr>
                                        <p:cTn id="29" dur="500" fill="hold"/>
                                        <p:tgtEl>
                                          <p:spTgt spid="12"/>
                                        </p:tgtEl>
                                        <p:attrNameLst>
                                          <p:attrName>ppt_x</p:attrName>
                                        </p:attrNameLst>
                                      </p:cBhvr>
                                      <p:tavLst>
                                        <p:tav tm="0">
                                          <p:val>
                                            <p:strVal val="#ppt_x"/>
                                          </p:val>
                                        </p:tav>
                                        <p:tav tm="100000">
                                          <p:val>
                                            <p:strVal val="#ppt_x"/>
                                          </p:val>
                                        </p:tav>
                                      </p:tavLst>
                                    </p:anim>
                                    <p:anim calcmode="lin" valueType="num">
                                      <p:cBhvr>
                                        <p:cTn id="30" dur="450" decel="100000" fill="hold"/>
                                        <p:tgtEl>
                                          <p:spTgt spid="12"/>
                                        </p:tgtEl>
                                        <p:attrNameLst>
                                          <p:attrName>ppt_y</p:attrName>
                                        </p:attrNameLst>
                                      </p:cBhvr>
                                      <p:tavLst>
                                        <p:tav tm="0">
                                          <p:val>
                                            <p:strVal val="#ppt_y+1"/>
                                          </p:val>
                                        </p:tav>
                                        <p:tav tm="100000">
                                          <p:val>
                                            <p:strVal val="#ppt_y-.03"/>
                                          </p:val>
                                        </p:tav>
                                      </p:tavLst>
                                    </p:anim>
                                    <p:anim calcmode="lin" valueType="num">
                                      <p:cBhvr>
                                        <p:cTn id="31"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childTnLst>
                          </p:cTn>
                        </p:par>
                        <p:par>
                          <p:cTn id="32" fill="hold">
                            <p:stCondLst>
                              <p:cond delay="2000"/>
                            </p:stCondLst>
                            <p:childTnLst>
                              <p:par>
                                <p:cTn id="33" presetID="37"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anim calcmode="lin" valueType="num">
                                      <p:cBhvr>
                                        <p:cTn id="36" dur="500" fill="hold"/>
                                        <p:tgtEl>
                                          <p:spTgt spid="36"/>
                                        </p:tgtEl>
                                        <p:attrNameLst>
                                          <p:attrName>ppt_x</p:attrName>
                                        </p:attrNameLst>
                                      </p:cBhvr>
                                      <p:tavLst>
                                        <p:tav tm="0">
                                          <p:val>
                                            <p:strVal val="#ppt_x"/>
                                          </p:val>
                                        </p:tav>
                                        <p:tav tm="100000">
                                          <p:val>
                                            <p:strVal val="#ppt_x"/>
                                          </p:val>
                                        </p:tav>
                                      </p:tavLst>
                                    </p:anim>
                                    <p:anim calcmode="lin" valueType="num">
                                      <p:cBhvr>
                                        <p:cTn id="37" dur="450" decel="100000" fill="hold"/>
                                        <p:tgtEl>
                                          <p:spTgt spid="36"/>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C1E3E89-44DD-494F-A29E-3F8CC99B237D}"/>
              </a:ext>
            </a:extLst>
          </p:cNvPr>
          <p:cNvSpPr>
            <a:spLocks noGrp="1"/>
          </p:cNvSpPr>
          <p:nvPr>
            <p:ph sz="quarter" idx="14"/>
          </p:nvPr>
        </p:nvSpPr>
        <p:spPr>
          <a:xfrm>
            <a:off x="616505" y="1600201"/>
            <a:ext cx="4322317" cy="4572000"/>
          </a:xfrm>
        </p:spPr>
        <p:txBody>
          <a:bodyPr/>
          <a:lstStyle/>
          <a:p>
            <a:r>
              <a:rPr lang="en-US" sz="1600" dirty="0"/>
              <a:t>Are the ESXi struggling to serve its VM?</a:t>
            </a:r>
          </a:p>
          <a:p>
            <a:pPr lvl="1"/>
            <a:r>
              <a:rPr lang="en-US" sz="1400" dirty="0"/>
              <a:t>Color by Percentage of VMs not being served well. Not using Max (too extreme, focus on VM) nor Average (too late).</a:t>
            </a:r>
          </a:p>
          <a:p>
            <a:pPr lvl="1"/>
            <a:r>
              <a:rPr lang="en-US" sz="1400" dirty="0"/>
              <a:t>Percentage of VMs also enable a standard metric used for all </a:t>
            </a:r>
          </a:p>
          <a:p>
            <a:pPr lvl="1"/>
            <a:r>
              <a:rPr lang="en-US" sz="1400" dirty="0"/>
              <a:t>Size is fixed, as the focus is performance, not capacity.</a:t>
            </a:r>
          </a:p>
          <a:p>
            <a:r>
              <a:rPr lang="en-US" sz="1600" dirty="0"/>
              <a:t>Cluster unbalanced?</a:t>
            </a:r>
          </a:p>
          <a:p>
            <a:pPr lvl="1"/>
            <a:r>
              <a:rPr lang="en-US" sz="1400" dirty="0"/>
              <a:t>Showing ESXi, grouped by cluster, hence unbalanced can be seen</a:t>
            </a:r>
          </a:p>
          <a:p>
            <a:r>
              <a:rPr lang="en-US" sz="1600" dirty="0"/>
              <a:t>Expected Action</a:t>
            </a:r>
          </a:p>
          <a:p>
            <a:pPr lvl="1"/>
            <a:r>
              <a:rPr lang="en-US" sz="1400" dirty="0"/>
              <a:t>Balance the cluster</a:t>
            </a:r>
          </a:p>
          <a:p>
            <a:pPr lvl="1"/>
            <a:r>
              <a:rPr lang="en-US" sz="1400" dirty="0"/>
              <a:t>Stop provisioning</a:t>
            </a:r>
          </a:p>
          <a:p>
            <a:r>
              <a:rPr lang="en-US" sz="1600" dirty="0"/>
              <a:t>Not showing other KPI for now</a:t>
            </a:r>
          </a:p>
          <a:p>
            <a:pPr lvl="1"/>
            <a:r>
              <a:rPr lang="en-US" sz="1400" dirty="0"/>
              <a:t>Overlap, Swap Wait, IO Wait, Error Packets, </a:t>
            </a:r>
          </a:p>
          <a:p>
            <a:pPr lvl="1"/>
            <a:r>
              <a:rPr lang="en-US" sz="1400" dirty="0"/>
              <a:t>UI limitation and counter limitation</a:t>
            </a:r>
            <a:endParaRPr lang="en-SG" sz="1400" dirty="0"/>
          </a:p>
        </p:txBody>
      </p:sp>
      <p:sp>
        <p:nvSpPr>
          <p:cNvPr id="6" name="Title 5">
            <a:extLst>
              <a:ext uri="{FF2B5EF4-FFF2-40B4-BE49-F238E27FC236}">
                <a16:creationId xmlns:a16="http://schemas.microsoft.com/office/drawing/2014/main" id="{27DEA50A-B2EE-40DB-8CC1-D5A2D5B61B90}"/>
              </a:ext>
            </a:extLst>
          </p:cNvPr>
          <p:cNvSpPr>
            <a:spLocks noGrp="1"/>
          </p:cNvSpPr>
          <p:nvPr>
            <p:ph type="title"/>
          </p:nvPr>
        </p:nvSpPr>
        <p:spPr/>
        <p:txBody>
          <a:bodyPr/>
          <a:lstStyle/>
          <a:p>
            <a:r>
              <a:rPr lang="en-US" dirty="0"/>
              <a:t>Live! Cluster Performance</a:t>
            </a:r>
          </a:p>
        </p:txBody>
      </p:sp>
      <p:sp>
        <p:nvSpPr>
          <p:cNvPr id="8" name="Subtitle 7">
            <a:extLst>
              <a:ext uri="{FF2B5EF4-FFF2-40B4-BE49-F238E27FC236}">
                <a16:creationId xmlns:a16="http://schemas.microsoft.com/office/drawing/2014/main" id="{F3CC3741-32F5-4B45-9582-33F55E10547C}"/>
              </a:ext>
            </a:extLst>
          </p:cNvPr>
          <p:cNvSpPr>
            <a:spLocks noGrp="1"/>
          </p:cNvSpPr>
          <p:nvPr>
            <p:ph type="subTitle" idx="10"/>
          </p:nvPr>
        </p:nvSpPr>
        <p:spPr/>
        <p:txBody>
          <a:bodyPr/>
          <a:lstStyle/>
          <a:p>
            <a:r>
              <a:rPr lang="en-SG" dirty="0"/>
              <a:t>VMs not getting what it asks</a:t>
            </a:r>
          </a:p>
        </p:txBody>
      </p:sp>
      <p:pic>
        <p:nvPicPr>
          <p:cNvPr id="2" name="Picture 1">
            <a:extLst>
              <a:ext uri="{FF2B5EF4-FFF2-40B4-BE49-F238E27FC236}">
                <a16:creationId xmlns:a16="http://schemas.microsoft.com/office/drawing/2014/main" id="{2E2AD1AF-8F01-49B1-9907-9E5B22B2C81F}"/>
              </a:ext>
            </a:extLst>
          </p:cNvPr>
          <p:cNvPicPr>
            <a:picLocks noChangeAspect="1"/>
          </p:cNvPicPr>
          <p:nvPr/>
        </p:nvPicPr>
        <p:blipFill>
          <a:blip r:embed="rId3"/>
          <a:stretch>
            <a:fillRect/>
          </a:stretch>
        </p:blipFill>
        <p:spPr>
          <a:xfrm>
            <a:off x="5252968" y="1439436"/>
            <a:ext cx="6525157" cy="4974004"/>
          </a:xfrm>
          <a:prstGeom prst="rect">
            <a:avLst/>
          </a:prstGeom>
        </p:spPr>
      </p:pic>
    </p:spTree>
    <p:extLst>
      <p:ext uri="{BB962C8B-B14F-4D97-AF65-F5344CB8AC3E}">
        <p14:creationId xmlns:p14="http://schemas.microsoft.com/office/powerpoint/2010/main" val="209116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8E38C7-ACAA-44A1-A050-76B97BCC8A29}"/>
              </a:ext>
            </a:extLst>
          </p:cNvPr>
          <p:cNvSpPr>
            <a:spLocks noGrp="1"/>
          </p:cNvSpPr>
          <p:nvPr>
            <p:ph sz="quarter" idx="14"/>
          </p:nvPr>
        </p:nvSpPr>
        <p:spPr>
          <a:xfrm>
            <a:off x="616505" y="1600201"/>
            <a:ext cx="4609397" cy="4572000"/>
          </a:xfrm>
        </p:spPr>
        <p:txBody>
          <a:bodyPr/>
          <a:lstStyle/>
          <a:p>
            <a:r>
              <a:rPr lang="en-SG" dirty="0"/>
              <a:t>2 counters for Memory</a:t>
            </a:r>
          </a:p>
          <a:p>
            <a:pPr lvl="1"/>
            <a:r>
              <a:rPr lang="en-SG" dirty="0"/>
              <a:t>Consumed is not enough as it’s mostly cache</a:t>
            </a:r>
          </a:p>
          <a:p>
            <a:pPr lvl="1"/>
            <a:r>
              <a:rPr lang="en-SG" dirty="0"/>
              <a:t>Balloon also persist, </a:t>
            </a:r>
          </a:p>
          <a:p>
            <a:r>
              <a:rPr lang="en-SG" dirty="0"/>
              <a:t>Size is fixed</a:t>
            </a:r>
          </a:p>
          <a:p>
            <a:pPr lvl="1"/>
            <a:r>
              <a:rPr lang="en-SG" dirty="0"/>
              <a:t>Else the 3 heat maps won’t be identical. Very hard to see across 3.</a:t>
            </a:r>
          </a:p>
          <a:p>
            <a:pPr lvl="1"/>
            <a:r>
              <a:rPr lang="en-SG" dirty="0"/>
              <a:t>Notice the 3 heat maps are perfectly identical. Even the position of each group is the same!</a:t>
            </a:r>
          </a:p>
        </p:txBody>
      </p:sp>
      <p:sp>
        <p:nvSpPr>
          <p:cNvPr id="3" name="Title 2">
            <a:extLst>
              <a:ext uri="{FF2B5EF4-FFF2-40B4-BE49-F238E27FC236}">
                <a16:creationId xmlns:a16="http://schemas.microsoft.com/office/drawing/2014/main" id="{FB5FB98F-738A-4AC7-B55A-1E9C89BCF44A}"/>
              </a:ext>
            </a:extLst>
          </p:cNvPr>
          <p:cNvSpPr>
            <a:spLocks noGrp="1"/>
          </p:cNvSpPr>
          <p:nvPr>
            <p:ph type="title"/>
          </p:nvPr>
        </p:nvSpPr>
        <p:spPr/>
        <p:txBody>
          <a:bodyPr/>
          <a:lstStyle/>
          <a:p>
            <a:r>
              <a:rPr lang="en-SG" dirty="0"/>
              <a:t>Live! Cluster Utilization</a:t>
            </a:r>
          </a:p>
        </p:txBody>
      </p:sp>
      <p:sp>
        <p:nvSpPr>
          <p:cNvPr id="4" name="Subtitle 3">
            <a:extLst>
              <a:ext uri="{FF2B5EF4-FFF2-40B4-BE49-F238E27FC236}">
                <a16:creationId xmlns:a16="http://schemas.microsoft.com/office/drawing/2014/main" id="{E0021CD8-1A6C-4614-9240-0881DAAEA58A}"/>
              </a:ext>
            </a:extLst>
          </p:cNvPr>
          <p:cNvSpPr>
            <a:spLocks noGrp="1"/>
          </p:cNvSpPr>
          <p:nvPr>
            <p:ph type="subTitle" idx="10"/>
          </p:nvPr>
        </p:nvSpPr>
        <p:spPr/>
        <p:txBody>
          <a:bodyPr/>
          <a:lstStyle/>
          <a:p>
            <a:r>
              <a:rPr lang="en-SG" dirty="0"/>
              <a:t>Complement Cluster Performance</a:t>
            </a:r>
          </a:p>
        </p:txBody>
      </p:sp>
      <p:pic>
        <p:nvPicPr>
          <p:cNvPr id="5" name="Picture 4">
            <a:extLst>
              <a:ext uri="{FF2B5EF4-FFF2-40B4-BE49-F238E27FC236}">
                <a16:creationId xmlns:a16="http://schemas.microsoft.com/office/drawing/2014/main" id="{4AA056D4-4EED-4031-9A14-8F6FB733517D}"/>
              </a:ext>
            </a:extLst>
          </p:cNvPr>
          <p:cNvPicPr>
            <a:picLocks noChangeAspect="1"/>
          </p:cNvPicPr>
          <p:nvPr/>
        </p:nvPicPr>
        <p:blipFill>
          <a:blip r:embed="rId3"/>
          <a:stretch>
            <a:fillRect/>
          </a:stretch>
        </p:blipFill>
        <p:spPr>
          <a:xfrm>
            <a:off x="5272203" y="1439436"/>
            <a:ext cx="6634937" cy="5062015"/>
          </a:xfrm>
          <a:prstGeom prst="rect">
            <a:avLst/>
          </a:prstGeom>
        </p:spPr>
      </p:pic>
    </p:spTree>
    <p:extLst>
      <p:ext uri="{BB962C8B-B14F-4D97-AF65-F5344CB8AC3E}">
        <p14:creationId xmlns:p14="http://schemas.microsoft.com/office/powerpoint/2010/main" val="131931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9698" y="331007"/>
            <a:ext cx="10234017"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accent6"/>
              </a:solidFill>
            </a:endParaRPr>
          </a:p>
        </p:txBody>
      </p:sp>
      <p:grpSp>
        <p:nvGrpSpPr>
          <p:cNvPr id="5" name="Group 4"/>
          <p:cNvGrpSpPr/>
          <p:nvPr/>
        </p:nvGrpSpPr>
        <p:grpSpPr>
          <a:xfrm>
            <a:off x="1821165" y="1797767"/>
            <a:ext cx="2143983" cy="2321634"/>
            <a:chOff x="5809483" y="3041215"/>
            <a:chExt cx="1772348" cy="1919205"/>
          </a:xfrm>
        </p:grpSpPr>
        <p:sp>
          <p:nvSpPr>
            <p:cNvPr id="6" name="Hexagon 5"/>
            <p:cNvSpPr/>
            <p:nvPr/>
          </p:nvSpPr>
          <p:spPr>
            <a:xfrm rot="16200000">
              <a:off x="5721259" y="3173573"/>
              <a:ext cx="1919205" cy="1654489"/>
            </a:xfrm>
            <a:prstGeom prst="hexagon">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7" name="Rectangle 6"/>
            <p:cNvSpPr/>
            <p:nvPr/>
          </p:nvSpPr>
          <p:spPr>
            <a:xfrm>
              <a:off x="5809483" y="3618907"/>
              <a:ext cx="1772348" cy="839391"/>
            </a:xfrm>
            <a:prstGeom prst="rect">
              <a:avLst/>
            </a:prstGeom>
          </p:spPr>
          <p:txBody>
            <a:bodyPr wrap="square">
              <a:spAutoFit/>
            </a:bodyPr>
            <a:lstStyle/>
            <a:p>
              <a:pPr algn="ctr"/>
              <a:r>
                <a:rPr lang="en-US" sz="1999" b="1" dirty="0">
                  <a:solidFill>
                    <a:schemeClr val="accent1"/>
                  </a:solidFill>
                </a:rPr>
                <a:t>No situation that the log is rotated</a:t>
              </a:r>
            </a:p>
          </p:txBody>
        </p:sp>
      </p:grpSp>
      <p:grpSp>
        <p:nvGrpSpPr>
          <p:cNvPr id="8" name="Group 7"/>
          <p:cNvGrpSpPr/>
          <p:nvPr/>
        </p:nvGrpSpPr>
        <p:grpSpPr>
          <a:xfrm>
            <a:off x="3480943" y="3972076"/>
            <a:ext cx="2001411" cy="2321634"/>
            <a:chOff x="7885440" y="3041215"/>
            <a:chExt cx="1654489" cy="1919205"/>
          </a:xfrm>
        </p:grpSpPr>
        <p:sp>
          <p:nvSpPr>
            <p:cNvPr id="9" name="Hexagon 8"/>
            <p:cNvSpPr/>
            <p:nvPr/>
          </p:nvSpPr>
          <p:spPr>
            <a:xfrm rot="16200000">
              <a:off x="7753082" y="3173573"/>
              <a:ext cx="1919205" cy="1654489"/>
            </a:xfrm>
            <a:prstGeom prst="hexagon">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0" name="Rectangle 9"/>
            <p:cNvSpPr/>
            <p:nvPr/>
          </p:nvSpPr>
          <p:spPr>
            <a:xfrm>
              <a:off x="7962323" y="3718207"/>
              <a:ext cx="1524100" cy="585030"/>
            </a:xfrm>
            <a:prstGeom prst="rect">
              <a:avLst/>
            </a:prstGeom>
          </p:spPr>
          <p:txBody>
            <a:bodyPr wrap="square">
              <a:spAutoFit/>
            </a:bodyPr>
            <a:lstStyle/>
            <a:p>
              <a:pPr algn="ctr"/>
              <a:r>
                <a:rPr lang="en-US" sz="1999" b="1" dirty="0">
                  <a:solidFill>
                    <a:srgbClr val="FFFFFF"/>
                  </a:solidFill>
                </a:rPr>
                <a:t>Encourage self-service</a:t>
              </a:r>
            </a:p>
          </p:txBody>
        </p:sp>
      </p:grpSp>
      <p:grpSp>
        <p:nvGrpSpPr>
          <p:cNvPr id="11" name="Group 10"/>
          <p:cNvGrpSpPr/>
          <p:nvPr/>
        </p:nvGrpSpPr>
        <p:grpSpPr>
          <a:xfrm>
            <a:off x="5068356" y="1797767"/>
            <a:ext cx="2001411" cy="2321634"/>
            <a:chOff x="9917264" y="3041215"/>
            <a:chExt cx="1654489" cy="1919205"/>
          </a:xfrm>
        </p:grpSpPr>
        <p:sp>
          <p:nvSpPr>
            <p:cNvPr id="12" name="Hexagon 11"/>
            <p:cNvSpPr/>
            <p:nvPr/>
          </p:nvSpPr>
          <p:spPr>
            <a:xfrm rot="16200000">
              <a:off x="9784906" y="3173573"/>
              <a:ext cx="1919205" cy="1654489"/>
            </a:xfrm>
            <a:prstGeom prst="hexagon">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3" name="Rectangle 12"/>
            <p:cNvSpPr/>
            <p:nvPr/>
          </p:nvSpPr>
          <p:spPr>
            <a:xfrm>
              <a:off x="9920964" y="3702666"/>
              <a:ext cx="1612935" cy="585030"/>
            </a:xfrm>
            <a:prstGeom prst="rect">
              <a:avLst/>
            </a:prstGeom>
          </p:spPr>
          <p:txBody>
            <a:bodyPr wrap="square">
              <a:spAutoFit/>
            </a:bodyPr>
            <a:lstStyle/>
            <a:p>
              <a:pPr algn="ctr"/>
              <a:r>
                <a:rPr lang="en-US" sz="1999" b="1" dirty="0">
                  <a:solidFill>
                    <a:schemeClr val="accent1"/>
                  </a:solidFill>
                </a:rPr>
                <a:t>No uploading </a:t>
              </a:r>
              <a:r>
                <a:rPr lang="en-US" sz="1999" b="1">
                  <a:solidFill>
                    <a:schemeClr val="accent1"/>
                  </a:solidFill>
                </a:rPr>
                <a:t>of logs</a:t>
              </a:r>
              <a:endParaRPr lang="en-US" sz="1999" b="1" dirty="0">
                <a:solidFill>
                  <a:schemeClr val="accent1"/>
                </a:solidFill>
              </a:endParaRPr>
            </a:p>
          </p:txBody>
        </p:sp>
      </p:grpSp>
      <p:grpSp>
        <p:nvGrpSpPr>
          <p:cNvPr id="14" name="Group 13"/>
          <p:cNvGrpSpPr/>
          <p:nvPr/>
        </p:nvGrpSpPr>
        <p:grpSpPr>
          <a:xfrm>
            <a:off x="6687513" y="3972076"/>
            <a:ext cx="2001411" cy="2321634"/>
            <a:chOff x="12188825" y="3041215"/>
            <a:chExt cx="1654489" cy="1919205"/>
          </a:xfrm>
        </p:grpSpPr>
        <p:sp>
          <p:nvSpPr>
            <p:cNvPr id="15" name="Hexagon 14"/>
            <p:cNvSpPr/>
            <p:nvPr/>
          </p:nvSpPr>
          <p:spPr>
            <a:xfrm rot="16200000">
              <a:off x="12056467" y="3173573"/>
              <a:ext cx="1919205" cy="1654489"/>
            </a:xfrm>
            <a:prstGeom prst="hexagon">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6" name="Rectangle 15"/>
            <p:cNvSpPr/>
            <p:nvPr/>
          </p:nvSpPr>
          <p:spPr>
            <a:xfrm>
              <a:off x="12249385" y="3648805"/>
              <a:ext cx="1555852" cy="839391"/>
            </a:xfrm>
            <a:prstGeom prst="rect">
              <a:avLst/>
            </a:prstGeom>
          </p:spPr>
          <p:txBody>
            <a:bodyPr wrap="square">
              <a:spAutoFit/>
            </a:bodyPr>
            <a:lstStyle/>
            <a:p>
              <a:pPr algn="ctr"/>
              <a:r>
                <a:rPr lang="en-US" sz="1999" b="1" dirty="0">
                  <a:solidFill>
                    <a:srgbClr val="FFFFFF"/>
                  </a:solidFill>
                </a:rPr>
                <a:t>Speed up future analysis </a:t>
              </a:r>
            </a:p>
          </p:txBody>
        </p:sp>
      </p:grpSp>
      <p:grpSp>
        <p:nvGrpSpPr>
          <p:cNvPr id="17" name="Group 16"/>
          <p:cNvGrpSpPr/>
          <p:nvPr/>
        </p:nvGrpSpPr>
        <p:grpSpPr>
          <a:xfrm>
            <a:off x="8216796" y="1797767"/>
            <a:ext cx="2001411" cy="2321634"/>
            <a:chOff x="12188825" y="3041215"/>
            <a:chExt cx="1654489" cy="1919205"/>
          </a:xfrm>
        </p:grpSpPr>
        <p:sp>
          <p:nvSpPr>
            <p:cNvPr id="18" name="Hexagon 17"/>
            <p:cNvSpPr/>
            <p:nvPr/>
          </p:nvSpPr>
          <p:spPr>
            <a:xfrm rot="16200000">
              <a:off x="12056467" y="3173573"/>
              <a:ext cx="1919205" cy="1654489"/>
            </a:xfrm>
            <a:prstGeom prst="hexagon">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9" name="Rectangle 18"/>
            <p:cNvSpPr/>
            <p:nvPr/>
          </p:nvSpPr>
          <p:spPr>
            <a:xfrm>
              <a:off x="12249385" y="3617753"/>
              <a:ext cx="1555852" cy="839391"/>
            </a:xfrm>
            <a:prstGeom prst="rect">
              <a:avLst/>
            </a:prstGeom>
          </p:spPr>
          <p:txBody>
            <a:bodyPr wrap="square">
              <a:spAutoFit/>
            </a:bodyPr>
            <a:lstStyle/>
            <a:p>
              <a:pPr algn="ctr"/>
              <a:r>
                <a:rPr lang="en-US" sz="1999" b="1" dirty="0">
                  <a:solidFill>
                    <a:schemeClr val="accent1"/>
                  </a:solidFill>
                </a:rPr>
                <a:t>Speed up resolution of SR</a:t>
              </a:r>
            </a:p>
          </p:txBody>
        </p:sp>
      </p:grpSp>
      <p:grpSp>
        <p:nvGrpSpPr>
          <p:cNvPr id="20" name="Group 19"/>
          <p:cNvGrpSpPr/>
          <p:nvPr/>
        </p:nvGrpSpPr>
        <p:grpSpPr>
          <a:xfrm>
            <a:off x="546276" y="1296139"/>
            <a:ext cx="11127045" cy="5063513"/>
            <a:chOff x="544830" y="1295583"/>
            <a:chExt cx="11129943" cy="5064832"/>
          </a:xfrm>
        </p:grpSpPr>
        <p:sp>
          <p:nvSpPr>
            <p:cNvPr id="21" name="Hexagon 20"/>
            <p:cNvSpPr/>
            <p:nvPr/>
          </p:nvSpPr>
          <p:spPr>
            <a:xfrm rot="16200000">
              <a:off x="5745078" y="3918914"/>
              <a:ext cx="281746" cy="242885"/>
            </a:xfrm>
            <a:prstGeom prst="hexagon">
              <a:avLst/>
            </a:prstGeom>
            <a:solidFill>
              <a:srgbClr val="FFFFFF"/>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2" name="Hexagon 21"/>
            <p:cNvSpPr/>
            <p:nvPr/>
          </p:nvSpPr>
          <p:spPr>
            <a:xfrm rot="16200000">
              <a:off x="6070400" y="5757035"/>
              <a:ext cx="648074" cy="558685"/>
            </a:xfrm>
            <a:prstGeom prst="hexagon">
              <a:avLst/>
            </a:prstGeom>
            <a:solidFill>
              <a:srgbClr val="FFFFFF"/>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3" name="Hexagon 22"/>
            <p:cNvSpPr/>
            <p:nvPr/>
          </p:nvSpPr>
          <p:spPr>
            <a:xfrm rot="16200000">
              <a:off x="4428714" y="1330146"/>
              <a:ext cx="501176" cy="432049"/>
            </a:xfrm>
            <a:prstGeom prst="hexagon">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4" name="Hexagon 23"/>
            <p:cNvSpPr/>
            <p:nvPr/>
          </p:nvSpPr>
          <p:spPr>
            <a:xfrm rot="16200000">
              <a:off x="475306" y="4146596"/>
              <a:ext cx="1008112" cy="869064"/>
            </a:xfrm>
            <a:prstGeom prst="hexagon">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5" name="Hexagon 24"/>
            <p:cNvSpPr/>
            <p:nvPr/>
          </p:nvSpPr>
          <p:spPr>
            <a:xfrm rot="16200000">
              <a:off x="10520082" y="2313561"/>
              <a:ext cx="417645" cy="360040"/>
            </a:xfrm>
            <a:prstGeom prst="hexagon">
              <a:avLst/>
            </a:prstGeom>
            <a:solidFill>
              <a:srgbClr val="FFFFFF"/>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6" name="Hexagon 25"/>
            <p:cNvSpPr/>
            <p:nvPr/>
          </p:nvSpPr>
          <p:spPr>
            <a:xfrm rot="16200000">
              <a:off x="1328133" y="2288797"/>
              <a:ext cx="417645" cy="360040"/>
            </a:xfrm>
            <a:prstGeom prst="hexagon">
              <a:avLst/>
            </a:prstGeom>
            <a:solidFill>
              <a:srgbClr val="FFFFFF"/>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7" name="Hexagon 26"/>
            <p:cNvSpPr/>
            <p:nvPr/>
          </p:nvSpPr>
          <p:spPr>
            <a:xfrm rot="16200000">
              <a:off x="9337307" y="5547107"/>
              <a:ext cx="360039" cy="310379"/>
            </a:xfrm>
            <a:prstGeom prst="hexagon">
              <a:avLst/>
            </a:prstGeom>
            <a:solidFill>
              <a:srgbClr val="FFFFFF"/>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8" name="Hexagon 27"/>
            <p:cNvSpPr/>
            <p:nvPr/>
          </p:nvSpPr>
          <p:spPr>
            <a:xfrm rot="16200000">
              <a:off x="2801858" y="5289163"/>
              <a:ext cx="360039" cy="310379"/>
            </a:xfrm>
            <a:prstGeom prst="hexagon">
              <a:avLst/>
            </a:prstGeom>
            <a:solidFill>
              <a:srgbClr val="FFFFFF"/>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9" name="Hexagon 28"/>
            <p:cNvSpPr/>
            <p:nvPr/>
          </p:nvSpPr>
          <p:spPr>
            <a:xfrm rot="16200000">
              <a:off x="10966572" y="3854030"/>
              <a:ext cx="760659" cy="655742"/>
            </a:xfrm>
            <a:prstGeom prst="hexagon">
              <a:avLst/>
            </a:prstGeom>
            <a:solidFill>
              <a:srgbClr val="FFFFFF"/>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grpSp>
      <p:sp>
        <p:nvSpPr>
          <p:cNvPr id="2" name="Title 1">
            <a:extLst>
              <a:ext uri="{FF2B5EF4-FFF2-40B4-BE49-F238E27FC236}">
                <a16:creationId xmlns:a16="http://schemas.microsoft.com/office/drawing/2014/main" id="{CB131035-13F4-4BFF-B308-051CBEE9E6FC}"/>
              </a:ext>
            </a:extLst>
          </p:cNvPr>
          <p:cNvSpPr>
            <a:spLocks noGrp="1"/>
          </p:cNvSpPr>
          <p:nvPr>
            <p:ph type="title"/>
          </p:nvPr>
        </p:nvSpPr>
        <p:spPr/>
        <p:txBody>
          <a:bodyPr/>
          <a:lstStyle/>
          <a:p>
            <a:r>
              <a:rPr lang="en-US" dirty="0"/>
              <a:t>Log Analysis</a:t>
            </a:r>
          </a:p>
        </p:txBody>
      </p:sp>
      <p:sp>
        <p:nvSpPr>
          <p:cNvPr id="3" name="Subtitle 2">
            <a:extLst>
              <a:ext uri="{FF2B5EF4-FFF2-40B4-BE49-F238E27FC236}">
                <a16:creationId xmlns:a16="http://schemas.microsoft.com/office/drawing/2014/main" id="{084022F4-E875-4174-BA4A-E80E34BDB7C6}"/>
              </a:ext>
            </a:extLst>
          </p:cNvPr>
          <p:cNvSpPr>
            <a:spLocks noGrp="1"/>
          </p:cNvSpPr>
          <p:nvPr>
            <p:ph type="subTitle" idx="10"/>
          </p:nvPr>
        </p:nvSpPr>
        <p:spPr/>
        <p:txBody>
          <a:bodyPr/>
          <a:lstStyle/>
          <a:p>
            <a:r>
              <a:rPr lang="en-US" dirty="0"/>
              <a:t>Never operates </a:t>
            </a:r>
            <a:r>
              <a:rPr lang="en-US"/>
              <a:t>SDDC  &amp; EUC without log analysis that understands the domain</a:t>
            </a:r>
            <a:endParaRPr lang="en-US" dirty="0"/>
          </a:p>
        </p:txBody>
      </p:sp>
    </p:spTree>
    <p:extLst>
      <p:ext uri="{BB962C8B-B14F-4D97-AF65-F5344CB8AC3E}">
        <p14:creationId xmlns:p14="http://schemas.microsoft.com/office/powerpoint/2010/main" val="14762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450" decel="100000" fill="hold"/>
                                        <p:tgtEl>
                                          <p:spTgt spid="5"/>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anim calcmode="lin" valueType="num">
                                      <p:cBhvr>
                                        <p:cTn id="14" dur="500" fill="hold"/>
                                        <p:tgtEl>
                                          <p:spTgt spid="11"/>
                                        </p:tgtEl>
                                        <p:attrNameLst>
                                          <p:attrName>ppt_x</p:attrName>
                                        </p:attrNameLst>
                                      </p:cBhvr>
                                      <p:tavLst>
                                        <p:tav tm="0">
                                          <p:val>
                                            <p:strVal val="#ppt_x"/>
                                          </p:val>
                                        </p:tav>
                                        <p:tav tm="100000">
                                          <p:val>
                                            <p:strVal val="#ppt_x"/>
                                          </p:val>
                                        </p:tav>
                                      </p:tavLst>
                                    </p:anim>
                                    <p:anim calcmode="lin" valueType="num">
                                      <p:cBhvr>
                                        <p:cTn id="15" dur="450" decel="100000" fill="hold"/>
                                        <p:tgtEl>
                                          <p:spTgt spid="11"/>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11"/>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anim calcmode="lin" valueType="num">
                                      <p:cBhvr>
                                        <p:cTn id="20" dur="500" fill="hold"/>
                                        <p:tgtEl>
                                          <p:spTgt spid="17"/>
                                        </p:tgtEl>
                                        <p:attrNameLst>
                                          <p:attrName>ppt_x</p:attrName>
                                        </p:attrNameLst>
                                      </p:cBhvr>
                                      <p:tavLst>
                                        <p:tav tm="0">
                                          <p:val>
                                            <p:strVal val="#ppt_x"/>
                                          </p:val>
                                        </p:tav>
                                        <p:tav tm="100000">
                                          <p:val>
                                            <p:strVal val="#ppt_x"/>
                                          </p:val>
                                        </p:tav>
                                      </p:tavLst>
                                    </p:anim>
                                    <p:anim calcmode="lin" valueType="num">
                                      <p:cBhvr>
                                        <p:cTn id="21" dur="450" decel="100000" fill="hold"/>
                                        <p:tgtEl>
                                          <p:spTgt spid="17"/>
                                        </p:tgtEl>
                                        <p:attrNameLst>
                                          <p:attrName>ppt_y</p:attrName>
                                        </p:attrNameLst>
                                      </p:cBhvr>
                                      <p:tavLst>
                                        <p:tav tm="0">
                                          <p:val>
                                            <p:strVal val="#ppt_y+1"/>
                                          </p:val>
                                        </p:tav>
                                        <p:tav tm="100000">
                                          <p:val>
                                            <p:strVal val="#ppt_y-.03"/>
                                          </p:val>
                                        </p:tav>
                                      </p:tavLst>
                                    </p:anim>
                                    <p:anim calcmode="lin" valueType="num">
                                      <p:cBhvr>
                                        <p:cTn id="22" dur="50" accel="100000" fill="hold">
                                          <p:stCondLst>
                                            <p:cond delay="450"/>
                                          </p:stCondLst>
                                        </p:cTn>
                                        <p:tgtEl>
                                          <p:spTgt spid="17"/>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anim calcmode="lin" valueType="num">
                                      <p:cBhvr>
                                        <p:cTn id="26" dur="500" fill="hold"/>
                                        <p:tgtEl>
                                          <p:spTgt spid="8"/>
                                        </p:tgtEl>
                                        <p:attrNameLst>
                                          <p:attrName>ppt_x</p:attrName>
                                        </p:attrNameLst>
                                      </p:cBhvr>
                                      <p:tavLst>
                                        <p:tav tm="0">
                                          <p:val>
                                            <p:strVal val="#ppt_x"/>
                                          </p:val>
                                        </p:tav>
                                        <p:tav tm="100000">
                                          <p:val>
                                            <p:strVal val="#ppt_x"/>
                                          </p:val>
                                        </p:tav>
                                      </p:tavLst>
                                    </p:anim>
                                    <p:anim calcmode="lin" valueType="num">
                                      <p:cBhvr>
                                        <p:cTn id="27" dur="450" decel="100000" fill="hold"/>
                                        <p:tgtEl>
                                          <p:spTgt spid="8"/>
                                        </p:tgtEl>
                                        <p:attrNameLst>
                                          <p:attrName>ppt_y</p:attrName>
                                        </p:attrNameLst>
                                      </p:cBhvr>
                                      <p:tavLst>
                                        <p:tav tm="0">
                                          <p:val>
                                            <p:strVal val="#ppt_y+1"/>
                                          </p:val>
                                        </p:tav>
                                        <p:tav tm="100000">
                                          <p:val>
                                            <p:strVal val="#ppt_y-.03"/>
                                          </p:val>
                                        </p:tav>
                                      </p:tavLst>
                                    </p:anim>
                                    <p:anim calcmode="lin" valueType="num">
                                      <p:cBhvr>
                                        <p:cTn id="28"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450" decel="100000" fill="hold"/>
                                        <p:tgtEl>
                                          <p:spTgt spid="14"/>
                                        </p:tgtEl>
                                        <p:attrNameLst>
                                          <p:attrName>ppt_y</p:attrName>
                                        </p:attrNameLst>
                                      </p:cBhvr>
                                      <p:tavLst>
                                        <p:tav tm="0">
                                          <p:val>
                                            <p:strVal val="#ppt_y+1"/>
                                          </p:val>
                                        </p:tav>
                                        <p:tav tm="100000">
                                          <p:val>
                                            <p:strVal val="#ppt_y-.03"/>
                                          </p:val>
                                        </p:tav>
                                      </p:tavLst>
                                    </p:anim>
                                    <p:anim calcmode="lin" valueType="num">
                                      <p:cBhvr>
                                        <p:cTn id="34"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pPr>
              <a:buNone/>
            </a:pPr>
            <a:r>
              <a:rPr lang="en-SG" b="1" dirty="0">
                <a:solidFill>
                  <a:schemeClr val="tx2"/>
                </a:solidFill>
              </a:rPr>
              <a:t>vmware.log</a:t>
            </a:r>
          </a:p>
          <a:p>
            <a:pPr>
              <a:buClrTx/>
            </a:pPr>
            <a:r>
              <a:rPr lang="en-SG" sz="1799" dirty="0"/>
              <a:t>2016-02-01T23:42:15.266Z| vmx| I120: GuestRpcSendTimedOut: </a:t>
            </a:r>
            <a:r>
              <a:rPr lang="en-SG" sz="1799" dirty="0">
                <a:solidFill>
                  <a:srgbClr val="FF0000"/>
                </a:solidFill>
              </a:rPr>
              <a:t>message to vdiagent timed out</a:t>
            </a:r>
            <a:r>
              <a:rPr lang="en-SG" sz="1799" dirty="0"/>
              <a:t>.</a:t>
            </a:r>
          </a:p>
          <a:p>
            <a:pPr>
              <a:buClrTx/>
            </a:pPr>
            <a:r>
              <a:rPr lang="en-SG" sz="1799" dirty="0">
                <a:solidFill>
                  <a:srgbClr val="000000"/>
                </a:solidFill>
              </a:rPr>
              <a:t>2016-02-01T23:42:15.266Z| vmx| I120: GuestRpc: app vdiagent's </a:t>
            </a:r>
            <a:r>
              <a:rPr lang="en-SG" sz="1799" dirty="0">
                <a:solidFill>
                  <a:srgbClr val="FF0000"/>
                </a:solidFill>
              </a:rPr>
              <a:t>second ping timeout</a:t>
            </a:r>
            <a:r>
              <a:rPr lang="en-SG" sz="1799" dirty="0">
                <a:solidFill>
                  <a:srgbClr val="000000"/>
                </a:solidFill>
              </a:rPr>
              <a:t>; assuming app is down</a:t>
            </a:r>
          </a:p>
          <a:p>
            <a:pPr>
              <a:buNone/>
            </a:pPr>
            <a:r>
              <a:rPr lang="en-SG" b="1" dirty="0">
                <a:solidFill>
                  <a:srgbClr val="000000"/>
                </a:solidFill>
              </a:rPr>
              <a:t>vmkernel log</a:t>
            </a:r>
          </a:p>
          <a:p>
            <a:pPr>
              <a:buClrTx/>
            </a:pPr>
            <a:r>
              <a:rPr lang="en-SG" sz="1799" dirty="0">
                <a:solidFill>
                  <a:srgbClr val="000000"/>
                </a:solidFill>
              </a:rPr>
              <a:t>2016-02-01T23:42:14.842Z cpu3:49141417)NetPort: 2916: </a:t>
            </a:r>
            <a:r>
              <a:rPr lang="en-SG" sz="1799" dirty="0">
                <a:solidFill>
                  <a:srgbClr val="FF0000"/>
                </a:solidFill>
              </a:rPr>
              <a:t>resuming traffic on DV port </a:t>
            </a:r>
            <a:r>
              <a:rPr lang="en-SG" sz="1799" dirty="0">
                <a:solidFill>
                  <a:srgbClr val="000000"/>
                </a:solidFill>
              </a:rPr>
              <a:t>588</a:t>
            </a:r>
          </a:p>
          <a:p>
            <a:pPr>
              <a:buClrTx/>
              <a:buNone/>
            </a:pPr>
            <a:r>
              <a:rPr lang="en-SG" b="1" dirty="0">
                <a:solidFill>
                  <a:srgbClr val="000000"/>
                </a:solidFill>
              </a:rPr>
              <a:t>Analysis:</a:t>
            </a:r>
          </a:p>
          <a:p>
            <a:pPr>
              <a:buClrTx/>
            </a:pPr>
            <a:r>
              <a:rPr lang="en-SG" sz="1799" dirty="0">
                <a:solidFill>
                  <a:srgbClr val="000000"/>
                </a:solidFill>
              </a:rPr>
              <a:t>The message “resuming traffic” means VM was unavailable for a brief duration and resumed traffic transmission. </a:t>
            </a:r>
          </a:p>
          <a:p>
            <a:pPr>
              <a:buClrTx/>
            </a:pPr>
            <a:r>
              <a:rPr lang="en-SG" sz="1799" dirty="0">
                <a:solidFill>
                  <a:srgbClr val="000000"/>
                </a:solidFill>
              </a:rPr>
              <a:t>This implied that the issue occurred on the server side and not on the client side. Coinciding with the GuestRPC timedout messages, we conclude that the Guest was unresponsive during this time and resumed subsequently.</a:t>
            </a:r>
          </a:p>
        </p:txBody>
      </p:sp>
      <p:sp>
        <p:nvSpPr>
          <p:cNvPr id="4" name="Title 3">
            <a:extLst>
              <a:ext uri="{FF2B5EF4-FFF2-40B4-BE49-F238E27FC236}">
                <a16:creationId xmlns:a16="http://schemas.microsoft.com/office/drawing/2014/main" id="{9E762D7D-EDF3-460E-8096-F7ED36F1468B}"/>
              </a:ext>
            </a:extLst>
          </p:cNvPr>
          <p:cNvSpPr>
            <a:spLocks noGrp="1"/>
          </p:cNvSpPr>
          <p:nvPr>
            <p:ph type="title"/>
          </p:nvPr>
        </p:nvSpPr>
        <p:spPr/>
        <p:txBody>
          <a:bodyPr/>
          <a:lstStyle/>
          <a:p>
            <a:r>
              <a:rPr lang="en-US" dirty="0"/>
              <a:t>Log Analysis </a:t>
            </a:r>
          </a:p>
        </p:txBody>
      </p:sp>
      <p:sp>
        <p:nvSpPr>
          <p:cNvPr id="5" name="Subtitle 4">
            <a:extLst>
              <a:ext uri="{FF2B5EF4-FFF2-40B4-BE49-F238E27FC236}">
                <a16:creationId xmlns:a16="http://schemas.microsoft.com/office/drawing/2014/main" id="{47366731-449A-48F2-BE4F-427227209F14}"/>
              </a:ext>
            </a:extLst>
          </p:cNvPr>
          <p:cNvSpPr>
            <a:spLocks noGrp="1"/>
          </p:cNvSpPr>
          <p:nvPr>
            <p:ph type="subTitle" idx="10"/>
          </p:nvPr>
        </p:nvSpPr>
        <p:spPr/>
        <p:txBody>
          <a:bodyPr/>
          <a:lstStyle/>
          <a:p>
            <a:r>
              <a:rPr lang="en-US" dirty="0"/>
              <a:t>Example of analysis without Log Insight</a:t>
            </a:r>
          </a:p>
        </p:txBody>
      </p:sp>
      <p:sp>
        <p:nvSpPr>
          <p:cNvPr id="9" name="Slide Number Placeholder 3"/>
          <p:cNvSpPr>
            <a:spLocks noGrp="1"/>
          </p:cNvSpPr>
          <p:nvPr>
            <p:ph type="sldNum" sz="quarter" idx="4294967295"/>
          </p:nvPr>
        </p:nvSpPr>
        <p:spPr>
          <a:xfrm>
            <a:off x="11739563" y="6464300"/>
            <a:ext cx="449262" cy="147638"/>
          </a:xfrm>
        </p:spPr>
        <p:txBody>
          <a:bodyPr/>
          <a:lstStyle/>
          <a:p>
            <a:fld id="{6EA6D8CF-3CDE-4807-BCD2-C9F2B831AAA5}" type="slidenum">
              <a:rPr lang="en-US" smtClean="0"/>
              <a:t>67</a:t>
            </a:fld>
            <a:endParaRPr lang="en-US"/>
          </a:p>
        </p:txBody>
      </p:sp>
      <p:sp>
        <p:nvSpPr>
          <p:cNvPr id="7" name="Title 1"/>
          <p:cNvSpPr txBox="1">
            <a:spLocks/>
          </p:cNvSpPr>
          <p:nvPr/>
        </p:nvSpPr>
        <p:spPr>
          <a:xfrm>
            <a:off x="539698" y="331007"/>
            <a:ext cx="10234017"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accent6"/>
              </a:solidFill>
            </a:endParaRPr>
          </a:p>
        </p:txBody>
      </p:sp>
    </p:spTree>
    <p:extLst>
      <p:ext uri="{BB962C8B-B14F-4D97-AF65-F5344CB8AC3E}">
        <p14:creationId xmlns:p14="http://schemas.microsoft.com/office/powerpoint/2010/main" val="225242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539698" y="331007"/>
            <a:ext cx="10234017"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accent6"/>
              </a:solidFill>
            </a:endParaRPr>
          </a:p>
        </p:txBody>
      </p:sp>
      <p:sp>
        <p:nvSpPr>
          <p:cNvPr id="11" name="Slide Number Placeholder 3"/>
          <p:cNvSpPr>
            <a:spLocks noGrp="1"/>
          </p:cNvSpPr>
          <p:nvPr>
            <p:ph type="sldNum" sz="quarter" idx="12"/>
          </p:nvPr>
        </p:nvSpPr>
        <p:spPr>
          <a:xfrm>
            <a:off x="11595894" y="6463511"/>
            <a:ext cx="450616" cy="149185"/>
          </a:xfrm>
        </p:spPr>
        <p:txBody>
          <a:bodyPr/>
          <a:lstStyle/>
          <a:p>
            <a:fld id="{6EA6D8CF-3CDE-4807-BCD2-C9F2B831AAA5}" type="slidenum">
              <a:rPr lang="en-US" smtClean="0"/>
              <a:t>68</a:t>
            </a:fld>
            <a:endParaRPr lang="en-US"/>
          </a:p>
        </p:txBody>
      </p:sp>
      <p:sp>
        <p:nvSpPr>
          <p:cNvPr id="3" name="Content Placeholder 2"/>
          <p:cNvSpPr>
            <a:spLocks noGrp="1"/>
          </p:cNvSpPr>
          <p:nvPr>
            <p:ph idx="1"/>
          </p:nvPr>
        </p:nvSpPr>
        <p:spPr/>
        <p:txBody>
          <a:bodyPr/>
          <a:lstStyle/>
          <a:p>
            <a:endParaRPr lang="en-SG"/>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 y="116751"/>
            <a:ext cx="12144387" cy="6264230"/>
          </a:xfrm>
          <a:prstGeom prst="rect">
            <a:avLst/>
          </a:prstGeom>
        </p:spPr>
      </p:pic>
    </p:spTree>
    <p:extLst>
      <p:ext uri="{BB962C8B-B14F-4D97-AF65-F5344CB8AC3E}">
        <p14:creationId xmlns:p14="http://schemas.microsoft.com/office/powerpoint/2010/main" val="266784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9D409DF-7172-471B-A3DE-226C5B0D7CAA}"/>
              </a:ext>
            </a:extLst>
          </p:cNvPr>
          <p:cNvSpPr>
            <a:spLocks noGrp="1"/>
          </p:cNvSpPr>
          <p:nvPr>
            <p:ph sz="quarter" idx="14"/>
          </p:nvPr>
        </p:nvSpPr>
        <p:spPr>
          <a:xfrm>
            <a:off x="616505" y="3517039"/>
            <a:ext cx="10972800" cy="2655161"/>
          </a:xfrm>
        </p:spPr>
        <p:txBody>
          <a:bodyPr/>
          <a:lstStyle/>
          <a:p>
            <a:r>
              <a:rPr lang="en-US" sz="1200"/>
              <a:t>How many Service Tiers does the Architecture need to have?</a:t>
            </a:r>
          </a:p>
          <a:p>
            <a:pPr lvl="1"/>
            <a:r>
              <a:rPr lang="en-US" sz="1100"/>
              <a:t>What do the business or customers require? What capability must each tier provide? </a:t>
            </a:r>
          </a:p>
          <a:p>
            <a:pPr lvl="1"/>
            <a:r>
              <a:rPr lang="en-US" sz="1100"/>
              <a:t>How to meet the requirements while keeping Operations simple and cost within budget?</a:t>
            </a:r>
          </a:p>
          <a:p>
            <a:r>
              <a:rPr lang="en-US" sz="1200"/>
              <a:t>Service Tier</a:t>
            </a:r>
          </a:p>
          <a:p>
            <a:pPr lvl="1"/>
            <a:r>
              <a:rPr lang="en-US" sz="1100"/>
              <a:t>A tier provides a certain level of Availability and Performance to every VM in the tier.</a:t>
            </a:r>
          </a:p>
          <a:p>
            <a:pPr lvl="1"/>
            <a:r>
              <a:rPr lang="en-US" sz="1100"/>
              <a:t>What Availability SLA and Performance SLA must it deliver?</a:t>
            </a:r>
          </a:p>
          <a:p>
            <a:r>
              <a:rPr lang="en-US" sz="1200"/>
              <a:t>How does it deliver the above? </a:t>
            </a:r>
          </a:p>
          <a:p>
            <a:pPr lvl="1"/>
            <a:r>
              <a:rPr lang="en-US" sz="1100"/>
              <a:t>What QoS does it have to ensure Tier 1 does not suffer when Tier 3 demand spike?</a:t>
            </a:r>
          </a:p>
          <a:p>
            <a:pPr lvl="1"/>
            <a:r>
              <a:rPr lang="en-US" sz="1100"/>
              <a:t>What is the KPI for each tier? For each cluster? For each datastore cluster?</a:t>
            </a:r>
          </a:p>
          <a:p>
            <a:pPr lvl="1"/>
            <a:r>
              <a:rPr lang="en-US" sz="1100"/>
              <a:t>Given a cluster or datastore, how to know what tiers it falls under?</a:t>
            </a:r>
          </a:p>
          <a:p>
            <a:r>
              <a:rPr lang="en-US" sz="1200"/>
              <a:t>How are applications reflected in the IaaS?</a:t>
            </a:r>
          </a:p>
          <a:p>
            <a:pPr lvl="1"/>
            <a:r>
              <a:rPr lang="en-US" sz="1100"/>
              <a:t>Does vCenter reflect the structure of Business Units </a:t>
            </a:r>
            <a:r>
              <a:rPr lang="en-US" sz="1100">
                <a:sym typeface="Wingdings" panose="05000000000000000000" pitchFamily="2" charset="2"/>
              </a:rPr>
              <a:t> Department  Application  App Tier?</a:t>
            </a:r>
            <a:endParaRPr lang="en-US" sz="1100"/>
          </a:p>
          <a:p>
            <a:pPr lvl="1"/>
            <a:r>
              <a:rPr lang="en-US" sz="1100"/>
              <a:t>Given a VM, do you know which application it belongs to? In multi-tier applications, which tier does it play?</a:t>
            </a:r>
          </a:p>
          <a:p>
            <a:pPr lvl="1"/>
            <a:endParaRPr lang="en-US" sz="1100"/>
          </a:p>
          <a:p>
            <a:endParaRPr lang="en-US" sz="1200"/>
          </a:p>
        </p:txBody>
      </p:sp>
      <p:sp>
        <p:nvSpPr>
          <p:cNvPr id="4" name="Title 3">
            <a:extLst>
              <a:ext uri="{FF2B5EF4-FFF2-40B4-BE49-F238E27FC236}">
                <a16:creationId xmlns:a16="http://schemas.microsoft.com/office/drawing/2014/main" id="{68F21DCA-4E75-45FF-9B83-BB2436209FC7}"/>
              </a:ext>
            </a:extLst>
          </p:cNvPr>
          <p:cNvSpPr>
            <a:spLocks noGrp="1"/>
          </p:cNvSpPr>
          <p:nvPr>
            <p:ph type="title"/>
          </p:nvPr>
        </p:nvSpPr>
        <p:spPr/>
        <p:txBody>
          <a:bodyPr/>
          <a:lstStyle/>
          <a:p>
            <a:r>
              <a:rPr lang="en-US"/>
              <a:t>Architecting for Operations</a:t>
            </a:r>
          </a:p>
        </p:txBody>
      </p:sp>
      <p:sp>
        <p:nvSpPr>
          <p:cNvPr id="6" name="Subtitle 5">
            <a:extLst>
              <a:ext uri="{FF2B5EF4-FFF2-40B4-BE49-F238E27FC236}">
                <a16:creationId xmlns:a16="http://schemas.microsoft.com/office/drawing/2014/main" id="{8C003943-7508-4B33-AD7F-D3025F47FBE2}"/>
              </a:ext>
            </a:extLst>
          </p:cNvPr>
          <p:cNvSpPr>
            <a:spLocks noGrp="1"/>
          </p:cNvSpPr>
          <p:nvPr>
            <p:ph type="subTitle" idx="10"/>
          </p:nvPr>
        </p:nvSpPr>
        <p:spPr/>
        <p:txBody>
          <a:bodyPr/>
          <a:lstStyle/>
          <a:p>
            <a:r>
              <a:rPr lang="en-US"/>
              <a:t>Begin with the end in mind</a:t>
            </a:r>
          </a:p>
        </p:txBody>
      </p:sp>
      <p:sp>
        <p:nvSpPr>
          <p:cNvPr id="3" name="Slide Number Placeholder 2">
            <a:extLst>
              <a:ext uri="{FF2B5EF4-FFF2-40B4-BE49-F238E27FC236}">
                <a16:creationId xmlns:a16="http://schemas.microsoft.com/office/drawing/2014/main" id="{5AB60897-3EE5-4E53-957D-E1051EED6F88}"/>
              </a:ext>
            </a:extLst>
          </p:cNvPr>
          <p:cNvSpPr>
            <a:spLocks noGrp="1"/>
          </p:cNvSpPr>
          <p:nvPr>
            <p:ph type="sldNum" sz="quarter" idx="4294967295"/>
          </p:nvPr>
        </p:nvSpPr>
        <p:spPr>
          <a:xfrm>
            <a:off x="9447213" y="7351713"/>
            <a:ext cx="2741612" cy="365125"/>
          </a:xfrm>
        </p:spPr>
        <p:txBody>
          <a:bodyPr/>
          <a:lstStyle/>
          <a:p>
            <a:fld id="{6EA6D8CF-3CDE-4807-BCD2-C9F2B831AAA5}" type="slidenum">
              <a:rPr lang="en-US" smtClean="0"/>
              <a:t>69</a:t>
            </a:fld>
            <a:endParaRPr lang="en-US"/>
          </a:p>
        </p:txBody>
      </p:sp>
      <p:pic>
        <p:nvPicPr>
          <p:cNvPr id="7" name="Picture 6">
            <a:extLst>
              <a:ext uri="{FF2B5EF4-FFF2-40B4-BE49-F238E27FC236}">
                <a16:creationId xmlns:a16="http://schemas.microsoft.com/office/drawing/2014/main" id="{041562F4-EBDA-402A-BEDA-18E94C21C182}"/>
              </a:ext>
            </a:extLst>
          </p:cNvPr>
          <p:cNvPicPr>
            <a:picLocks noChangeAspect="1"/>
          </p:cNvPicPr>
          <p:nvPr/>
        </p:nvPicPr>
        <p:blipFill>
          <a:blip r:embed="rId3"/>
          <a:stretch>
            <a:fillRect/>
          </a:stretch>
        </p:blipFill>
        <p:spPr>
          <a:xfrm>
            <a:off x="2376344" y="1236491"/>
            <a:ext cx="7306801" cy="2280549"/>
          </a:xfrm>
          <a:prstGeom prst="rect">
            <a:avLst/>
          </a:prstGeom>
        </p:spPr>
      </p:pic>
    </p:spTree>
    <p:extLst>
      <p:ext uri="{BB962C8B-B14F-4D97-AF65-F5344CB8AC3E}">
        <p14:creationId xmlns:p14="http://schemas.microsoft.com/office/powerpoint/2010/main" val="276902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E7FD2B-589D-46E9-8D35-5D22B7A8E212}"/>
              </a:ext>
            </a:extLst>
          </p:cNvPr>
          <p:cNvSpPr>
            <a:spLocks noGrp="1"/>
          </p:cNvSpPr>
          <p:nvPr>
            <p:ph type="title"/>
          </p:nvPr>
        </p:nvSpPr>
        <p:spPr/>
        <p:txBody>
          <a:bodyPr/>
          <a:lstStyle/>
          <a:p>
            <a:r>
              <a:rPr lang="en-SG" dirty="0"/>
              <a:t>Where to Measure IaaS Performance</a:t>
            </a:r>
          </a:p>
        </p:txBody>
      </p:sp>
      <p:sp>
        <p:nvSpPr>
          <p:cNvPr id="6" name="Subtitle 5">
            <a:extLst>
              <a:ext uri="{FF2B5EF4-FFF2-40B4-BE49-F238E27FC236}">
                <a16:creationId xmlns:a16="http://schemas.microsoft.com/office/drawing/2014/main" id="{E9F661C3-633A-41A8-A5EF-7C8E15F6B004}"/>
              </a:ext>
            </a:extLst>
          </p:cNvPr>
          <p:cNvSpPr>
            <a:spLocks noGrp="1"/>
          </p:cNvSpPr>
          <p:nvPr>
            <p:ph type="subTitle" idx="10"/>
          </p:nvPr>
        </p:nvSpPr>
        <p:spPr/>
        <p:txBody>
          <a:bodyPr/>
          <a:lstStyle/>
          <a:p>
            <a:r>
              <a:rPr lang="en-US" dirty="0"/>
              <a:t>IaaS performance, not VM performance</a:t>
            </a:r>
          </a:p>
        </p:txBody>
      </p:sp>
      <p:sp>
        <p:nvSpPr>
          <p:cNvPr id="23" name="Title 1"/>
          <p:cNvSpPr txBox="1">
            <a:spLocks/>
          </p:cNvSpPr>
          <p:nvPr/>
        </p:nvSpPr>
        <p:spPr>
          <a:xfrm>
            <a:off x="538250" y="330200"/>
            <a:ext cx="6931062"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chemeClr val="accent6"/>
              </a:solidFill>
            </a:endParaRPr>
          </a:p>
        </p:txBody>
      </p:sp>
      <p:grpSp>
        <p:nvGrpSpPr>
          <p:cNvPr id="8" name="Group 7">
            <a:extLst>
              <a:ext uri="{FF2B5EF4-FFF2-40B4-BE49-F238E27FC236}">
                <a16:creationId xmlns:a16="http://schemas.microsoft.com/office/drawing/2014/main" id="{F7061C44-CB1D-462D-BA99-6A98590FA36C}"/>
              </a:ext>
            </a:extLst>
          </p:cNvPr>
          <p:cNvGrpSpPr/>
          <p:nvPr/>
        </p:nvGrpSpPr>
        <p:grpSpPr>
          <a:xfrm>
            <a:off x="1087857" y="1824524"/>
            <a:ext cx="4181135" cy="1742594"/>
            <a:chOff x="1087857" y="1528689"/>
            <a:chExt cx="4181135" cy="1742594"/>
          </a:xfrm>
        </p:grpSpPr>
        <p:sp>
          <p:nvSpPr>
            <p:cNvPr id="65" name="Rectangle 64"/>
            <p:cNvSpPr/>
            <p:nvPr/>
          </p:nvSpPr>
          <p:spPr>
            <a:xfrm>
              <a:off x="2133140" y="1528689"/>
              <a:ext cx="812999" cy="1742594"/>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99" tIns="60949" rIns="121899" bIns="60949" rtlCol="0" anchor="t"/>
            <a:lstStyle/>
            <a:p>
              <a:pPr algn="ctr"/>
              <a:r>
                <a:rPr lang="en-US" sz="2000" b="1" dirty="0">
                  <a:solidFill>
                    <a:schemeClr val="bg1"/>
                  </a:solidFill>
                </a:rPr>
                <a:t>VM</a:t>
              </a:r>
            </a:p>
          </p:txBody>
        </p:sp>
        <p:sp>
          <p:nvSpPr>
            <p:cNvPr id="67" name="Rectangle 66"/>
            <p:cNvSpPr/>
            <p:nvPr/>
          </p:nvSpPr>
          <p:spPr>
            <a:xfrm>
              <a:off x="3604227" y="1528689"/>
              <a:ext cx="1664765" cy="1742594"/>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99" tIns="60949" rIns="121899" bIns="60949" rtlCol="0" anchor="t"/>
            <a:lstStyle/>
            <a:p>
              <a:pPr algn="ctr"/>
              <a:r>
                <a:rPr lang="en-US" sz="2000" b="1" dirty="0">
                  <a:solidFill>
                    <a:schemeClr val="bg1"/>
                  </a:solidFill>
                </a:rPr>
                <a:t>VM</a:t>
              </a:r>
            </a:p>
          </p:txBody>
        </p:sp>
        <p:sp>
          <p:nvSpPr>
            <p:cNvPr id="68" name="Rectangle 67"/>
            <p:cNvSpPr/>
            <p:nvPr/>
          </p:nvSpPr>
          <p:spPr>
            <a:xfrm>
              <a:off x="3689498" y="1934905"/>
              <a:ext cx="1499190" cy="658777"/>
            </a:xfrm>
            <a:prstGeom prst="rect">
              <a:avLst/>
            </a:prstGeom>
            <a:solidFill>
              <a:schemeClr val="accent5">
                <a:lumMod val="75000"/>
              </a:schemeClr>
            </a:solidFill>
            <a:ln>
              <a:noFill/>
            </a:ln>
          </p:spPr>
          <p:style>
            <a:lnRef idx="2">
              <a:schemeClr val="accent5"/>
            </a:lnRef>
            <a:fillRef idx="1">
              <a:schemeClr val="lt1"/>
            </a:fillRef>
            <a:effectRef idx="0">
              <a:schemeClr val="accent5"/>
            </a:effectRef>
            <a:fontRef idx="minor">
              <a:schemeClr val="dk1"/>
            </a:fontRef>
          </p:style>
          <p:txBody>
            <a:bodyPr lIns="121899" tIns="60949" rIns="121899" bIns="60949" rtlCol="0" anchor="ctr"/>
            <a:lstStyle/>
            <a:p>
              <a:pPr algn="ctr"/>
              <a:r>
                <a:rPr lang="en-US" sz="2000" b="1" dirty="0">
                  <a:solidFill>
                    <a:srgbClr val="FFFFFF"/>
                  </a:solidFill>
                </a:rPr>
                <a:t>Guest OS</a:t>
              </a:r>
            </a:p>
          </p:txBody>
        </p:sp>
        <p:sp>
          <p:nvSpPr>
            <p:cNvPr id="82" name="Rectangle 81"/>
            <p:cNvSpPr/>
            <p:nvPr/>
          </p:nvSpPr>
          <p:spPr>
            <a:xfrm>
              <a:off x="1087857" y="1528689"/>
              <a:ext cx="812999" cy="1742594"/>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99" tIns="60949" rIns="121899" bIns="60949" rtlCol="0" anchor="t"/>
            <a:lstStyle/>
            <a:p>
              <a:pPr algn="ctr"/>
              <a:r>
                <a:rPr lang="en-US" sz="2000" b="1" dirty="0">
                  <a:solidFill>
                    <a:schemeClr val="bg1"/>
                  </a:solidFill>
                </a:rPr>
                <a:t>VM</a:t>
              </a:r>
            </a:p>
          </p:txBody>
        </p:sp>
      </p:grpSp>
      <p:grpSp>
        <p:nvGrpSpPr>
          <p:cNvPr id="9" name="Group 8">
            <a:extLst>
              <a:ext uri="{FF2B5EF4-FFF2-40B4-BE49-F238E27FC236}">
                <a16:creationId xmlns:a16="http://schemas.microsoft.com/office/drawing/2014/main" id="{0A2ADA48-6076-433A-A012-2808ECC7F469}"/>
              </a:ext>
            </a:extLst>
          </p:cNvPr>
          <p:cNvGrpSpPr/>
          <p:nvPr/>
        </p:nvGrpSpPr>
        <p:grpSpPr>
          <a:xfrm>
            <a:off x="1087857" y="3334772"/>
            <a:ext cx="4181136" cy="2555804"/>
            <a:chOff x="1087857" y="3038937"/>
            <a:chExt cx="4181136" cy="2555804"/>
          </a:xfrm>
        </p:grpSpPr>
        <p:sp>
          <p:nvSpPr>
            <p:cNvPr id="66" name="Rectangle 65"/>
            <p:cNvSpPr/>
            <p:nvPr/>
          </p:nvSpPr>
          <p:spPr>
            <a:xfrm>
              <a:off x="1087857" y="3852147"/>
              <a:ext cx="4181136" cy="1742594"/>
            </a:xfrm>
            <a:prstGeom prst="rect">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lIns="121899" tIns="60949" rIns="121899" bIns="60949" rtlCol="0" anchor="ctr"/>
            <a:lstStyle/>
            <a:p>
              <a:pPr algn="ctr"/>
              <a:r>
                <a:rPr lang="en-US" sz="2000" b="1" dirty="0">
                  <a:solidFill>
                    <a:srgbClr val="FFFFFF"/>
                  </a:solidFill>
                </a:rPr>
                <a:t>ESXi + physical infrastructure</a:t>
              </a:r>
            </a:p>
          </p:txBody>
        </p:sp>
        <p:sp>
          <p:nvSpPr>
            <p:cNvPr id="69" name="Up-Down Arrow 68"/>
            <p:cNvSpPr/>
            <p:nvPr/>
          </p:nvSpPr>
          <p:spPr>
            <a:xfrm>
              <a:off x="4181944" y="3038937"/>
              <a:ext cx="509333" cy="1045556"/>
            </a:xfrm>
            <a:prstGeom prst="upDownArrow">
              <a:avLst>
                <a:gd name="adj1" fmla="val 53780"/>
                <a:gd name="adj2" fmla="val 32993"/>
              </a:avLst>
            </a:prstGeom>
            <a:solidFill>
              <a:schemeClr val="accent3"/>
            </a:solidFill>
            <a:ln>
              <a:solidFill>
                <a:schemeClr val="bg1"/>
              </a:solidFill>
            </a:ln>
          </p:spPr>
          <p:style>
            <a:lnRef idx="2">
              <a:schemeClr val="dk1"/>
            </a:lnRef>
            <a:fillRef idx="1">
              <a:schemeClr val="lt1"/>
            </a:fillRef>
            <a:effectRef idx="0">
              <a:schemeClr val="dk1"/>
            </a:effectRef>
            <a:fontRef idx="minor">
              <a:schemeClr val="dk1"/>
            </a:fontRef>
          </p:style>
          <p:txBody>
            <a:bodyPr lIns="121899" tIns="60949" rIns="121899" bIns="60949" rtlCol="0" anchor="ctr"/>
            <a:lstStyle/>
            <a:p>
              <a:pPr algn="ctr"/>
              <a:endParaRPr lang="en-US" b="1"/>
            </a:p>
          </p:txBody>
        </p:sp>
        <p:sp>
          <p:nvSpPr>
            <p:cNvPr id="29" name="Up-Down Arrow 68"/>
            <p:cNvSpPr/>
            <p:nvPr/>
          </p:nvSpPr>
          <p:spPr>
            <a:xfrm>
              <a:off x="2284972" y="3057033"/>
              <a:ext cx="509333" cy="1045556"/>
            </a:xfrm>
            <a:prstGeom prst="upDownArrow">
              <a:avLst>
                <a:gd name="adj1" fmla="val 53780"/>
                <a:gd name="adj2" fmla="val 32993"/>
              </a:avLst>
            </a:prstGeom>
            <a:solidFill>
              <a:schemeClr val="accent3"/>
            </a:solidFill>
            <a:ln>
              <a:solidFill>
                <a:schemeClr val="bg1"/>
              </a:solidFill>
            </a:ln>
          </p:spPr>
          <p:style>
            <a:lnRef idx="2">
              <a:schemeClr val="dk1"/>
            </a:lnRef>
            <a:fillRef idx="1">
              <a:schemeClr val="lt1"/>
            </a:fillRef>
            <a:effectRef idx="0">
              <a:schemeClr val="dk1"/>
            </a:effectRef>
            <a:fontRef idx="minor">
              <a:schemeClr val="dk1"/>
            </a:fontRef>
          </p:style>
          <p:txBody>
            <a:bodyPr lIns="121899" tIns="60949" rIns="121899" bIns="60949" rtlCol="0" anchor="ctr"/>
            <a:lstStyle/>
            <a:p>
              <a:pPr algn="ctr"/>
              <a:endParaRPr lang="en-US" b="1"/>
            </a:p>
          </p:txBody>
        </p:sp>
        <p:sp>
          <p:nvSpPr>
            <p:cNvPr id="31" name="Up-Down Arrow 68"/>
            <p:cNvSpPr/>
            <p:nvPr/>
          </p:nvSpPr>
          <p:spPr>
            <a:xfrm>
              <a:off x="1226118" y="3038937"/>
              <a:ext cx="509333" cy="1045556"/>
            </a:xfrm>
            <a:prstGeom prst="upDownArrow">
              <a:avLst>
                <a:gd name="adj1" fmla="val 53780"/>
                <a:gd name="adj2" fmla="val 32993"/>
              </a:avLst>
            </a:prstGeom>
            <a:solidFill>
              <a:schemeClr val="accent3"/>
            </a:solidFill>
            <a:ln>
              <a:solidFill>
                <a:schemeClr val="bg1"/>
              </a:solidFill>
            </a:ln>
          </p:spPr>
          <p:style>
            <a:lnRef idx="2">
              <a:schemeClr val="dk1"/>
            </a:lnRef>
            <a:fillRef idx="1">
              <a:schemeClr val="lt1"/>
            </a:fillRef>
            <a:effectRef idx="0">
              <a:schemeClr val="dk1"/>
            </a:effectRef>
            <a:fontRef idx="minor">
              <a:schemeClr val="dk1"/>
            </a:fontRef>
          </p:style>
          <p:txBody>
            <a:bodyPr lIns="121899" tIns="60949" rIns="121899" bIns="60949" rtlCol="0" anchor="ctr"/>
            <a:lstStyle/>
            <a:p>
              <a:pPr algn="ctr"/>
              <a:endParaRPr lang="en-US" b="1"/>
            </a:p>
          </p:txBody>
        </p:sp>
      </p:grpSp>
      <p:grpSp>
        <p:nvGrpSpPr>
          <p:cNvPr id="14" name="Group 13">
            <a:extLst>
              <a:ext uri="{FF2B5EF4-FFF2-40B4-BE49-F238E27FC236}">
                <a16:creationId xmlns:a16="http://schemas.microsoft.com/office/drawing/2014/main" id="{0700CA86-43F6-438E-A3D9-8EBAF40E528D}"/>
              </a:ext>
            </a:extLst>
          </p:cNvPr>
          <p:cNvGrpSpPr/>
          <p:nvPr/>
        </p:nvGrpSpPr>
        <p:grpSpPr>
          <a:xfrm>
            <a:off x="5278042" y="2201467"/>
            <a:ext cx="291339" cy="3673950"/>
            <a:chOff x="5278042" y="1905632"/>
            <a:chExt cx="291339" cy="3673950"/>
          </a:xfrm>
        </p:grpSpPr>
        <p:sp>
          <p:nvSpPr>
            <p:cNvPr id="70" name="Right Brace 69"/>
            <p:cNvSpPr/>
            <p:nvPr/>
          </p:nvSpPr>
          <p:spPr>
            <a:xfrm>
              <a:off x="5278042" y="3271283"/>
              <a:ext cx="291339" cy="580864"/>
            </a:xfrm>
            <a:prstGeom prst="rightBrace">
              <a:avLst>
                <a:gd name="adj1" fmla="val 23470"/>
                <a:gd name="adj2" fmla="val 50000"/>
              </a:avLst>
            </a:prstGeom>
            <a:ln>
              <a:solidFill>
                <a:schemeClr val="tx1"/>
              </a:solidFill>
            </a:ln>
          </p:spPr>
          <p:style>
            <a:lnRef idx="3">
              <a:schemeClr val="accent2"/>
            </a:lnRef>
            <a:fillRef idx="0">
              <a:schemeClr val="accent2"/>
            </a:fillRef>
            <a:effectRef idx="2">
              <a:schemeClr val="accent2"/>
            </a:effectRef>
            <a:fontRef idx="minor">
              <a:schemeClr val="tx1"/>
            </a:fontRef>
          </p:style>
          <p:txBody>
            <a:bodyPr lIns="121899" tIns="60949" rIns="121899" bIns="60949" rtlCol="0" anchor="ctr"/>
            <a:lstStyle/>
            <a:p>
              <a:pPr algn="ctr"/>
              <a:endParaRPr lang="en-US" b="1"/>
            </a:p>
          </p:txBody>
        </p:sp>
        <p:sp>
          <p:nvSpPr>
            <p:cNvPr id="72" name="Right Brace 71"/>
            <p:cNvSpPr/>
            <p:nvPr/>
          </p:nvSpPr>
          <p:spPr>
            <a:xfrm>
              <a:off x="5278042" y="3852147"/>
              <a:ext cx="291339" cy="1727435"/>
            </a:xfrm>
            <a:prstGeom prst="rightBrace">
              <a:avLst>
                <a:gd name="adj1" fmla="val 38083"/>
                <a:gd name="adj2" fmla="val 50000"/>
              </a:avLst>
            </a:prstGeom>
            <a:ln>
              <a:solidFill>
                <a:schemeClr val="tx1"/>
              </a:solidFill>
            </a:ln>
          </p:spPr>
          <p:style>
            <a:lnRef idx="3">
              <a:schemeClr val="accent2"/>
            </a:lnRef>
            <a:fillRef idx="0">
              <a:schemeClr val="accent2"/>
            </a:fillRef>
            <a:effectRef idx="2">
              <a:schemeClr val="accent2"/>
            </a:effectRef>
            <a:fontRef idx="minor">
              <a:schemeClr val="tx1"/>
            </a:fontRef>
          </p:style>
          <p:txBody>
            <a:bodyPr lIns="121899" tIns="60949" rIns="121899" bIns="60949" rtlCol="0" anchor="ctr"/>
            <a:lstStyle/>
            <a:p>
              <a:pPr algn="ctr"/>
              <a:endParaRPr lang="en-US" b="1"/>
            </a:p>
          </p:txBody>
        </p:sp>
        <p:sp>
          <p:nvSpPr>
            <p:cNvPr id="71" name="Right Brace 70"/>
            <p:cNvSpPr/>
            <p:nvPr/>
          </p:nvSpPr>
          <p:spPr>
            <a:xfrm>
              <a:off x="5278042" y="2593682"/>
              <a:ext cx="291339" cy="677601"/>
            </a:xfrm>
            <a:prstGeom prst="rightBrace">
              <a:avLst>
                <a:gd name="adj1" fmla="val 38083"/>
                <a:gd name="adj2" fmla="val 50000"/>
              </a:avLst>
            </a:prstGeom>
            <a:ln>
              <a:solidFill>
                <a:schemeClr val="tx1"/>
              </a:solidFill>
            </a:ln>
          </p:spPr>
          <p:style>
            <a:lnRef idx="3">
              <a:schemeClr val="accent2"/>
            </a:lnRef>
            <a:fillRef idx="0">
              <a:schemeClr val="accent2"/>
            </a:fillRef>
            <a:effectRef idx="2">
              <a:schemeClr val="accent2"/>
            </a:effectRef>
            <a:fontRef idx="minor">
              <a:schemeClr val="tx1"/>
            </a:fontRef>
          </p:style>
          <p:txBody>
            <a:bodyPr lIns="121899" tIns="60949" rIns="121899" bIns="60949" rtlCol="0" anchor="ctr"/>
            <a:lstStyle/>
            <a:p>
              <a:pPr algn="ctr"/>
              <a:endParaRPr lang="en-US" b="1"/>
            </a:p>
          </p:txBody>
        </p:sp>
        <p:sp>
          <p:nvSpPr>
            <p:cNvPr id="30" name="Right Brace 29">
              <a:extLst>
                <a:ext uri="{FF2B5EF4-FFF2-40B4-BE49-F238E27FC236}">
                  <a16:creationId xmlns:a16="http://schemas.microsoft.com/office/drawing/2014/main" id="{4F3F8E58-1190-4328-B961-AC1F8DC67114}"/>
                </a:ext>
              </a:extLst>
            </p:cNvPr>
            <p:cNvSpPr/>
            <p:nvPr/>
          </p:nvSpPr>
          <p:spPr>
            <a:xfrm>
              <a:off x="5278042" y="1905632"/>
              <a:ext cx="291339" cy="677601"/>
            </a:xfrm>
            <a:prstGeom prst="rightBrace">
              <a:avLst>
                <a:gd name="adj1" fmla="val 38083"/>
                <a:gd name="adj2" fmla="val 50000"/>
              </a:avLst>
            </a:prstGeom>
            <a:ln>
              <a:solidFill>
                <a:schemeClr val="tx1"/>
              </a:solidFill>
            </a:ln>
          </p:spPr>
          <p:style>
            <a:lnRef idx="3">
              <a:schemeClr val="accent2"/>
            </a:lnRef>
            <a:fillRef idx="0">
              <a:schemeClr val="accent2"/>
            </a:fillRef>
            <a:effectRef idx="2">
              <a:schemeClr val="accent2"/>
            </a:effectRef>
            <a:fontRef idx="minor">
              <a:schemeClr val="tx1"/>
            </a:fontRef>
          </p:style>
          <p:txBody>
            <a:bodyPr lIns="121899" tIns="60949" rIns="121899" bIns="60949" rtlCol="0" anchor="ctr"/>
            <a:lstStyle/>
            <a:p>
              <a:pPr algn="ctr"/>
              <a:endParaRPr lang="en-US" b="1"/>
            </a:p>
          </p:txBody>
        </p:sp>
      </p:grpSp>
      <p:grpSp>
        <p:nvGrpSpPr>
          <p:cNvPr id="11" name="Group 10">
            <a:extLst>
              <a:ext uri="{FF2B5EF4-FFF2-40B4-BE49-F238E27FC236}">
                <a16:creationId xmlns:a16="http://schemas.microsoft.com/office/drawing/2014/main" id="{084C0EE0-3768-4B85-A365-3DA368E8825C}"/>
              </a:ext>
            </a:extLst>
          </p:cNvPr>
          <p:cNvGrpSpPr/>
          <p:nvPr/>
        </p:nvGrpSpPr>
        <p:grpSpPr>
          <a:xfrm>
            <a:off x="5672895" y="2330083"/>
            <a:ext cx="2525307" cy="2894568"/>
            <a:chOff x="5672895" y="2034248"/>
            <a:chExt cx="2525307" cy="2894568"/>
          </a:xfrm>
        </p:grpSpPr>
        <p:sp>
          <p:nvSpPr>
            <p:cNvPr id="75" name="TextBox 74"/>
            <p:cNvSpPr txBox="1"/>
            <p:nvPr/>
          </p:nvSpPr>
          <p:spPr>
            <a:xfrm>
              <a:off x="5672895" y="4497951"/>
              <a:ext cx="2525307" cy="430865"/>
            </a:xfrm>
            <a:prstGeom prst="rect">
              <a:avLst/>
            </a:prstGeom>
            <a:noFill/>
          </p:spPr>
          <p:txBody>
            <a:bodyPr wrap="square" lIns="121899" tIns="60949" rIns="121899" bIns="60949" rtlCol="0">
              <a:spAutoFit/>
            </a:bodyPr>
            <a:lstStyle/>
            <a:p>
              <a:r>
                <a:rPr lang="en-US" sz="2000" b="1" dirty="0"/>
                <a:t>IaaS </a:t>
              </a:r>
              <a:r>
                <a:rPr lang="en-US" sz="2000" b="1" dirty="0" err="1"/>
                <a:t>Utilisation</a:t>
              </a:r>
              <a:endParaRPr lang="en-US" sz="2000" b="1" dirty="0"/>
            </a:p>
          </p:txBody>
        </p:sp>
        <p:sp>
          <p:nvSpPr>
            <p:cNvPr id="73" name="TextBox 72"/>
            <p:cNvSpPr txBox="1"/>
            <p:nvPr/>
          </p:nvSpPr>
          <p:spPr>
            <a:xfrm>
              <a:off x="5672895" y="2716505"/>
              <a:ext cx="1941855" cy="430865"/>
            </a:xfrm>
            <a:prstGeom prst="rect">
              <a:avLst/>
            </a:prstGeom>
            <a:noFill/>
          </p:spPr>
          <p:txBody>
            <a:bodyPr wrap="none" lIns="121899" tIns="60949" rIns="121899" bIns="60949" rtlCol="0">
              <a:spAutoFit/>
            </a:bodyPr>
            <a:lstStyle/>
            <a:p>
              <a:r>
                <a:rPr lang="en-US" sz="2000" b="1" dirty="0"/>
                <a:t>VM </a:t>
              </a:r>
              <a:r>
                <a:rPr lang="en-US" sz="2000" b="1" dirty="0" err="1"/>
                <a:t>Utilisation</a:t>
              </a:r>
              <a:endParaRPr lang="en-US" sz="2000" b="1" dirty="0"/>
            </a:p>
          </p:txBody>
        </p:sp>
        <p:sp>
          <p:nvSpPr>
            <p:cNvPr id="74" name="TextBox 73"/>
            <p:cNvSpPr txBox="1"/>
            <p:nvPr/>
          </p:nvSpPr>
          <p:spPr>
            <a:xfrm>
              <a:off x="5672895" y="3353590"/>
              <a:ext cx="2055443" cy="430865"/>
            </a:xfrm>
            <a:prstGeom prst="rect">
              <a:avLst/>
            </a:prstGeom>
            <a:noFill/>
          </p:spPr>
          <p:txBody>
            <a:bodyPr wrap="none" lIns="121899" tIns="60949" rIns="121899" bIns="60949" rtlCol="0">
              <a:spAutoFit/>
            </a:bodyPr>
            <a:lstStyle/>
            <a:p>
              <a:r>
                <a:rPr lang="en-US" sz="2000" b="1" dirty="0">
                  <a:solidFill>
                    <a:srgbClr val="FF0000"/>
                  </a:solidFill>
                </a:rPr>
                <a:t>VM Contention</a:t>
              </a:r>
            </a:p>
          </p:txBody>
        </p:sp>
        <p:sp>
          <p:nvSpPr>
            <p:cNvPr id="32" name="TextBox 31">
              <a:extLst>
                <a:ext uri="{FF2B5EF4-FFF2-40B4-BE49-F238E27FC236}">
                  <a16:creationId xmlns:a16="http://schemas.microsoft.com/office/drawing/2014/main" id="{7906EDB2-6F27-4F6A-8291-BEA04D62EC97}"/>
                </a:ext>
              </a:extLst>
            </p:cNvPr>
            <p:cNvSpPr txBox="1"/>
            <p:nvPr/>
          </p:nvSpPr>
          <p:spPr>
            <a:xfrm>
              <a:off x="5672895" y="2034248"/>
              <a:ext cx="2450308" cy="430865"/>
            </a:xfrm>
            <a:prstGeom prst="rect">
              <a:avLst/>
            </a:prstGeom>
            <a:noFill/>
          </p:spPr>
          <p:txBody>
            <a:bodyPr wrap="none" lIns="121899" tIns="60949" rIns="121899" bIns="60949" rtlCol="0">
              <a:spAutoFit/>
            </a:bodyPr>
            <a:lstStyle/>
            <a:p>
              <a:r>
                <a:rPr lang="en-US" sz="2000" b="1" dirty="0"/>
                <a:t>Guest Contention</a:t>
              </a:r>
            </a:p>
          </p:txBody>
        </p:sp>
      </p:grpSp>
      <p:grpSp>
        <p:nvGrpSpPr>
          <p:cNvPr id="12" name="Group 11">
            <a:extLst>
              <a:ext uri="{FF2B5EF4-FFF2-40B4-BE49-F238E27FC236}">
                <a16:creationId xmlns:a16="http://schemas.microsoft.com/office/drawing/2014/main" id="{06E077E8-B61E-49E3-B428-D58BE8E7AED7}"/>
              </a:ext>
            </a:extLst>
          </p:cNvPr>
          <p:cNvGrpSpPr/>
          <p:nvPr/>
        </p:nvGrpSpPr>
        <p:grpSpPr>
          <a:xfrm>
            <a:off x="8202935" y="2330083"/>
            <a:ext cx="3353885" cy="2894568"/>
            <a:chOff x="8202935" y="2034248"/>
            <a:chExt cx="3353885" cy="2894568"/>
          </a:xfrm>
        </p:grpSpPr>
        <p:sp>
          <p:nvSpPr>
            <p:cNvPr id="78" name="Right Arrow 77"/>
            <p:cNvSpPr/>
            <p:nvPr/>
          </p:nvSpPr>
          <p:spPr>
            <a:xfrm>
              <a:off x="8202935" y="4514765"/>
              <a:ext cx="720000" cy="397237"/>
            </a:xfrm>
            <a:prstGeom prst="rightArrow">
              <a:avLst/>
            </a:prstGeom>
            <a:solidFill>
              <a:schemeClr val="accent4"/>
            </a:solidFill>
            <a:ln>
              <a:noFill/>
            </a:ln>
          </p:spPr>
          <p:style>
            <a:lnRef idx="1">
              <a:schemeClr val="accent2"/>
            </a:lnRef>
            <a:fillRef idx="2">
              <a:schemeClr val="accent2"/>
            </a:fillRef>
            <a:effectRef idx="1">
              <a:schemeClr val="accent2"/>
            </a:effectRef>
            <a:fontRef idx="minor">
              <a:schemeClr val="dk1"/>
            </a:fontRef>
          </p:style>
          <p:txBody>
            <a:bodyPr lIns="121899" tIns="60949" rIns="121899" bIns="60949" rtlCol="0" anchor="ctr"/>
            <a:lstStyle/>
            <a:p>
              <a:pPr algn="ctr"/>
              <a:endParaRPr lang="en-US" b="1"/>
            </a:p>
          </p:txBody>
        </p:sp>
        <p:sp>
          <p:nvSpPr>
            <p:cNvPr id="81" name="TextBox 80"/>
            <p:cNvSpPr txBox="1"/>
            <p:nvPr/>
          </p:nvSpPr>
          <p:spPr>
            <a:xfrm>
              <a:off x="8878885" y="4497951"/>
              <a:ext cx="2388943" cy="430865"/>
            </a:xfrm>
            <a:prstGeom prst="rect">
              <a:avLst/>
            </a:prstGeom>
            <a:noFill/>
          </p:spPr>
          <p:txBody>
            <a:bodyPr wrap="square" lIns="121899" tIns="60949" rIns="121899" bIns="60949" rtlCol="0">
              <a:spAutoFit/>
            </a:bodyPr>
            <a:lstStyle/>
            <a:p>
              <a:r>
                <a:rPr lang="en-US" sz="2000" b="1" dirty="0"/>
                <a:t>IaaS Capacity</a:t>
              </a:r>
            </a:p>
          </p:txBody>
        </p:sp>
        <p:sp>
          <p:nvSpPr>
            <p:cNvPr id="76" name="Right Arrow 75"/>
            <p:cNvSpPr/>
            <p:nvPr/>
          </p:nvSpPr>
          <p:spPr>
            <a:xfrm>
              <a:off x="8202935" y="2733319"/>
              <a:ext cx="720000" cy="397237"/>
            </a:xfrm>
            <a:prstGeom prst="rightArrow">
              <a:avLst/>
            </a:prstGeom>
            <a:solidFill>
              <a:schemeClr val="accent4"/>
            </a:solidFill>
            <a:ln>
              <a:noFill/>
            </a:ln>
          </p:spPr>
          <p:style>
            <a:lnRef idx="1">
              <a:schemeClr val="accent2"/>
            </a:lnRef>
            <a:fillRef idx="2">
              <a:schemeClr val="accent2"/>
            </a:fillRef>
            <a:effectRef idx="1">
              <a:schemeClr val="accent2"/>
            </a:effectRef>
            <a:fontRef idx="minor">
              <a:schemeClr val="dk1"/>
            </a:fontRef>
          </p:style>
          <p:txBody>
            <a:bodyPr lIns="121899" tIns="60949" rIns="121899" bIns="60949" rtlCol="0" anchor="ctr"/>
            <a:lstStyle/>
            <a:p>
              <a:pPr algn="ctr"/>
              <a:endParaRPr lang="en-US" b="1"/>
            </a:p>
          </p:txBody>
        </p:sp>
        <p:sp>
          <p:nvSpPr>
            <p:cNvPr id="79" name="TextBox 78"/>
            <p:cNvSpPr txBox="1"/>
            <p:nvPr/>
          </p:nvSpPr>
          <p:spPr>
            <a:xfrm>
              <a:off x="8878885" y="2716505"/>
              <a:ext cx="1785062" cy="430865"/>
            </a:xfrm>
            <a:prstGeom prst="rect">
              <a:avLst/>
            </a:prstGeom>
            <a:noFill/>
          </p:spPr>
          <p:txBody>
            <a:bodyPr wrap="none" lIns="121899" tIns="60949" rIns="121899" bIns="60949" rtlCol="0">
              <a:spAutoFit/>
            </a:bodyPr>
            <a:lstStyle/>
            <a:p>
              <a:r>
                <a:rPr lang="en-US" sz="2000" b="1" dirty="0"/>
                <a:t>VM Capacity </a:t>
              </a:r>
            </a:p>
          </p:txBody>
        </p:sp>
        <p:sp>
          <p:nvSpPr>
            <p:cNvPr id="77" name="Right Arrow 76"/>
            <p:cNvSpPr/>
            <p:nvPr/>
          </p:nvSpPr>
          <p:spPr>
            <a:xfrm>
              <a:off x="8202935" y="3370404"/>
              <a:ext cx="720000" cy="397237"/>
            </a:xfrm>
            <a:prstGeom prst="rightArrow">
              <a:avLst/>
            </a:prstGeom>
            <a:solidFill>
              <a:schemeClr val="accent4"/>
            </a:solidFill>
            <a:ln>
              <a:noFill/>
            </a:ln>
          </p:spPr>
          <p:style>
            <a:lnRef idx="1">
              <a:schemeClr val="accent2"/>
            </a:lnRef>
            <a:fillRef idx="2">
              <a:schemeClr val="accent2"/>
            </a:fillRef>
            <a:effectRef idx="1">
              <a:schemeClr val="accent2"/>
            </a:effectRef>
            <a:fontRef idx="minor">
              <a:schemeClr val="dk1"/>
            </a:fontRef>
          </p:style>
          <p:txBody>
            <a:bodyPr lIns="121899" tIns="60949" rIns="121899" bIns="60949" rtlCol="0" anchor="ctr"/>
            <a:lstStyle/>
            <a:p>
              <a:pPr algn="ctr"/>
              <a:endParaRPr lang="en-US" b="1">
                <a:solidFill>
                  <a:srgbClr val="FF0000"/>
                </a:solidFill>
              </a:endParaRPr>
            </a:p>
          </p:txBody>
        </p:sp>
        <p:sp>
          <p:nvSpPr>
            <p:cNvPr id="80" name="TextBox 79"/>
            <p:cNvSpPr txBox="1"/>
            <p:nvPr/>
          </p:nvSpPr>
          <p:spPr>
            <a:xfrm>
              <a:off x="8878885" y="3353590"/>
              <a:ext cx="2480765" cy="430865"/>
            </a:xfrm>
            <a:prstGeom prst="rect">
              <a:avLst/>
            </a:prstGeom>
            <a:noFill/>
          </p:spPr>
          <p:txBody>
            <a:bodyPr wrap="none" lIns="121899" tIns="60949" rIns="121899" bIns="60949" rtlCol="0">
              <a:spAutoFit/>
            </a:bodyPr>
            <a:lstStyle/>
            <a:p>
              <a:r>
                <a:rPr lang="en-US" sz="2000" b="1" dirty="0">
                  <a:solidFill>
                    <a:srgbClr val="FF0000"/>
                  </a:solidFill>
                </a:rPr>
                <a:t>IaaS Performance</a:t>
              </a:r>
            </a:p>
          </p:txBody>
        </p:sp>
        <p:sp>
          <p:nvSpPr>
            <p:cNvPr id="33" name="Right Arrow 75">
              <a:extLst>
                <a:ext uri="{FF2B5EF4-FFF2-40B4-BE49-F238E27FC236}">
                  <a16:creationId xmlns:a16="http://schemas.microsoft.com/office/drawing/2014/main" id="{A773FA6A-12B7-49E6-BB14-949AAD6C7410}"/>
                </a:ext>
              </a:extLst>
            </p:cNvPr>
            <p:cNvSpPr/>
            <p:nvPr/>
          </p:nvSpPr>
          <p:spPr>
            <a:xfrm>
              <a:off x="8202935" y="2051062"/>
              <a:ext cx="720000" cy="397237"/>
            </a:xfrm>
            <a:prstGeom prst="rightArrow">
              <a:avLst/>
            </a:prstGeom>
            <a:solidFill>
              <a:schemeClr val="accent4"/>
            </a:solidFill>
            <a:ln>
              <a:noFill/>
            </a:ln>
          </p:spPr>
          <p:style>
            <a:lnRef idx="1">
              <a:schemeClr val="accent2"/>
            </a:lnRef>
            <a:fillRef idx="2">
              <a:schemeClr val="accent2"/>
            </a:fillRef>
            <a:effectRef idx="1">
              <a:schemeClr val="accent2"/>
            </a:effectRef>
            <a:fontRef idx="minor">
              <a:schemeClr val="dk1"/>
            </a:fontRef>
          </p:style>
          <p:txBody>
            <a:bodyPr lIns="121899" tIns="60949" rIns="121899" bIns="60949" rtlCol="0" anchor="ctr"/>
            <a:lstStyle/>
            <a:p>
              <a:pPr algn="ctr"/>
              <a:endParaRPr lang="en-US" b="1"/>
            </a:p>
          </p:txBody>
        </p:sp>
        <p:sp>
          <p:nvSpPr>
            <p:cNvPr id="34" name="TextBox 33">
              <a:extLst>
                <a:ext uri="{FF2B5EF4-FFF2-40B4-BE49-F238E27FC236}">
                  <a16:creationId xmlns:a16="http://schemas.microsoft.com/office/drawing/2014/main" id="{377915BD-C3BE-4759-8F19-2391B2CE26AA}"/>
                </a:ext>
              </a:extLst>
            </p:cNvPr>
            <p:cNvSpPr txBox="1"/>
            <p:nvPr/>
          </p:nvSpPr>
          <p:spPr>
            <a:xfrm>
              <a:off x="8878885" y="2034248"/>
              <a:ext cx="2677935" cy="430865"/>
            </a:xfrm>
            <a:prstGeom prst="rect">
              <a:avLst/>
            </a:prstGeom>
            <a:noFill/>
          </p:spPr>
          <p:txBody>
            <a:bodyPr wrap="none" lIns="121899" tIns="60949" rIns="121899" bIns="60949" rtlCol="0">
              <a:spAutoFit/>
            </a:bodyPr>
            <a:lstStyle/>
            <a:p>
              <a:r>
                <a:rPr lang="en-US" sz="2000" b="1" dirty="0"/>
                <a:t>Guest Performance</a:t>
              </a:r>
            </a:p>
          </p:txBody>
        </p:sp>
      </p:grpSp>
      <p:sp>
        <p:nvSpPr>
          <p:cNvPr id="41" name="TextBox 40">
            <a:extLst>
              <a:ext uri="{FF2B5EF4-FFF2-40B4-BE49-F238E27FC236}">
                <a16:creationId xmlns:a16="http://schemas.microsoft.com/office/drawing/2014/main" id="{8B3CF8B1-BDEF-46E6-934E-8988C63E5A23}"/>
              </a:ext>
            </a:extLst>
          </p:cNvPr>
          <p:cNvSpPr txBox="1"/>
          <p:nvPr/>
        </p:nvSpPr>
        <p:spPr>
          <a:xfrm>
            <a:off x="9002316" y="4094084"/>
            <a:ext cx="2233902" cy="430865"/>
          </a:xfrm>
          <a:prstGeom prst="rect">
            <a:avLst/>
          </a:prstGeom>
          <a:solidFill>
            <a:schemeClr val="bg1">
              <a:lumMod val="95000"/>
            </a:schemeClr>
          </a:solidFill>
        </p:spPr>
        <p:txBody>
          <a:bodyPr wrap="none" lIns="121899" tIns="60949" rIns="121899" bIns="60949" rtlCol="0">
            <a:spAutoFit/>
          </a:bodyPr>
          <a:lstStyle/>
          <a:p>
            <a:r>
              <a:rPr lang="en-US" sz="2000" b="1" i="1">
                <a:solidFill>
                  <a:srgbClr val="FF0000"/>
                </a:solidFill>
                <a:latin typeface="Times New Roman" panose="02020603050405020304" pitchFamily="18" charset="0"/>
                <a:cs typeface="Times New Roman" panose="02020603050405020304" pitchFamily="18" charset="0"/>
              </a:rPr>
              <a:t>Performance SLA</a:t>
            </a:r>
          </a:p>
        </p:txBody>
      </p:sp>
    </p:spTree>
    <p:extLst>
      <p:ext uri="{BB962C8B-B14F-4D97-AF65-F5344CB8AC3E}">
        <p14:creationId xmlns:p14="http://schemas.microsoft.com/office/powerpoint/2010/main" val="207556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1000" fill="hold"/>
                                        <p:tgtEl>
                                          <p:spTgt spid="41"/>
                                        </p:tgtEl>
                                        <p:attrNameLst>
                                          <p:attrName>ppt_w</p:attrName>
                                        </p:attrNameLst>
                                      </p:cBhvr>
                                      <p:tavLst>
                                        <p:tav tm="0">
                                          <p:val>
                                            <p:fltVal val="0"/>
                                          </p:val>
                                        </p:tav>
                                        <p:tav tm="100000">
                                          <p:val>
                                            <p:strVal val="#ppt_w"/>
                                          </p:val>
                                        </p:tav>
                                      </p:tavLst>
                                    </p:anim>
                                    <p:anim calcmode="lin" valueType="num">
                                      <p:cBhvr>
                                        <p:cTn id="32" dur="1000" fill="hold"/>
                                        <p:tgtEl>
                                          <p:spTgt spid="41"/>
                                        </p:tgtEl>
                                        <p:attrNameLst>
                                          <p:attrName>ppt_h</p:attrName>
                                        </p:attrNameLst>
                                      </p:cBhvr>
                                      <p:tavLst>
                                        <p:tav tm="0">
                                          <p:val>
                                            <p:fltVal val="0"/>
                                          </p:val>
                                        </p:tav>
                                        <p:tav tm="100000">
                                          <p:val>
                                            <p:strVal val="#ppt_h"/>
                                          </p:val>
                                        </p:tav>
                                      </p:tavLst>
                                    </p:anim>
                                    <p:anim calcmode="lin" valueType="num">
                                      <p:cBhvr>
                                        <p:cTn id="33" dur="1000" fill="hold"/>
                                        <p:tgtEl>
                                          <p:spTgt spid="41"/>
                                        </p:tgtEl>
                                        <p:attrNameLst>
                                          <p:attrName>style.rotation</p:attrName>
                                        </p:attrNameLst>
                                      </p:cBhvr>
                                      <p:tavLst>
                                        <p:tav tm="0">
                                          <p:val>
                                            <p:fltVal val="90"/>
                                          </p:val>
                                        </p:tav>
                                        <p:tav tm="100000">
                                          <p:val>
                                            <p:fltVal val="0"/>
                                          </p:val>
                                        </p:tav>
                                      </p:tavLst>
                                    </p:anim>
                                    <p:animEffect transition="in" filter="fade">
                                      <p:cBhvr>
                                        <p:cTn id="34"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Architecting SDDC for Operations</a:t>
            </a:r>
            <a:endParaRPr lang="en-SG"/>
          </a:p>
        </p:txBody>
      </p:sp>
      <p:sp>
        <p:nvSpPr>
          <p:cNvPr id="3" name="Content Placeholder 2">
            <a:extLst>
              <a:ext uri="{FF2B5EF4-FFF2-40B4-BE49-F238E27FC236}">
                <a16:creationId xmlns:a16="http://schemas.microsoft.com/office/drawing/2014/main" id="{2C50F6BE-28DF-476E-981C-F7C4A0A8770D}"/>
              </a:ext>
            </a:extLst>
          </p:cNvPr>
          <p:cNvSpPr>
            <a:spLocks noGrp="1"/>
          </p:cNvSpPr>
          <p:nvPr>
            <p:ph type="subTitle" idx="10"/>
          </p:nvPr>
        </p:nvSpPr>
        <p:spPr/>
        <p:txBody>
          <a:bodyPr/>
          <a:lstStyle/>
          <a:p>
            <a:r>
              <a:rPr lang="en-SG" dirty="0"/>
              <a:t>To be IaaS platform</a:t>
            </a:r>
            <a:r>
              <a:rPr lang="en-SG"/>
              <a:t>, SDDC need </a:t>
            </a:r>
            <a:r>
              <a:rPr lang="en-SG" dirty="0"/>
              <a:t>to be architected in a certain manner</a:t>
            </a:r>
          </a:p>
        </p:txBody>
      </p:sp>
      <p:sp>
        <p:nvSpPr>
          <p:cNvPr id="5" name="Slide Number Placeholder 4"/>
          <p:cNvSpPr>
            <a:spLocks noGrp="1"/>
          </p:cNvSpPr>
          <p:nvPr>
            <p:ph type="sldNum" sz="quarter" idx="4294967295"/>
          </p:nvPr>
        </p:nvSpPr>
        <p:spPr>
          <a:xfrm>
            <a:off x="9447213" y="7351713"/>
            <a:ext cx="2741612" cy="365125"/>
          </a:xfrm>
        </p:spPr>
        <p:txBody>
          <a:bodyPr/>
          <a:lstStyle/>
          <a:p>
            <a:fld id="{6EA6D8CF-3CDE-4807-BCD2-C9F2B831AAA5}" type="slidenum">
              <a:rPr lang="en-US" smtClean="0"/>
              <a:t>70</a:t>
            </a:fld>
            <a:endParaRPr lang="en-US"/>
          </a:p>
        </p:txBody>
      </p:sp>
      <p:graphicFrame>
        <p:nvGraphicFramePr>
          <p:cNvPr id="7" name="Content Placeholder 5">
            <a:extLst>
              <a:ext uri="{FF2B5EF4-FFF2-40B4-BE49-F238E27FC236}">
                <a16:creationId xmlns:a16="http://schemas.microsoft.com/office/drawing/2014/main" id="{B976BC22-EA06-4050-9E6B-F7AC121C11F1}"/>
              </a:ext>
            </a:extLst>
          </p:cNvPr>
          <p:cNvGraphicFramePr>
            <a:graphicFrameLocks/>
          </p:cNvGraphicFramePr>
          <p:nvPr>
            <p:extLst>
              <p:ext uri="{D42A27DB-BD31-4B8C-83A1-F6EECF244321}">
                <p14:modId xmlns:p14="http://schemas.microsoft.com/office/powerpoint/2010/main" val="188584488"/>
              </p:ext>
            </p:extLst>
          </p:nvPr>
        </p:nvGraphicFramePr>
        <p:xfrm>
          <a:off x="595814" y="1397000"/>
          <a:ext cx="10969626" cy="5096910"/>
        </p:xfrm>
        <a:graphic>
          <a:graphicData uri="http://schemas.openxmlformats.org/drawingml/2006/table">
            <a:tbl>
              <a:tblPr firstRow="1" bandRow="1">
                <a:tableStyleId>{EB9631B5-78F2-41C9-869B-9F39066F8104}</a:tableStyleId>
              </a:tblPr>
              <a:tblGrid>
                <a:gridCol w="4346470">
                  <a:extLst>
                    <a:ext uri="{9D8B030D-6E8A-4147-A177-3AD203B41FA5}">
                      <a16:colId xmlns:a16="http://schemas.microsoft.com/office/drawing/2014/main" val="164514527"/>
                    </a:ext>
                  </a:extLst>
                </a:gridCol>
                <a:gridCol w="6623156">
                  <a:extLst>
                    <a:ext uri="{9D8B030D-6E8A-4147-A177-3AD203B41FA5}">
                      <a16:colId xmlns:a16="http://schemas.microsoft.com/office/drawing/2014/main" val="50867649"/>
                    </a:ext>
                  </a:extLst>
                </a:gridCol>
              </a:tblGrid>
              <a:tr h="412957">
                <a:tc>
                  <a:txBody>
                    <a:bodyPr/>
                    <a:lstStyle/>
                    <a:p>
                      <a:r>
                        <a:rPr lang="en-US" sz="1600" b="0" i="0" dirty="0">
                          <a:latin typeface="Calibri" panose="020F0502020204030204" pitchFamily="34" charset="0"/>
                        </a:rPr>
                        <a:t>Changes</a:t>
                      </a:r>
                      <a:endParaRPr lang="en-SG" sz="1600" b="0" i="0" dirty="0">
                        <a:latin typeface="Calibri" panose="020F0502020204030204" pitchFamily="34" charset="0"/>
                      </a:endParaRPr>
                    </a:p>
                  </a:txBody>
                  <a:tcPr/>
                </a:tc>
                <a:tc>
                  <a:txBody>
                    <a:bodyPr/>
                    <a:lstStyle/>
                    <a:p>
                      <a:r>
                        <a:rPr lang="en-US" sz="1600" b="0" i="0" dirty="0">
                          <a:latin typeface="Calibri" panose="020F0502020204030204" pitchFamily="34" charset="0"/>
                        </a:rPr>
                        <a:t>Reason </a:t>
                      </a:r>
                      <a:endParaRPr lang="en-SG" sz="1600" b="0" i="0" dirty="0">
                        <a:latin typeface="Calibri" panose="020F0502020204030204" pitchFamily="34" charset="0"/>
                      </a:endParaRPr>
                    </a:p>
                  </a:txBody>
                  <a:tcPr/>
                </a:tc>
                <a:extLst>
                  <a:ext uri="{0D108BD9-81ED-4DB2-BD59-A6C34878D82A}">
                    <a16:rowId xmlns:a16="http://schemas.microsoft.com/office/drawing/2014/main" val="1428602794"/>
                  </a:ext>
                </a:extLst>
              </a:tr>
              <a:tr h="412957">
                <a:tc>
                  <a:txBody>
                    <a:bodyPr/>
                    <a:lstStyle/>
                    <a:p>
                      <a:r>
                        <a:rPr lang="en-US" sz="1400" b="0" i="0" dirty="0">
                          <a:solidFill>
                            <a:schemeClr val="tx2"/>
                          </a:solidFill>
                          <a:latin typeface="Calibri" panose="020F0502020204030204" pitchFamily="34" charset="0"/>
                        </a:rPr>
                        <a:t>A Cluster + Datastore need to belong to a Service Tier. </a:t>
                      </a:r>
                    </a:p>
                  </a:txBody>
                  <a:tcPr/>
                </a:tc>
                <a:tc>
                  <a:txBody>
                    <a:bodyPr/>
                    <a:lstStyle/>
                    <a:p>
                      <a:r>
                        <a:rPr lang="en-US" sz="1400" b="0" i="0" dirty="0">
                          <a:solidFill>
                            <a:schemeClr val="tx2"/>
                          </a:solidFill>
                          <a:latin typeface="Calibri" panose="020F0502020204030204" pitchFamily="34" charset="0"/>
                        </a:rPr>
                        <a:t>Not all clusters and storage are equal. So you need to define it.</a:t>
                      </a:r>
                      <a:endParaRPr lang="en-SG" sz="1400" b="0" i="0" dirty="0">
                        <a:solidFill>
                          <a:schemeClr val="tx2"/>
                        </a:solidFill>
                        <a:latin typeface="Calibri" panose="020F0502020204030204" pitchFamily="34" charset="0"/>
                      </a:endParaRPr>
                    </a:p>
                  </a:txBody>
                  <a:tcPr/>
                </a:tc>
                <a:extLst>
                  <a:ext uri="{0D108BD9-81ED-4DB2-BD59-A6C34878D82A}">
                    <a16:rowId xmlns:a16="http://schemas.microsoft.com/office/drawing/2014/main" val="1870795384"/>
                  </a:ext>
                </a:extLst>
              </a:tr>
              <a:tr h="1052193">
                <a:tc>
                  <a:txBody>
                    <a:bodyPr/>
                    <a:lstStyle/>
                    <a:p>
                      <a:r>
                        <a:rPr lang="en-SG" sz="1400" b="0" i="0" dirty="0">
                          <a:solidFill>
                            <a:schemeClr val="tx2"/>
                          </a:solidFill>
                          <a:latin typeface="Calibri" panose="020F0502020204030204" pitchFamily="34" charset="0"/>
                        </a:rPr>
                        <a:t>Avoid mixing different tiers between Compute and Storage</a:t>
                      </a:r>
                    </a:p>
                  </a:txBody>
                  <a:tcPr/>
                </a:tc>
                <a:tc>
                  <a:txBody>
                    <a:bodyPr/>
                    <a:lstStyle/>
                    <a:p>
                      <a:r>
                        <a:rPr lang="en-US" sz="1400" b="0" i="0" dirty="0">
                          <a:solidFill>
                            <a:schemeClr val="tx2"/>
                          </a:solidFill>
                          <a:latin typeface="Calibri" panose="020F0502020204030204" pitchFamily="34" charset="0"/>
                        </a:rPr>
                        <a:t>Why does a Tier 1 VM sits on a Tier 3 storage? </a:t>
                      </a:r>
                    </a:p>
                    <a:p>
                      <a:r>
                        <a:rPr lang="en-US" sz="1400" b="0" i="0" dirty="0">
                          <a:solidFill>
                            <a:schemeClr val="tx2"/>
                          </a:solidFill>
                          <a:latin typeface="Calibri" panose="020F0502020204030204" pitchFamily="34" charset="0"/>
                        </a:rPr>
                        <a:t>Mixing complicates operations. If you have 3 tiers for Compute and 3 for Storage, you have 9 combinations. How do you ensure you have enough capacity for each combination? </a:t>
                      </a:r>
                    </a:p>
                  </a:txBody>
                  <a:tcPr/>
                </a:tc>
                <a:extLst>
                  <a:ext uri="{0D108BD9-81ED-4DB2-BD59-A6C34878D82A}">
                    <a16:rowId xmlns:a16="http://schemas.microsoft.com/office/drawing/2014/main" val="4062477516"/>
                  </a:ext>
                </a:extLst>
              </a:tr>
              <a:tr h="412957">
                <a:tc>
                  <a:txBody>
                    <a:bodyPr/>
                    <a:lstStyle/>
                    <a:p>
                      <a:r>
                        <a:rPr lang="en-US" sz="1400" b="0" i="0" dirty="0">
                          <a:solidFill>
                            <a:schemeClr val="tx2"/>
                          </a:solidFill>
                          <a:latin typeface="Calibri" panose="020F0502020204030204" pitchFamily="34" charset="0"/>
                        </a:rPr>
                        <a:t>Do not use Resource Pool</a:t>
                      </a:r>
                      <a:endParaRPr lang="en-SG" sz="1400" b="0" i="0" dirty="0">
                        <a:solidFill>
                          <a:schemeClr val="tx2"/>
                        </a:solidFill>
                        <a:latin typeface="Calibri" panose="020F0502020204030204" pitchFamily="34" charset="0"/>
                      </a:endParaRPr>
                    </a:p>
                  </a:txBody>
                  <a:tcPr/>
                </a:tc>
                <a:tc>
                  <a:txBody>
                    <a:bodyPr/>
                    <a:lstStyle/>
                    <a:p>
                      <a:r>
                        <a:rPr lang="en-US" sz="1400" b="0" i="0" dirty="0">
                          <a:solidFill>
                            <a:schemeClr val="tx2"/>
                          </a:solidFill>
                          <a:latin typeface="Calibri" panose="020F0502020204030204" pitchFamily="34" charset="0"/>
                        </a:rPr>
                        <a:t>vSphere cannot guarantee performance SLA. Tracking is also difficult.</a:t>
                      </a:r>
                    </a:p>
                  </a:txBody>
                  <a:tcPr/>
                </a:tc>
                <a:extLst>
                  <a:ext uri="{0D108BD9-81ED-4DB2-BD59-A6C34878D82A}">
                    <a16:rowId xmlns:a16="http://schemas.microsoft.com/office/drawing/2014/main" val="2664904516"/>
                  </a:ext>
                </a:extLst>
              </a:tr>
              <a:tr h="412957">
                <a:tc>
                  <a:txBody>
                    <a:bodyPr/>
                    <a:lstStyle/>
                    <a:p>
                      <a:r>
                        <a:rPr lang="en-US" sz="1400" b="0" i="0" dirty="0">
                          <a:solidFill>
                            <a:schemeClr val="tx2"/>
                          </a:solidFill>
                          <a:latin typeface="Calibri" panose="020F0502020204030204" pitchFamily="34" charset="0"/>
                        </a:rPr>
                        <a:t>Folder, Tag and Annotation</a:t>
                      </a:r>
                      <a:endParaRPr lang="en-SG" sz="1400" b="0" i="0" dirty="0">
                        <a:solidFill>
                          <a:schemeClr val="tx2"/>
                        </a:solidFill>
                        <a:latin typeface="Calibri" panose="020F0502020204030204" pitchFamily="34" charset="0"/>
                      </a:endParaRPr>
                    </a:p>
                  </a:txBody>
                  <a:tcPr/>
                </a:tc>
                <a:tc>
                  <a:txBody>
                    <a:bodyPr/>
                    <a:lstStyle/>
                    <a:p>
                      <a:r>
                        <a:rPr lang="en-US" sz="1400" b="0" i="0" dirty="0">
                          <a:solidFill>
                            <a:schemeClr val="tx2"/>
                          </a:solidFill>
                          <a:latin typeface="Calibri" panose="020F0502020204030204" pitchFamily="34" charset="0"/>
                        </a:rPr>
                        <a:t>Reflect the business and applications</a:t>
                      </a:r>
                      <a:endParaRPr lang="en-SG" sz="1400" b="0" i="0" dirty="0">
                        <a:solidFill>
                          <a:schemeClr val="tx2"/>
                        </a:solidFill>
                        <a:latin typeface="Calibri" panose="020F0502020204030204" pitchFamily="34" charset="0"/>
                      </a:endParaRPr>
                    </a:p>
                  </a:txBody>
                  <a:tcPr/>
                </a:tc>
                <a:extLst>
                  <a:ext uri="{0D108BD9-81ED-4DB2-BD59-A6C34878D82A}">
                    <a16:rowId xmlns:a16="http://schemas.microsoft.com/office/drawing/2014/main" val="2514608424"/>
                  </a:ext>
                </a:extLst>
              </a:tr>
              <a:tr h="412957">
                <a:tc>
                  <a:txBody>
                    <a:bodyPr/>
                    <a:lstStyle/>
                    <a:p>
                      <a:r>
                        <a:rPr lang="en-US" sz="1400" b="0" i="0" dirty="0">
                          <a:solidFill>
                            <a:schemeClr val="tx2"/>
                          </a:solidFill>
                          <a:latin typeface="Calibri" panose="020F0502020204030204" pitchFamily="34" charset="0"/>
                        </a:rPr>
                        <a:t>Naming convention: cluster, datastore cluster</a:t>
                      </a:r>
                      <a:endParaRPr lang="en-SG" sz="1400" b="0" i="0" dirty="0">
                        <a:solidFill>
                          <a:schemeClr val="tx2"/>
                        </a:solidFill>
                        <a:latin typeface="Calibri" panose="020F0502020204030204" pitchFamily="34" charset="0"/>
                      </a:endParaRPr>
                    </a:p>
                  </a:txBody>
                  <a:tcPr/>
                </a:tc>
                <a:tc>
                  <a:txBody>
                    <a:bodyPr/>
                    <a:lstStyle/>
                    <a:p>
                      <a:r>
                        <a:rPr lang="en-US" sz="1400" b="0" i="0" dirty="0">
                          <a:solidFill>
                            <a:schemeClr val="tx2"/>
                          </a:solidFill>
                          <a:latin typeface="Calibri" panose="020F0502020204030204" pitchFamily="34" charset="0"/>
                        </a:rPr>
                        <a:t>Reflect service tiering</a:t>
                      </a:r>
                      <a:endParaRPr lang="en-SG" sz="1400" b="0" i="0" dirty="0">
                        <a:solidFill>
                          <a:schemeClr val="tx2"/>
                        </a:solidFill>
                        <a:latin typeface="Calibri" panose="020F0502020204030204" pitchFamily="34" charset="0"/>
                      </a:endParaRPr>
                    </a:p>
                  </a:txBody>
                  <a:tcPr/>
                </a:tc>
                <a:extLst>
                  <a:ext uri="{0D108BD9-81ED-4DB2-BD59-A6C34878D82A}">
                    <a16:rowId xmlns:a16="http://schemas.microsoft.com/office/drawing/2014/main" val="41017072"/>
                  </a:ext>
                </a:extLst>
              </a:tr>
              <a:tr h="412957">
                <a:tc>
                  <a:txBody>
                    <a:bodyPr/>
                    <a:lstStyle/>
                    <a:p>
                      <a:r>
                        <a:rPr lang="en-US" sz="1400" b="0" i="0" dirty="0">
                          <a:solidFill>
                            <a:schemeClr val="tx2"/>
                          </a:solidFill>
                          <a:latin typeface="Calibri" panose="020F0502020204030204" pitchFamily="34" charset="0"/>
                        </a:rPr>
                        <a:t>Use Datastore Clusters</a:t>
                      </a:r>
                      <a:endParaRPr lang="en-SG" sz="1400" b="0" i="0" dirty="0">
                        <a:solidFill>
                          <a:schemeClr val="tx2"/>
                        </a:solidFill>
                        <a:latin typeface="Calibri" panose="020F0502020204030204" pitchFamily="34" charset="0"/>
                      </a:endParaRPr>
                    </a:p>
                  </a:txBody>
                  <a:tcPr/>
                </a:tc>
                <a:tc>
                  <a:txBody>
                    <a:bodyPr/>
                    <a:lstStyle/>
                    <a:p>
                      <a:r>
                        <a:rPr lang="en-US" sz="1400" b="0" i="0" dirty="0">
                          <a:solidFill>
                            <a:schemeClr val="tx2"/>
                          </a:solidFill>
                          <a:latin typeface="Calibri" panose="020F0502020204030204" pitchFamily="34" charset="0"/>
                        </a:rPr>
                        <a:t>Makes operations easier. By default, it excludes local datastores</a:t>
                      </a:r>
                      <a:endParaRPr lang="en-SG" sz="1400" b="0" i="0" dirty="0">
                        <a:solidFill>
                          <a:schemeClr val="tx2"/>
                        </a:solidFill>
                        <a:latin typeface="Calibri" panose="020F0502020204030204" pitchFamily="34" charset="0"/>
                      </a:endParaRPr>
                    </a:p>
                  </a:txBody>
                  <a:tcPr/>
                </a:tc>
                <a:extLst>
                  <a:ext uri="{0D108BD9-81ED-4DB2-BD59-A6C34878D82A}">
                    <a16:rowId xmlns:a16="http://schemas.microsoft.com/office/drawing/2014/main" val="88901707"/>
                  </a:ext>
                </a:extLst>
              </a:tr>
              <a:tr h="4129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0" i="0" baseline="0" dirty="0">
                          <a:solidFill>
                            <a:schemeClr val="tx2"/>
                          </a:solidFill>
                          <a:latin typeface="Calibri" panose="020F0502020204030204" pitchFamily="34" charset="0"/>
                        </a:rPr>
                        <a:t>Upgrade to latest VMware Tools</a:t>
                      </a:r>
                      <a:endParaRPr lang="en-SG" sz="1400" b="0" i="0" dirty="0">
                        <a:solidFill>
                          <a:schemeClr val="tx2"/>
                        </a:solidFill>
                        <a:latin typeface="Calibri" panose="020F0502020204030204" pitchFamily="34" charset="0"/>
                      </a:endParaRPr>
                    </a:p>
                  </a:txBody>
                  <a:tcPr/>
                </a:tc>
                <a:tc>
                  <a:txBody>
                    <a:bodyPr/>
                    <a:lstStyle/>
                    <a:p>
                      <a:r>
                        <a:rPr lang="en-SG" sz="1400" b="0" i="0" dirty="0">
                          <a:solidFill>
                            <a:schemeClr val="tx2"/>
                          </a:solidFill>
                          <a:latin typeface="Calibri" panose="020F0502020204030204" pitchFamily="34" charset="0"/>
                        </a:rPr>
                        <a:t>Guest</a:t>
                      </a:r>
                      <a:r>
                        <a:rPr lang="en-SG" sz="1400" b="0" i="0" baseline="0" dirty="0">
                          <a:solidFill>
                            <a:schemeClr val="tx2"/>
                          </a:solidFill>
                          <a:latin typeface="Calibri" panose="020F0502020204030204" pitchFamily="34" charset="0"/>
                        </a:rPr>
                        <a:t> OS counters</a:t>
                      </a:r>
                      <a:endParaRPr lang="en-SG" sz="1400" b="0" i="0" dirty="0">
                        <a:solidFill>
                          <a:schemeClr val="tx2"/>
                        </a:solidFill>
                        <a:latin typeface="Calibri" panose="020F0502020204030204" pitchFamily="34" charset="0"/>
                      </a:endParaRPr>
                    </a:p>
                  </a:txBody>
                  <a:tcPr/>
                </a:tc>
                <a:extLst>
                  <a:ext uri="{0D108BD9-81ED-4DB2-BD59-A6C34878D82A}">
                    <a16:rowId xmlns:a16="http://schemas.microsoft.com/office/drawing/2014/main" val="125777167"/>
                  </a:ext>
                </a:extLst>
              </a:tr>
              <a:tr h="577009">
                <a:tc>
                  <a:txBody>
                    <a:bodyPr/>
                    <a:lstStyle/>
                    <a:p>
                      <a:r>
                        <a:rPr lang="en-US" sz="1400" b="0" i="0" dirty="0">
                          <a:solidFill>
                            <a:schemeClr val="tx2"/>
                          </a:solidFill>
                          <a:latin typeface="Calibri" panose="020F0502020204030204" pitchFamily="34" charset="0"/>
                        </a:rPr>
                        <a:t>Server BIOS: set power management to OS Controlled</a:t>
                      </a:r>
                    </a:p>
                    <a:p>
                      <a:r>
                        <a:rPr lang="en-US" sz="1400" b="0" i="0" dirty="0">
                          <a:solidFill>
                            <a:schemeClr val="tx2"/>
                          </a:solidFill>
                          <a:latin typeface="Calibri" panose="020F0502020204030204" pitchFamily="34" charset="0"/>
                        </a:rPr>
                        <a:t>Set ESXi Power management according to policy</a:t>
                      </a:r>
                      <a:endParaRPr lang="en-SG" sz="1400" b="0" i="0" dirty="0">
                        <a:solidFill>
                          <a:schemeClr val="tx2"/>
                        </a:solidFill>
                        <a:latin typeface="Calibri" panose="020F0502020204030204" pitchFamily="34" charset="0"/>
                      </a:endParaRPr>
                    </a:p>
                  </a:txBody>
                  <a:tcPr/>
                </a:tc>
                <a:tc>
                  <a:txBody>
                    <a:bodyPr/>
                    <a:lstStyle/>
                    <a:p>
                      <a:r>
                        <a:rPr lang="en-US" sz="1400" b="0" i="0" dirty="0">
                          <a:solidFill>
                            <a:schemeClr val="tx2"/>
                          </a:solidFill>
                          <a:latin typeface="Calibri" panose="020F0502020204030204" pitchFamily="34" charset="0"/>
                        </a:rPr>
                        <a:t>Reliable performance monitoring.</a:t>
                      </a:r>
                    </a:p>
                    <a:p>
                      <a:r>
                        <a:rPr lang="en-US" sz="1400" b="0" i="0" dirty="0">
                          <a:solidFill>
                            <a:schemeClr val="tx2"/>
                          </a:solidFill>
                          <a:latin typeface="Calibri" panose="020F0502020204030204" pitchFamily="34" charset="0"/>
                        </a:rPr>
                        <a:t>Some apps suffer performance at low CPU Frequency. See </a:t>
                      </a:r>
                      <a:r>
                        <a:rPr lang="en-US" sz="1400" b="0" i="0" dirty="0">
                          <a:solidFill>
                            <a:schemeClr val="tx2"/>
                          </a:solidFill>
                          <a:latin typeface="Calibri" panose="020F0502020204030204" pitchFamily="34" charset="0"/>
                          <a:hlinkClick r:id="rId3">
                            <a:extLst>
                              <a:ext uri="{A12FA001-AC4F-418D-AE19-62706E023703}">
                                <ahyp:hlinkClr xmlns:ahyp="http://schemas.microsoft.com/office/drawing/2018/hyperlinkcolor" val="tx"/>
                              </a:ext>
                            </a:extLst>
                          </a:hlinkClick>
                        </a:rPr>
                        <a:t>this</a:t>
                      </a:r>
                      <a:r>
                        <a:rPr lang="en-US" sz="1400" b="0" i="0" dirty="0">
                          <a:solidFill>
                            <a:schemeClr val="tx2"/>
                          </a:solidFill>
                          <a:latin typeface="Calibri" panose="020F0502020204030204" pitchFamily="34" charset="0"/>
                        </a:rPr>
                        <a:t>.</a:t>
                      </a:r>
                      <a:endParaRPr lang="en-SG" sz="1400" b="0" i="0" dirty="0">
                        <a:solidFill>
                          <a:schemeClr val="tx2"/>
                        </a:solidFill>
                        <a:latin typeface="Calibri" panose="020F0502020204030204" pitchFamily="34" charset="0"/>
                      </a:endParaRPr>
                    </a:p>
                  </a:txBody>
                  <a:tcPr/>
                </a:tc>
                <a:extLst>
                  <a:ext uri="{0D108BD9-81ED-4DB2-BD59-A6C34878D82A}">
                    <a16:rowId xmlns:a16="http://schemas.microsoft.com/office/drawing/2014/main" val="4106586154"/>
                  </a:ext>
                </a:extLst>
              </a:tr>
              <a:tr h="577009">
                <a:tc>
                  <a:txBody>
                    <a:bodyPr/>
                    <a:lstStyle/>
                    <a:p>
                      <a:r>
                        <a:rPr lang="en-SG" sz="1400" b="0" i="0" dirty="0">
                          <a:solidFill>
                            <a:schemeClr val="tx2"/>
                          </a:solidFill>
                          <a:latin typeface="Calibri" panose="020F0502020204030204" pitchFamily="34" charset="0"/>
                        </a:rPr>
                        <a:t>Upgrade</a:t>
                      </a:r>
                      <a:r>
                        <a:rPr lang="en-SG" sz="1400" b="0" i="0" baseline="0" dirty="0">
                          <a:solidFill>
                            <a:schemeClr val="tx2"/>
                          </a:solidFill>
                          <a:latin typeface="Calibri" panose="020F0502020204030204" pitchFamily="34" charset="0"/>
                        </a:rPr>
                        <a:t> </a:t>
                      </a:r>
                      <a:r>
                        <a:rPr lang="en-SG" sz="1400" b="0" i="0" baseline="0">
                          <a:solidFill>
                            <a:schemeClr val="tx2"/>
                          </a:solidFill>
                          <a:latin typeface="Calibri" panose="020F0502020204030204" pitchFamily="34" charset="0"/>
                        </a:rPr>
                        <a:t>to latest VCF</a:t>
                      </a:r>
                      <a:endParaRPr lang="en-SG" sz="1400" b="0" i="0" baseline="0" dirty="0">
                        <a:solidFill>
                          <a:schemeClr val="tx2"/>
                        </a:solidFill>
                        <a:latin typeface="Calibri" panose="020F0502020204030204" pitchFamily="34" charset="0"/>
                      </a:endParaRPr>
                    </a:p>
                  </a:txBody>
                  <a:tcPr/>
                </a:tc>
                <a:tc>
                  <a:txBody>
                    <a:bodyPr/>
                    <a:lstStyle/>
                    <a:p>
                      <a:r>
                        <a:rPr lang="en-SG" sz="1400" b="0" i="0" dirty="0">
                          <a:solidFill>
                            <a:schemeClr val="tx2"/>
                          </a:solidFill>
                          <a:latin typeface="Calibri" panose="020F0502020204030204" pitchFamily="34" charset="0"/>
                        </a:rPr>
                        <a:t>Bug fix on counters. </a:t>
                      </a:r>
                    </a:p>
                    <a:p>
                      <a:r>
                        <a:rPr lang="en-SG" sz="1400" b="0" i="0" dirty="0">
                          <a:solidFill>
                            <a:schemeClr val="tx2"/>
                          </a:solidFill>
                          <a:latin typeface="Calibri" panose="020F0502020204030204" pitchFamily="34" charset="0"/>
                        </a:rPr>
                        <a:t>Audit. Tracks who makes what changes in vCenter</a:t>
                      </a:r>
                    </a:p>
                  </a:txBody>
                  <a:tcPr/>
                </a:tc>
                <a:extLst>
                  <a:ext uri="{0D108BD9-81ED-4DB2-BD59-A6C34878D82A}">
                    <a16:rowId xmlns:a16="http://schemas.microsoft.com/office/drawing/2014/main" val="293417577"/>
                  </a:ext>
                </a:extLst>
              </a:tr>
            </a:tbl>
          </a:graphicData>
        </a:graphic>
      </p:graphicFrame>
    </p:spTree>
    <p:extLst>
      <p:ext uri="{BB962C8B-B14F-4D97-AF65-F5344CB8AC3E}">
        <p14:creationId xmlns:p14="http://schemas.microsoft.com/office/powerpoint/2010/main" val="6036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 y="8222"/>
            <a:ext cx="12188825" cy="6944148"/>
          </a:xfrm>
          <a:prstGeom prst="rect">
            <a:avLst/>
          </a:prstGeom>
        </p:spPr>
      </p:pic>
      <p:sp>
        <p:nvSpPr>
          <p:cNvPr id="40" name="Rectangle 39"/>
          <p:cNvSpPr/>
          <p:nvPr/>
        </p:nvSpPr>
        <p:spPr>
          <a:xfrm>
            <a:off x="0" y="1"/>
            <a:ext cx="12324522" cy="7126356"/>
          </a:xfrm>
          <a:prstGeom prst="rect">
            <a:avLst/>
          </a:prstGeom>
          <a:solidFill>
            <a:schemeClr val="tx2">
              <a:lumMod val="65000"/>
              <a:lumOff val="3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3200" strike="sngStrike" dirty="0">
              <a:effectLst>
                <a:outerShdw blurRad="38100" dist="38100" dir="2700000" algn="tl">
                  <a:srgbClr val="000000">
                    <a:alpha val="43137"/>
                  </a:srgbClr>
                </a:outerShdw>
              </a:effectLst>
            </a:endParaRP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9212" y="5408767"/>
            <a:ext cx="1979613" cy="1454097"/>
          </a:xfrm>
          <a:prstGeom prst="rect">
            <a:avLst/>
          </a:prstGeom>
        </p:spPr>
      </p:pic>
      <p:grpSp>
        <p:nvGrpSpPr>
          <p:cNvPr id="32" name="Group 31"/>
          <p:cNvGrpSpPr/>
          <p:nvPr/>
        </p:nvGrpSpPr>
        <p:grpSpPr>
          <a:xfrm>
            <a:off x="617878" y="6446044"/>
            <a:ext cx="1099793" cy="173355"/>
            <a:chOff x="-84138" y="5622925"/>
            <a:chExt cx="4330701" cy="682626"/>
          </a:xfrm>
          <a:solidFill>
            <a:srgbClr val="FFFFFF"/>
          </a:solidFill>
        </p:grpSpPr>
        <p:sp>
          <p:nvSpPr>
            <p:cNvPr id="33" name="Freeform 6"/>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7"/>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9"/>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Freeform 10"/>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11"/>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12"/>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27" name="Group 26"/>
          <p:cNvGrpSpPr/>
          <p:nvPr/>
        </p:nvGrpSpPr>
        <p:grpSpPr>
          <a:xfrm>
            <a:off x="5024264" y="662390"/>
            <a:ext cx="2422338" cy="2809909"/>
            <a:chOff x="5024264" y="662390"/>
            <a:chExt cx="2422338" cy="2809909"/>
          </a:xfrm>
        </p:grpSpPr>
        <p:pic>
          <p:nvPicPr>
            <p:cNvPr id="6"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112585" y="771383"/>
              <a:ext cx="2255035" cy="2612390"/>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Hexagon 17"/>
            <p:cNvSpPr/>
            <p:nvPr/>
          </p:nvSpPr>
          <p:spPr>
            <a:xfrm rot="16200000">
              <a:off x="4830478" y="856176"/>
              <a:ext cx="2809909" cy="2422338"/>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8" name="Title 1"/>
          <p:cNvSpPr txBox="1">
            <a:spLocks/>
          </p:cNvSpPr>
          <p:nvPr/>
        </p:nvSpPr>
        <p:spPr>
          <a:xfrm>
            <a:off x="538249"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FFFF"/>
                </a:solidFill>
              </a:rPr>
              <a:t>Key Takeaways</a:t>
            </a:r>
          </a:p>
        </p:txBody>
      </p:sp>
      <p:grpSp>
        <p:nvGrpSpPr>
          <p:cNvPr id="25" name="Group 24"/>
          <p:cNvGrpSpPr/>
          <p:nvPr/>
        </p:nvGrpSpPr>
        <p:grpSpPr>
          <a:xfrm>
            <a:off x="1986128" y="2655855"/>
            <a:ext cx="3035234" cy="2554463"/>
            <a:chOff x="2259975" y="2670367"/>
            <a:chExt cx="2759303" cy="2322239"/>
          </a:xfrm>
        </p:grpSpPr>
        <p:sp>
          <p:nvSpPr>
            <p:cNvPr id="10" name="Hexagon 9"/>
            <p:cNvSpPr/>
            <p:nvPr/>
          </p:nvSpPr>
          <p:spPr>
            <a:xfrm rot="16200000">
              <a:off x="2116437" y="2830521"/>
              <a:ext cx="2322239" cy="2001932"/>
            </a:xfrm>
            <a:prstGeom prst="hexagon">
              <a:avLst/>
            </a:prstGeom>
            <a:solidFill>
              <a:schemeClr val="accent4">
                <a:alpha val="3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2259975" y="3198201"/>
              <a:ext cx="2034838" cy="1477328"/>
            </a:xfrm>
            <a:prstGeom prst="rect">
              <a:avLst/>
            </a:prstGeom>
          </p:spPr>
          <p:txBody>
            <a:bodyPr wrap="square">
              <a:spAutoFit/>
            </a:bodyPr>
            <a:lstStyle/>
            <a:p>
              <a:pPr algn="ctr"/>
              <a:r>
                <a:rPr lang="en-US" sz="2000" dirty="0">
                  <a:solidFill>
                    <a:schemeClr val="bg1"/>
                  </a:solidFill>
                </a:rPr>
                <a:t>If you don’t have SLA, you are a System Builder, not a Service Provider</a:t>
              </a:r>
            </a:p>
          </p:txBody>
        </p:sp>
        <p:cxnSp>
          <p:nvCxnSpPr>
            <p:cNvPr id="19" name="Straight Connector 18"/>
            <p:cNvCxnSpPr/>
            <p:nvPr/>
          </p:nvCxnSpPr>
          <p:spPr>
            <a:xfrm flipV="1">
              <a:off x="4281514" y="2863522"/>
              <a:ext cx="737764" cy="313100"/>
            </a:xfrm>
            <a:prstGeom prst="line">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7448391" y="2655856"/>
            <a:ext cx="3091245" cy="2554463"/>
            <a:chOff x="7448391" y="2655856"/>
            <a:chExt cx="3091245" cy="2554463"/>
          </a:xfrm>
        </p:grpSpPr>
        <p:sp>
          <p:nvSpPr>
            <p:cNvPr id="11" name="Hexagon 10"/>
            <p:cNvSpPr/>
            <p:nvPr/>
          </p:nvSpPr>
          <p:spPr>
            <a:xfrm rot="16200000">
              <a:off x="8079923" y="2832025"/>
              <a:ext cx="2554463" cy="2202125"/>
            </a:xfrm>
            <a:prstGeom prst="hexagon">
              <a:avLst/>
            </a:prstGeom>
            <a:solidFill>
              <a:schemeClr val="accent5">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8190271" y="3312669"/>
              <a:ext cx="2349365" cy="1323439"/>
            </a:xfrm>
            <a:prstGeom prst="rect">
              <a:avLst/>
            </a:prstGeom>
          </p:spPr>
          <p:txBody>
            <a:bodyPr wrap="square">
              <a:spAutoFit/>
            </a:bodyPr>
            <a:lstStyle/>
            <a:p>
              <a:pPr algn="ctr"/>
              <a:r>
                <a:rPr lang="en-US" sz="2000" dirty="0">
                  <a:solidFill>
                    <a:srgbClr val="FFFFFF"/>
                  </a:solidFill>
                </a:rPr>
                <a:t>Capacity is </a:t>
              </a:r>
            </a:p>
            <a:p>
              <a:pPr algn="ctr"/>
              <a:r>
                <a:rPr lang="en-US" sz="2000" dirty="0">
                  <a:solidFill>
                    <a:srgbClr val="FFFFFF"/>
                  </a:solidFill>
                </a:rPr>
                <a:t>defined by Availability &amp; Performance</a:t>
              </a:r>
            </a:p>
          </p:txBody>
        </p:sp>
        <p:cxnSp>
          <p:nvCxnSpPr>
            <p:cNvPr id="21" name="Straight Connector 20"/>
            <p:cNvCxnSpPr/>
            <p:nvPr/>
          </p:nvCxnSpPr>
          <p:spPr>
            <a:xfrm flipH="1" flipV="1">
              <a:off x="7448391" y="2868326"/>
              <a:ext cx="811540" cy="344410"/>
            </a:xfrm>
            <a:prstGeom prst="line">
              <a:avLst/>
            </a:prstGeom>
            <a:ln w="1905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5053978" y="3472300"/>
            <a:ext cx="2349366" cy="2857520"/>
            <a:chOff x="5160768" y="3595589"/>
            <a:chExt cx="2135787" cy="2597745"/>
          </a:xfrm>
        </p:grpSpPr>
        <p:sp>
          <p:nvSpPr>
            <p:cNvPr id="9" name="Hexagon 8"/>
            <p:cNvSpPr/>
            <p:nvPr/>
          </p:nvSpPr>
          <p:spPr>
            <a:xfrm rot="16200000">
              <a:off x="5071998" y="4031249"/>
              <a:ext cx="2322239" cy="2001932"/>
            </a:xfrm>
            <a:prstGeom prst="hexagon">
              <a:avLst/>
            </a:pr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5160768" y="4433565"/>
              <a:ext cx="2135787" cy="1482923"/>
            </a:xfrm>
            <a:prstGeom prst="rect">
              <a:avLst/>
            </a:prstGeom>
          </p:spPr>
          <p:txBody>
            <a:bodyPr wrap="square">
              <a:spAutoFit/>
            </a:bodyPr>
            <a:lstStyle/>
            <a:p>
              <a:pPr algn="ctr"/>
              <a:r>
                <a:rPr lang="en-US" sz="2000" dirty="0">
                  <a:solidFill>
                    <a:srgbClr val="FFFFFF"/>
                  </a:solidFill>
                </a:rPr>
                <a:t>Leaving Complaint-based Operations to Proactive requires SLA </a:t>
              </a:r>
            </a:p>
          </p:txBody>
        </p:sp>
        <p:cxnSp>
          <p:nvCxnSpPr>
            <p:cNvPr id="22" name="Straight Connector 21"/>
            <p:cNvCxnSpPr>
              <a:stCxn id="18" idx="3"/>
              <a:endCxn id="9" idx="0"/>
            </p:cNvCxnSpPr>
            <p:nvPr/>
          </p:nvCxnSpPr>
          <p:spPr>
            <a:xfrm flipH="1">
              <a:off x="6233118" y="3595589"/>
              <a:ext cx="1700" cy="275506"/>
            </a:xfrm>
            <a:prstGeom prst="line">
              <a:avLst/>
            </a:prstGeom>
            <a:ln w="19050" cmpd="sng">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2" name="Slide Number Placeholder 3"/>
          <p:cNvSpPr>
            <a:spLocks noGrp="1"/>
          </p:cNvSpPr>
          <p:nvPr>
            <p:ph type="sldNum" sz="quarter" idx="4294967295"/>
          </p:nvPr>
        </p:nvSpPr>
        <p:spPr>
          <a:xfrm>
            <a:off x="11737975" y="6464300"/>
            <a:ext cx="450850" cy="149225"/>
          </a:xfrm>
        </p:spPr>
        <p:txBody>
          <a:bodyPr/>
          <a:lstStyle/>
          <a:p>
            <a:fld id="{6EA6D8CF-3CDE-4807-BCD2-C9F2B831AAA5}" type="slidenum">
              <a:rPr lang="en-US" smtClean="0"/>
              <a:t>71</a:t>
            </a:fld>
            <a:endParaRPr lang="en-US" dirty="0"/>
          </a:p>
        </p:txBody>
      </p:sp>
    </p:spTree>
    <p:extLst>
      <p:ext uri="{BB962C8B-B14F-4D97-AF65-F5344CB8AC3E}">
        <p14:creationId xmlns:p14="http://schemas.microsoft.com/office/powerpoint/2010/main" val="105412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right)">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up)">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2C7948B-3260-4B59-83A4-34BE21C77484}"/>
              </a:ext>
            </a:extLst>
          </p:cNvPr>
          <p:cNvSpPr>
            <a:spLocks noGrp="1"/>
          </p:cNvSpPr>
          <p:nvPr>
            <p:ph type="subTitle" idx="10"/>
          </p:nvPr>
        </p:nvSpPr>
        <p:spPr/>
        <p:txBody>
          <a:bodyPr/>
          <a:lstStyle/>
          <a:p>
            <a:r>
              <a:rPr lang="en-US" dirty="0"/>
              <a:t>You can’t manage what you cannot measure</a:t>
            </a:r>
          </a:p>
        </p:txBody>
      </p:sp>
      <p:sp>
        <p:nvSpPr>
          <p:cNvPr id="2" name="Title 1">
            <a:extLst>
              <a:ext uri="{FF2B5EF4-FFF2-40B4-BE49-F238E27FC236}">
                <a16:creationId xmlns:a16="http://schemas.microsoft.com/office/drawing/2014/main" id="{4BC7A00C-F890-4C85-A47E-0B59D37E4CED}"/>
              </a:ext>
            </a:extLst>
          </p:cNvPr>
          <p:cNvSpPr>
            <a:spLocks noGrp="1"/>
          </p:cNvSpPr>
          <p:nvPr>
            <p:ph type="title"/>
          </p:nvPr>
        </p:nvSpPr>
        <p:spPr>
          <a:xfrm>
            <a:off x="579809" y="413536"/>
            <a:ext cx="11001004" cy="380901"/>
          </a:xfrm>
        </p:spPr>
        <p:txBody>
          <a:bodyPr/>
          <a:lstStyle/>
          <a:p>
            <a:r>
              <a:rPr lang="en-US" dirty="0"/>
              <a:t>What you measure vs what you manage</a:t>
            </a:r>
            <a:endParaRPr lang="en-SG" dirty="0"/>
          </a:p>
        </p:txBody>
      </p:sp>
      <p:sp>
        <p:nvSpPr>
          <p:cNvPr id="3" name="Rectangle 2">
            <a:extLst>
              <a:ext uri="{FF2B5EF4-FFF2-40B4-BE49-F238E27FC236}">
                <a16:creationId xmlns:a16="http://schemas.microsoft.com/office/drawing/2014/main" id="{B623FD36-6230-4612-BA27-A21AF73294AB}"/>
              </a:ext>
            </a:extLst>
          </p:cNvPr>
          <p:cNvSpPr/>
          <p:nvPr/>
        </p:nvSpPr>
        <p:spPr>
          <a:xfrm>
            <a:off x="9980723" y="2821497"/>
            <a:ext cx="1814318" cy="2752216"/>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600" dirty="0">
                <a:solidFill>
                  <a:schemeClr val="tx2"/>
                </a:solidFill>
                <a:latin typeface="Calibri" panose="020F0502020204030204" pitchFamily="34" charset="0"/>
                <a:cs typeface="Calibri" panose="020F0502020204030204" pitchFamily="34" charset="0"/>
              </a:rPr>
              <a:t>High utilization does </a:t>
            </a:r>
            <a:r>
              <a:rPr lang="en-US" sz="1600" dirty="0">
                <a:solidFill>
                  <a:srgbClr val="FF0000"/>
                </a:solidFill>
                <a:latin typeface="Calibri" panose="020F0502020204030204" pitchFamily="34" charset="0"/>
                <a:cs typeface="Calibri" panose="020F0502020204030204" pitchFamily="34" charset="0"/>
              </a:rPr>
              <a:t>not</a:t>
            </a:r>
            <a:r>
              <a:rPr lang="en-US" sz="1600" dirty="0">
                <a:solidFill>
                  <a:schemeClr val="tx2"/>
                </a:solidFill>
                <a:latin typeface="Calibri" panose="020F0502020204030204" pitchFamily="34" charset="0"/>
                <a:cs typeface="Calibri" panose="020F0502020204030204" pitchFamily="34" charset="0"/>
              </a:rPr>
              <a:t> compromise performance, so long there is no Q. </a:t>
            </a:r>
          </a:p>
          <a:p>
            <a:pPr algn="ctr">
              <a:spcAft>
                <a:spcPts val="600"/>
              </a:spcAft>
            </a:pPr>
            <a:r>
              <a:rPr lang="en-US" sz="1600" dirty="0">
                <a:solidFill>
                  <a:schemeClr val="tx2"/>
                </a:solidFill>
                <a:latin typeface="Calibri" panose="020F0502020204030204" pitchFamily="34" charset="0"/>
                <a:cs typeface="Calibri" panose="020F0502020204030204" pitchFamily="34" charset="0"/>
              </a:rPr>
              <a:t>If Q = 0, then </a:t>
            </a:r>
            <a:r>
              <a:rPr lang="en-US" sz="1600" dirty="0">
                <a:solidFill>
                  <a:schemeClr val="tx2"/>
                </a:solidFill>
                <a:highlight>
                  <a:srgbClr val="FFFF00"/>
                </a:highlight>
                <a:latin typeface="Calibri" panose="020F0502020204030204" pitchFamily="34" charset="0"/>
                <a:cs typeface="Calibri" panose="020F0502020204030204" pitchFamily="34" charset="0"/>
              </a:rPr>
              <a:t>utilization at 100% is in fact maximum performance</a:t>
            </a:r>
            <a:r>
              <a:rPr lang="en-US" sz="1600" dirty="0">
                <a:solidFill>
                  <a:schemeClr val="tx2"/>
                </a:solidFill>
                <a:latin typeface="Calibri" panose="020F0502020204030204" pitchFamily="34" charset="0"/>
                <a:cs typeface="Calibri" panose="020F0502020204030204" pitchFamily="34" charset="0"/>
              </a:rPr>
              <a:t>. </a:t>
            </a:r>
            <a:r>
              <a:rPr lang="en-SG" sz="1600" dirty="0">
                <a:solidFill>
                  <a:schemeClr val="tx2"/>
                </a:solidFill>
                <a:latin typeface="Calibri" panose="020F0502020204030204" pitchFamily="34" charset="0"/>
                <a:cs typeface="Calibri" panose="020F0502020204030204" pitchFamily="34" charset="0"/>
              </a:rPr>
              <a:t>If we can’t measure Q, then put buffer (90% utilization)</a:t>
            </a:r>
            <a:endParaRPr lang="en-US" sz="1600" dirty="0">
              <a:solidFill>
                <a:schemeClr val="tx2"/>
              </a:solidFill>
              <a:latin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CA798A60-90DF-4398-804A-54AA891838E4}"/>
              </a:ext>
            </a:extLst>
          </p:cNvPr>
          <p:cNvSpPr/>
          <p:nvPr/>
        </p:nvSpPr>
        <p:spPr>
          <a:xfrm>
            <a:off x="1284407" y="4599274"/>
            <a:ext cx="2691062" cy="1164558"/>
          </a:xfrm>
          <a:prstGeom prst="rect">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r>
              <a:rPr lang="en-US" sz="1050" b="1">
                <a:solidFill>
                  <a:srgbClr val="FFFFFF"/>
                </a:solidFill>
                <a:latin typeface="Calibri" panose="020F0502020204030204" pitchFamily="34" charset="0"/>
              </a:rPr>
              <a:t>Supporting Layers</a:t>
            </a:r>
          </a:p>
        </p:txBody>
      </p:sp>
      <p:grpSp>
        <p:nvGrpSpPr>
          <p:cNvPr id="85" name="Group 84">
            <a:extLst>
              <a:ext uri="{FF2B5EF4-FFF2-40B4-BE49-F238E27FC236}">
                <a16:creationId xmlns:a16="http://schemas.microsoft.com/office/drawing/2014/main" id="{F655F78B-A3AF-45CE-B85C-F7131748CB6C}"/>
              </a:ext>
            </a:extLst>
          </p:cNvPr>
          <p:cNvGrpSpPr/>
          <p:nvPr/>
        </p:nvGrpSpPr>
        <p:grpSpPr>
          <a:xfrm>
            <a:off x="1295342" y="2403273"/>
            <a:ext cx="2691062" cy="1795985"/>
            <a:chOff x="1948037" y="1232330"/>
            <a:chExt cx="2691763" cy="136998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86" name="Rectangle 85">
              <a:extLst>
                <a:ext uri="{FF2B5EF4-FFF2-40B4-BE49-F238E27FC236}">
                  <a16:creationId xmlns:a16="http://schemas.microsoft.com/office/drawing/2014/main" id="{391D04C3-DABD-4FD5-902E-2FF3B6438941}"/>
                </a:ext>
              </a:extLst>
            </p:cNvPr>
            <p:cNvSpPr/>
            <p:nvPr/>
          </p:nvSpPr>
          <p:spPr>
            <a:xfrm>
              <a:off x="1948037" y="1232330"/>
              <a:ext cx="812575" cy="1369987"/>
            </a:xfrm>
            <a:prstGeom prst="rect">
              <a:avLst/>
            </a:prstGeom>
            <a:grp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r>
                <a:rPr lang="en-US" sz="1050" b="1">
                  <a:solidFill>
                    <a:schemeClr val="bg2">
                      <a:lumMod val="10000"/>
                    </a:schemeClr>
                  </a:solidFill>
                  <a:latin typeface="Calibri" panose="020F0502020204030204" pitchFamily="34" charset="0"/>
                </a:rPr>
                <a:t>VM</a:t>
              </a:r>
            </a:p>
          </p:txBody>
        </p:sp>
        <p:sp>
          <p:nvSpPr>
            <p:cNvPr id="88" name="Rectangle 87">
              <a:extLst>
                <a:ext uri="{FF2B5EF4-FFF2-40B4-BE49-F238E27FC236}">
                  <a16:creationId xmlns:a16="http://schemas.microsoft.com/office/drawing/2014/main" id="{4FAE727A-B78C-4416-91D1-94E2F62F6135}"/>
                </a:ext>
              </a:extLst>
            </p:cNvPr>
            <p:cNvSpPr/>
            <p:nvPr/>
          </p:nvSpPr>
          <p:spPr>
            <a:xfrm>
              <a:off x="2975902" y="1232331"/>
              <a:ext cx="1663898" cy="1369987"/>
            </a:xfrm>
            <a:prstGeom prst="rect">
              <a:avLst/>
            </a:prstGeom>
            <a:grp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b"/>
            <a:lstStyle/>
            <a:p>
              <a:pPr algn="ctr"/>
              <a:r>
                <a:rPr lang="en-US" sz="1050" b="1">
                  <a:solidFill>
                    <a:schemeClr val="bg2">
                      <a:lumMod val="10000"/>
                    </a:schemeClr>
                  </a:solidFill>
                  <a:latin typeface="Calibri" panose="020F0502020204030204" pitchFamily="34" charset="0"/>
                </a:rPr>
                <a:t>VM</a:t>
              </a:r>
            </a:p>
          </p:txBody>
        </p:sp>
        <p:sp>
          <p:nvSpPr>
            <p:cNvPr id="89" name="Rectangle 88">
              <a:extLst>
                <a:ext uri="{FF2B5EF4-FFF2-40B4-BE49-F238E27FC236}">
                  <a16:creationId xmlns:a16="http://schemas.microsoft.com/office/drawing/2014/main" id="{C27C9B46-2ADF-4081-B7C4-6B4FD76354E8}"/>
                </a:ext>
              </a:extLst>
            </p:cNvPr>
            <p:cNvSpPr/>
            <p:nvPr/>
          </p:nvSpPr>
          <p:spPr>
            <a:xfrm>
              <a:off x="3206118" y="1317466"/>
              <a:ext cx="1188309" cy="1073196"/>
            </a:xfrm>
            <a:prstGeom prst="rect">
              <a:avLst/>
            </a:prstGeom>
            <a:gradFill>
              <a:gsLst>
                <a:gs pos="0">
                  <a:schemeClr val="accent1">
                    <a:lumMod val="40000"/>
                    <a:lumOff val="60000"/>
                  </a:schemeClr>
                </a:gs>
                <a:gs pos="34000">
                  <a:schemeClr val="accent1">
                    <a:lumMod val="45000"/>
                    <a:lumOff val="55000"/>
                  </a:schemeClr>
                </a:gs>
                <a:gs pos="78000">
                  <a:schemeClr val="accent1">
                    <a:lumMod val="45000"/>
                    <a:lumOff val="55000"/>
                  </a:schemeClr>
                </a:gs>
                <a:gs pos="100000">
                  <a:schemeClr val="bg1"/>
                </a:gs>
              </a:gsLst>
              <a:lin ang="5400000" scaled="1"/>
            </a:gradFill>
            <a:ln>
              <a:noFill/>
            </a:ln>
          </p:spPr>
          <p:style>
            <a:lnRef idx="2">
              <a:schemeClr val="accent5"/>
            </a:lnRef>
            <a:fillRef idx="1">
              <a:schemeClr val="lt1"/>
            </a:fillRef>
            <a:effectRef idx="0">
              <a:schemeClr val="accent5"/>
            </a:effectRef>
            <a:fontRef idx="minor">
              <a:schemeClr val="dk1"/>
            </a:fontRef>
          </p:style>
          <p:txBody>
            <a:bodyPr lIns="121803" tIns="60901" rIns="121803" bIns="60901" rtlCol="0" anchor="b"/>
            <a:lstStyle/>
            <a:p>
              <a:pPr algn="ctr"/>
              <a:r>
                <a:rPr lang="en-US" sz="1050" b="1">
                  <a:solidFill>
                    <a:schemeClr val="bg2">
                      <a:lumMod val="10000"/>
                    </a:schemeClr>
                  </a:solidFill>
                  <a:latin typeface="Calibri" panose="020F0502020204030204" pitchFamily="34" charset="0"/>
                </a:rPr>
                <a:t>Guest OS</a:t>
              </a:r>
            </a:p>
          </p:txBody>
        </p:sp>
      </p:grpSp>
      <p:sp>
        <p:nvSpPr>
          <p:cNvPr id="90" name="Rectangle 89">
            <a:extLst>
              <a:ext uri="{FF2B5EF4-FFF2-40B4-BE49-F238E27FC236}">
                <a16:creationId xmlns:a16="http://schemas.microsoft.com/office/drawing/2014/main" id="{7B75FEDE-C06E-4E40-8272-B59481687AE5}"/>
              </a:ext>
            </a:extLst>
          </p:cNvPr>
          <p:cNvSpPr/>
          <p:nvPr/>
        </p:nvSpPr>
        <p:spPr>
          <a:xfrm>
            <a:off x="1284407" y="4281640"/>
            <a:ext cx="2691062" cy="272960"/>
          </a:xfrm>
          <a:prstGeom prst="rect">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ctr"/>
          <a:lstStyle/>
          <a:p>
            <a:pPr algn="ctr"/>
            <a:r>
              <a:rPr lang="en-US" sz="1050" b="1">
                <a:solidFill>
                  <a:srgbClr val="FFFFFF"/>
                </a:solidFill>
                <a:latin typeface="Calibri" panose="020F0502020204030204" pitchFamily="34" charset="0"/>
              </a:rPr>
              <a:t>Compute Virtualization</a:t>
            </a:r>
          </a:p>
        </p:txBody>
      </p:sp>
      <p:sp>
        <p:nvSpPr>
          <p:cNvPr id="91" name="Rectangle 90">
            <a:extLst>
              <a:ext uri="{FF2B5EF4-FFF2-40B4-BE49-F238E27FC236}">
                <a16:creationId xmlns:a16="http://schemas.microsoft.com/office/drawing/2014/main" id="{5DA446A0-0453-465A-9A8D-B54BA44C2623}"/>
              </a:ext>
            </a:extLst>
          </p:cNvPr>
          <p:cNvSpPr/>
          <p:nvPr/>
        </p:nvSpPr>
        <p:spPr>
          <a:xfrm>
            <a:off x="1295342" y="2116821"/>
            <a:ext cx="2691062" cy="19401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ctr"/>
          <a:lstStyle/>
          <a:p>
            <a:pPr algn="ctr"/>
            <a:r>
              <a:rPr lang="en-US" sz="1050" b="1">
                <a:solidFill>
                  <a:schemeClr val="bg2">
                    <a:lumMod val="10000"/>
                  </a:schemeClr>
                </a:solidFill>
                <a:latin typeface="Calibri" panose="020F0502020204030204" pitchFamily="34" charset="0"/>
              </a:rPr>
              <a:t>Business Application</a:t>
            </a:r>
          </a:p>
        </p:txBody>
      </p:sp>
      <p:sp>
        <p:nvSpPr>
          <p:cNvPr id="92" name="TextBox 91">
            <a:extLst>
              <a:ext uri="{FF2B5EF4-FFF2-40B4-BE49-F238E27FC236}">
                <a16:creationId xmlns:a16="http://schemas.microsoft.com/office/drawing/2014/main" id="{6C08E6D2-E617-4FE7-AADB-A0BD0408BB49}"/>
              </a:ext>
            </a:extLst>
          </p:cNvPr>
          <p:cNvSpPr txBox="1"/>
          <p:nvPr/>
        </p:nvSpPr>
        <p:spPr>
          <a:xfrm>
            <a:off x="7068000" y="4952114"/>
            <a:ext cx="1645920" cy="18000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050" b="1">
                <a:solidFill>
                  <a:schemeClr val="tx2"/>
                </a:solidFill>
                <a:latin typeface="Calibri" panose="020F0502020204030204" pitchFamily="34" charset="0"/>
              </a:rPr>
              <a:t>ESXi Capacity</a:t>
            </a:r>
          </a:p>
        </p:txBody>
      </p:sp>
      <p:sp>
        <p:nvSpPr>
          <p:cNvPr id="93" name="TextBox 92">
            <a:extLst>
              <a:ext uri="{FF2B5EF4-FFF2-40B4-BE49-F238E27FC236}">
                <a16:creationId xmlns:a16="http://schemas.microsoft.com/office/drawing/2014/main" id="{FC6036DA-4042-4B50-866D-35707ECB82C6}"/>
              </a:ext>
            </a:extLst>
          </p:cNvPr>
          <p:cNvSpPr txBox="1"/>
          <p:nvPr/>
        </p:nvSpPr>
        <p:spPr>
          <a:xfrm>
            <a:off x="7068000" y="3259346"/>
            <a:ext cx="1645920" cy="18000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050" b="1">
                <a:solidFill>
                  <a:schemeClr val="tx2"/>
                </a:solidFill>
                <a:latin typeface="Calibri" panose="020F0502020204030204" pitchFamily="34" charset="0"/>
              </a:rPr>
              <a:t>Container Capacity </a:t>
            </a:r>
          </a:p>
        </p:txBody>
      </p:sp>
      <p:sp>
        <p:nvSpPr>
          <p:cNvPr id="94" name="TextBox 93">
            <a:extLst>
              <a:ext uri="{FF2B5EF4-FFF2-40B4-BE49-F238E27FC236}">
                <a16:creationId xmlns:a16="http://schemas.microsoft.com/office/drawing/2014/main" id="{2E58DB07-8999-4618-9D35-34B40EC345B6}"/>
              </a:ext>
            </a:extLst>
          </p:cNvPr>
          <p:cNvSpPr txBox="1"/>
          <p:nvPr/>
        </p:nvSpPr>
        <p:spPr>
          <a:xfrm>
            <a:off x="7068000" y="2977218"/>
            <a:ext cx="1645920" cy="18000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050" b="1">
                <a:solidFill>
                  <a:schemeClr val="tx2"/>
                </a:solidFill>
                <a:latin typeface="Calibri" panose="020F0502020204030204" pitchFamily="34" charset="0"/>
              </a:rPr>
              <a:t>Container Performance</a:t>
            </a:r>
          </a:p>
        </p:txBody>
      </p:sp>
      <p:sp>
        <p:nvSpPr>
          <p:cNvPr id="97" name="TextBox 96">
            <a:extLst>
              <a:ext uri="{FF2B5EF4-FFF2-40B4-BE49-F238E27FC236}">
                <a16:creationId xmlns:a16="http://schemas.microsoft.com/office/drawing/2014/main" id="{4609603C-421B-4154-A76B-57DBF77B9B60}"/>
              </a:ext>
            </a:extLst>
          </p:cNvPr>
          <p:cNvSpPr txBox="1"/>
          <p:nvPr/>
        </p:nvSpPr>
        <p:spPr>
          <a:xfrm>
            <a:off x="7068000" y="4669986"/>
            <a:ext cx="1645920" cy="18000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050" b="1">
                <a:solidFill>
                  <a:schemeClr val="tx2"/>
                </a:solidFill>
                <a:latin typeface="Calibri" panose="020F0502020204030204" pitchFamily="34" charset="0"/>
              </a:rPr>
              <a:t>ESXi Performance</a:t>
            </a:r>
          </a:p>
        </p:txBody>
      </p:sp>
      <p:sp>
        <p:nvSpPr>
          <p:cNvPr id="100" name="TextBox 99">
            <a:extLst>
              <a:ext uri="{FF2B5EF4-FFF2-40B4-BE49-F238E27FC236}">
                <a16:creationId xmlns:a16="http://schemas.microsoft.com/office/drawing/2014/main" id="{948411ED-E7DF-467F-A272-F71DDA4DC9AE}"/>
              </a:ext>
            </a:extLst>
          </p:cNvPr>
          <p:cNvSpPr txBox="1"/>
          <p:nvPr/>
        </p:nvSpPr>
        <p:spPr>
          <a:xfrm>
            <a:off x="7068000" y="2412962"/>
            <a:ext cx="1645920" cy="18000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050" b="1">
                <a:solidFill>
                  <a:schemeClr val="tx2"/>
                </a:solidFill>
                <a:latin typeface="Calibri" panose="020F0502020204030204" pitchFamily="34" charset="0"/>
              </a:rPr>
              <a:t>App Performance </a:t>
            </a:r>
          </a:p>
        </p:txBody>
      </p:sp>
      <p:sp>
        <p:nvSpPr>
          <p:cNvPr id="101" name="TextBox 100">
            <a:extLst>
              <a:ext uri="{FF2B5EF4-FFF2-40B4-BE49-F238E27FC236}">
                <a16:creationId xmlns:a16="http://schemas.microsoft.com/office/drawing/2014/main" id="{08C93A24-3B78-4FEB-8DE5-B701F491A585}"/>
              </a:ext>
            </a:extLst>
          </p:cNvPr>
          <p:cNvSpPr txBox="1"/>
          <p:nvPr/>
        </p:nvSpPr>
        <p:spPr>
          <a:xfrm>
            <a:off x="7068000" y="5234242"/>
            <a:ext cx="1645920" cy="18000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050" b="1">
                <a:solidFill>
                  <a:schemeClr val="tx2"/>
                </a:solidFill>
                <a:latin typeface="Calibri" panose="020F0502020204030204" pitchFamily="34" charset="0"/>
              </a:rPr>
              <a:t>Performance</a:t>
            </a:r>
          </a:p>
        </p:txBody>
      </p:sp>
      <p:sp>
        <p:nvSpPr>
          <p:cNvPr id="102" name="TextBox 101">
            <a:extLst>
              <a:ext uri="{FF2B5EF4-FFF2-40B4-BE49-F238E27FC236}">
                <a16:creationId xmlns:a16="http://schemas.microsoft.com/office/drawing/2014/main" id="{5F4DFC96-D295-4497-90A4-F9C8D9A2E2C4}"/>
              </a:ext>
            </a:extLst>
          </p:cNvPr>
          <p:cNvSpPr txBox="1"/>
          <p:nvPr/>
        </p:nvSpPr>
        <p:spPr>
          <a:xfrm>
            <a:off x="7068000" y="5516374"/>
            <a:ext cx="1645920" cy="18000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050" b="1">
                <a:solidFill>
                  <a:schemeClr val="tx2"/>
                </a:solidFill>
                <a:latin typeface="Calibri" panose="020F0502020204030204" pitchFamily="34" charset="0"/>
              </a:rPr>
              <a:t>Capacity</a:t>
            </a:r>
          </a:p>
        </p:txBody>
      </p:sp>
      <p:sp>
        <p:nvSpPr>
          <p:cNvPr id="103" name="TextBox 102">
            <a:extLst>
              <a:ext uri="{FF2B5EF4-FFF2-40B4-BE49-F238E27FC236}">
                <a16:creationId xmlns:a16="http://schemas.microsoft.com/office/drawing/2014/main" id="{4BD4BE09-C116-4320-824C-18180AC9D4B5}"/>
              </a:ext>
            </a:extLst>
          </p:cNvPr>
          <p:cNvSpPr txBox="1"/>
          <p:nvPr/>
        </p:nvSpPr>
        <p:spPr>
          <a:xfrm>
            <a:off x="7068000" y="2130834"/>
            <a:ext cx="1645920" cy="18000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050" b="1">
                <a:solidFill>
                  <a:schemeClr val="tx2"/>
                </a:solidFill>
                <a:latin typeface="Calibri" panose="020F0502020204030204" pitchFamily="34" charset="0"/>
              </a:rPr>
              <a:t>Performance &amp; Capacity</a:t>
            </a:r>
          </a:p>
        </p:txBody>
      </p:sp>
      <p:sp>
        <p:nvSpPr>
          <p:cNvPr id="104" name="TextBox 103">
            <a:extLst>
              <a:ext uri="{FF2B5EF4-FFF2-40B4-BE49-F238E27FC236}">
                <a16:creationId xmlns:a16="http://schemas.microsoft.com/office/drawing/2014/main" id="{1F75E215-B3BA-483C-A56D-F18E4C901E26}"/>
              </a:ext>
            </a:extLst>
          </p:cNvPr>
          <p:cNvSpPr txBox="1"/>
          <p:nvPr/>
        </p:nvSpPr>
        <p:spPr>
          <a:xfrm>
            <a:off x="7068000" y="2695090"/>
            <a:ext cx="1645920" cy="18000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050" b="1">
                <a:solidFill>
                  <a:schemeClr val="tx2"/>
                </a:solidFill>
                <a:latin typeface="Calibri" panose="020F0502020204030204" pitchFamily="34" charset="0"/>
              </a:rPr>
              <a:t>App Capacity </a:t>
            </a:r>
          </a:p>
        </p:txBody>
      </p:sp>
      <p:sp>
        <p:nvSpPr>
          <p:cNvPr id="105" name="TextBox 104">
            <a:extLst>
              <a:ext uri="{FF2B5EF4-FFF2-40B4-BE49-F238E27FC236}">
                <a16:creationId xmlns:a16="http://schemas.microsoft.com/office/drawing/2014/main" id="{534052C5-6623-40D1-AAD0-2BA8DBA2C913}"/>
              </a:ext>
            </a:extLst>
          </p:cNvPr>
          <p:cNvSpPr txBox="1"/>
          <p:nvPr/>
        </p:nvSpPr>
        <p:spPr>
          <a:xfrm>
            <a:off x="7010404" y="1575398"/>
            <a:ext cx="1763695" cy="292269"/>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spAutoFit/>
          </a:bodyPr>
          <a:lstStyle/>
          <a:p>
            <a:pPr algn="ctr"/>
            <a:r>
              <a:rPr lang="en-US" sz="1100" b="1">
                <a:solidFill>
                  <a:schemeClr val="tx2">
                    <a:lumMod val="50000"/>
                  </a:schemeClr>
                </a:solidFill>
                <a:latin typeface="Times" panose="02020603050405020304" pitchFamily="18" charset="0"/>
                <a:cs typeface="Times" panose="02020603050405020304" pitchFamily="18" charset="0"/>
              </a:rPr>
              <a:t>Operations Management</a:t>
            </a:r>
          </a:p>
        </p:txBody>
      </p:sp>
      <p:sp>
        <p:nvSpPr>
          <p:cNvPr id="116" name="TextBox 115">
            <a:extLst>
              <a:ext uri="{FF2B5EF4-FFF2-40B4-BE49-F238E27FC236}">
                <a16:creationId xmlns:a16="http://schemas.microsoft.com/office/drawing/2014/main" id="{AF9671C2-8112-4B6A-8EFD-36B23F20C228}"/>
              </a:ext>
            </a:extLst>
          </p:cNvPr>
          <p:cNvSpPr txBox="1"/>
          <p:nvPr/>
        </p:nvSpPr>
        <p:spPr>
          <a:xfrm>
            <a:off x="4861202" y="4674522"/>
            <a:ext cx="1645920" cy="180000"/>
          </a:xfrm>
          <a:prstGeom prst="rect">
            <a:avLst/>
          </a:prstGeom>
          <a:solidFill>
            <a:srgbClr val="FDB813">
              <a:alpha val="50000"/>
            </a:srgbClr>
          </a:solidFill>
        </p:spPr>
        <p:txBody>
          <a:bodyPr wrap="square" lIns="121803" tIns="60901" rIns="121803" bIns="60901" rtlCol="0" anchor="ctr">
            <a:noAutofit/>
          </a:bodyPr>
          <a:lstStyle/>
          <a:p>
            <a:r>
              <a:rPr lang="en-US" sz="1050" b="1">
                <a:solidFill>
                  <a:schemeClr val="tx2">
                    <a:lumMod val="50000"/>
                  </a:schemeClr>
                </a:solidFill>
                <a:latin typeface="Calibri" panose="020F0502020204030204" pitchFamily="34" charset="0"/>
              </a:rPr>
              <a:t>ESXi Contention</a:t>
            </a:r>
          </a:p>
        </p:txBody>
      </p:sp>
      <p:sp>
        <p:nvSpPr>
          <p:cNvPr id="118" name="TextBox 117">
            <a:extLst>
              <a:ext uri="{FF2B5EF4-FFF2-40B4-BE49-F238E27FC236}">
                <a16:creationId xmlns:a16="http://schemas.microsoft.com/office/drawing/2014/main" id="{482286DD-AD94-4442-9E84-E6D0761F606C}"/>
              </a:ext>
            </a:extLst>
          </p:cNvPr>
          <p:cNvSpPr txBox="1"/>
          <p:nvPr/>
        </p:nvSpPr>
        <p:spPr>
          <a:xfrm>
            <a:off x="4861202" y="3261362"/>
            <a:ext cx="1645920" cy="180000"/>
          </a:xfrm>
          <a:prstGeom prst="rect">
            <a:avLst/>
          </a:prstGeom>
          <a:solidFill>
            <a:srgbClr val="FDB813">
              <a:alpha val="50000"/>
            </a:srgbClr>
          </a:solidFill>
        </p:spPr>
        <p:txBody>
          <a:bodyPr wrap="square" lIns="121803" tIns="60901" rIns="121803" bIns="60901" rtlCol="0" anchor="ctr">
            <a:noAutofit/>
          </a:bodyPr>
          <a:lstStyle/>
          <a:p>
            <a:r>
              <a:rPr lang="en-US" sz="1050" b="1">
                <a:solidFill>
                  <a:schemeClr val="tx2">
                    <a:lumMod val="50000"/>
                  </a:schemeClr>
                </a:solidFill>
                <a:latin typeface="Calibri" panose="020F0502020204030204" pitchFamily="34" charset="0"/>
              </a:rPr>
              <a:t>Container Utilization</a:t>
            </a:r>
          </a:p>
        </p:txBody>
      </p:sp>
      <p:sp>
        <p:nvSpPr>
          <p:cNvPr id="119" name="TextBox 118">
            <a:extLst>
              <a:ext uri="{FF2B5EF4-FFF2-40B4-BE49-F238E27FC236}">
                <a16:creationId xmlns:a16="http://schemas.microsoft.com/office/drawing/2014/main" id="{74AFADD4-4371-4C60-B09A-725901D6617A}"/>
              </a:ext>
            </a:extLst>
          </p:cNvPr>
          <p:cNvSpPr txBox="1"/>
          <p:nvPr/>
        </p:nvSpPr>
        <p:spPr>
          <a:xfrm>
            <a:off x="4861202" y="4109258"/>
            <a:ext cx="1645920" cy="180000"/>
          </a:xfrm>
          <a:prstGeom prst="rect">
            <a:avLst/>
          </a:prstGeom>
          <a:solidFill>
            <a:srgbClr val="FDB813">
              <a:alpha val="50000"/>
            </a:srgbClr>
          </a:solidFill>
        </p:spPr>
        <p:txBody>
          <a:bodyPr wrap="square" lIns="121803" tIns="60901" rIns="121803" bIns="60901" rtlCol="0" anchor="ctr">
            <a:noAutofit/>
          </a:bodyPr>
          <a:lstStyle/>
          <a:p>
            <a:r>
              <a:rPr lang="en-US" sz="1050" b="1">
                <a:solidFill>
                  <a:schemeClr val="tx2">
                    <a:lumMod val="50000"/>
                  </a:schemeClr>
                </a:solidFill>
                <a:latin typeface="Calibri" panose="020F0502020204030204" pitchFamily="34" charset="0"/>
              </a:rPr>
              <a:t>VM Contention</a:t>
            </a:r>
          </a:p>
        </p:txBody>
      </p:sp>
      <p:sp>
        <p:nvSpPr>
          <p:cNvPr id="120" name="TextBox 119">
            <a:extLst>
              <a:ext uri="{FF2B5EF4-FFF2-40B4-BE49-F238E27FC236}">
                <a16:creationId xmlns:a16="http://schemas.microsoft.com/office/drawing/2014/main" id="{88E91D7B-DA46-40A6-8ED3-8C081401CCEA}"/>
              </a:ext>
            </a:extLst>
          </p:cNvPr>
          <p:cNvSpPr txBox="1"/>
          <p:nvPr/>
        </p:nvSpPr>
        <p:spPr>
          <a:xfrm>
            <a:off x="4861202" y="2978730"/>
            <a:ext cx="1645920" cy="180000"/>
          </a:xfrm>
          <a:prstGeom prst="rect">
            <a:avLst/>
          </a:prstGeom>
          <a:solidFill>
            <a:srgbClr val="FDB813">
              <a:alpha val="50000"/>
            </a:srgbClr>
          </a:solidFill>
        </p:spPr>
        <p:txBody>
          <a:bodyPr wrap="square" lIns="121803" tIns="60901" rIns="121803" bIns="60901" rtlCol="0" anchor="ctr">
            <a:noAutofit/>
          </a:bodyPr>
          <a:lstStyle/>
          <a:p>
            <a:r>
              <a:rPr lang="en-US" sz="1050" b="1">
                <a:solidFill>
                  <a:schemeClr val="tx2">
                    <a:lumMod val="50000"/>
                  </a:schemeClr>
                </a:solidFill>
                <a:latin typeface="Calibri" panose="020F0502020204030204" pitchFamily="34" charset="0"/>
              </a:rPr>
              <a:t>Container Contention</a:t>
            </a:r>
          </a:p>
        </p:txBody>
      </p:sp>
      <p:sp>
        <p:nvSpPr>
          <p:cNvPr id="121" name="TextBox 120">
            <a:extLst>
              <a:ext uri="{FF2B5EF4-FFF2-40B4-BE49-F238E27FC236}">
                <a16:creationId xmlns:a16="http://schemas.microsoft.com/office/drawing/2014/main" id="{47EFFC74-D32F-4D25-B490-329013F884BE}"/>
              </a:ext>
            </a:extLst>
          </p:cNvPr>
          <p:cNvSpPr txBox="1"/>
          <p:nvPr/>
        </p:nvSpPr>
        <p:spPr>
          <a:xfrm>
            <a:off x="4861202" y="2696098"/>
            <a:ext cx="1645920" cy="180000"/>
          </a:xfrm>
          <a:prstGeom prst="rect">
            <a:avLst/>
          </a:prstGeom>
          <a:solidFill>
            <a:srgbClr val="FDB813">
              <a:alpha val="50000"/>
            </a:srgbClr>
          </a:solidFill>
        </p:spPr>
        <p:txBody>
          <a:bodyPr wrap="square" lIns="121803" tIns="60901" rIns="121803" bIns="60901" rtlCol="0" anchor="ctr">
            <a:noAutofit/>
          </a:bodyPr>
          <a:lstStyle/>
          <a:p>
            <a:r>
              <a:rPr lang="en-US" sz="1050" b="1">
                <a:solidFill>
                  <a:schemeClr val="tx2">
                    <a:lumMod val="50000"/>
                  </a:schemeClr>
                </a:solidFill>
                <a:latin typeface="Calibri" panose="020F0502020204030204" pitchFamily="34" charset="0"/>
              </a:rPr>
              <a:t>App Utilization</a:t>
            </a:r>
          </a:p>
        </p:txBody>
      </p:sp>
      <p:sp>
        <p:nvSpPr>
          <p:cNvPr id="122" name="TextBox 121">
            <a:extLst>
              <a:ext uri="{FF2B5EF4-FFF2-40B4-BE49-F238E27FC236}">
                <a16:creationId xmlns:a16="http://schemas.microsoft.com/office/drawing/2014/main" id="{755A53E0-9AAA-4128-AA05-84CD21DF22BE}"/>
              </a:ext>
            </a:extLst>
          </p:cNvPr>
          <p:cNvSpPr txBox="1"/>
          <p:nvPr/>
        </p:nvSpPr>
        <p:spPr>
          <a:xfrm>
            <a:off x="4861202" y="5239786"/>
            <a:ext cx="1645920" cy="180000"/>
          </a:xfrm>
          <a:prstGeom prst="rect">
            <a:avLst/>
          </a:prstGeom>
          <a:solidFill>
            <a:srgbClr val="FDB813">
              <a:alpha val="50000"/>
            </a:srgbClr>
          </a:solidFill>
        </p:spPr>
        <p:txBody>
          <a:bodyPr wrap="square" lIns="121803" tIns="60901" rIns="121803" bIns="60901" rtlCol="0" anchor="ctr">
            <a:noAutofit/>
          </a:bodyPr>
          <a:lstStyle/>
          <a:p>
            <a:r>
              <a:rPr lang="en-US" sz="1050" b="1">
                <a:solidFill>
                  <a:schemeClr val="tx2">
                    <a:lumMod val="50000"/>
                  </a:schemeClr>
                </a:solidFill>
                <a:latin typeface="Calibri" panose="020F0502020204030204" pitchFamily="34" charset="0"/>
              </a:rPr>
              <a:t>Contention metrics</a:t>
            </a:r>
          </a:p>
        </p:txBody>
      </p:sp>
      <p:sp>
        <p:nvSpPr>
          <p:cNvPr id="123" name="TextBox 122">
            <a:extLst>
              <a:ext uri="{FF2B5EF4-FFF2-40B4-BE49-F238E27FC236}">
                <a16:creationId xmlns:a16="http://schemas.microsoft.com/office/drawing/2014/main" id="{4ABEEFBD-28AF-4249-89B2-C79457646CD8}"/>
              </a:ext>
            </a:extLst>
          </p:cNvPr>
          <p:cNvSpPr txBox="1"/>
          <p:nvPr/>
        </p:nvSpPr>
        <p:spPr>
          <a:xfrm>
            <a:off x="4861202" y="5522415"/>
            <a:ext cx="1645920" cy="180000"/>
          </a:xfrm>
          <a:prstGeom prst="rect">
            <a:avLst/>
          </a:prstGeom>
          <a:solidFill>
            <a:srgbClr val="FDB813">
              <a:alpha val="50000"/>
            </a:srgbClr>
          </a:solidFill>
        </p:spPr>
        <p:txBody>
          <a:bodyPr wrap="square" lIns="121803" tIns="60901" rIns="121803" bIns="60901" rtlCol="0" anchor="ctr">
            <a:noAutofit/>
          </a:bodyPr>
          <a:lstStyle/>
          <a:p>
            <a:r>
              <a:rPr lang="en-US" sz="1050" b="1">
                <a:solidFill>
                  <a:schemeClr val="tx2">
                    <a:lumMod val="50000"/>
                  </a:schemeClr>
                </a:solidFill>
                <a:latin typeface="Calibri" panose="020F0502020204030204" pitchFamily="34" charset="0"/>
              </a:rPr>
              <a:t>Utilization metrics</a:t>
            </a:r>
          </a:p>
        </p:txBody>
      </p:sp>
      <p:sp>
        <p:nvSpPr>
          <p:cNvPr id="124" name="TextBox 123">
            <a:extLst>
              <a:ext uri="{FF2B5EF4-FFF2-40B4-BE49-F238E27FC236}">
                <a16:creationId xmlns:a16="http://schemas.microsoft.com/office/drawing/2014/main" id="{54118F1E-F5D9-47D1-BF37-2183A182533D}"/>
              </a:ext>
            </a:extLst>
          </p:cNvPr>
          <p:cNvSpPr txBox="1"/>
          <p:nvPr/>
        </p:nvSpPr>
        <p:spPr>
          <a:xfrm>
            <a:off x="4861202" y="4957154"/>
            <a:ext cx="1645920" cy="180000"/>
          </a:xfrm>
          <a:prstGeom prst="rect">
            <a:avLst/>
          </a:prstGeom>
          <a:solidFill>
            <a:srgbClr val="FDB813">
              <a:alpha val="50000"/>
            </a:srgbClr>
          </a:solidFill>
        </p:spPr>
        <p:txBody>
          <a:bodyPr wrap="square" lIns="121803" tIns="60901" rIns="121803" bIns="60901" rtlCol="0" anchor="ctr">
            <a:noAutofit/>
          </a:bodyPr>
          <a:lstStyle/>
          <a:p>
            <a:r>
              <a:rPr lang="en-US" sz="1050" b="1">
                <a:solidFill>
                  <a:schemeClr val="tx2">
                    <a:lumMod val="50000"/>
                  </a:schemeClr>
                </a:solidFill>
                <a:latin typeface="Calibri" panose="020F0502020204030204" pitchFamily="34" charset="0"/>
              </a:rPr>
              <a:t>ESXi Utilization</a:t>
            </a:r>
          </a:p>
        </p:txBody>
      </p:sp>
      <p:sp>
        <p:nvSpPr>
          <p:cNvPr id="125" name="TextBox 124">
            <a:extLst>
              <a:ext uri="{FF2B5EF4-FFF2-40B4-BE49-F238E27FC236}">
                <a16:creationId xmlns:a16="http://schemas.microsoft.com/office/drawing/2014/main" id="{A8F278C9-CEF5-446E-9F0C-190F8E8CC625}"/>
              </a:ext>
            </a:extLst>
          </p:cNvPr>
          <p:cNvSpPr txBox="1"/>
          <p:nvPr/>
        </p:nvSpPr>
        <p:spPr>
          <a:xfrm>
            <a:off x="4861202" y="2130834"/>
            <a:ext cx="1645920" cy="180000"/>
          </a:xfrm>
          <a:prstGeom prst="rect">
            <a:avLst/>
          </a:prstGeom>
          <a:solidFill>
            <a:srgbClr val="FDB813">
              <a:alpha val="50000"/>
            </a:srgbClr>
          </a:solidFill>
        </p:spPr>
        <p:txBody>
          <a:bodyPr wrap="square" lIns="121803" tIns="60901" rIns="121803" bIns="60901" rtlCol="0" anchor="ctr">
            <a:noAutofit/>
          </a:bodyPr>
          <a:lstStyle/>
          <a:p>
            <a:r>
              <a:rPr lang="en-US" sz="1050" b="1">
                <a:solidFill>
                  <a:schemeClr val="tx2">
                    <a:lumMod val="50000"/>
                  </a:schemeClr>
                </a:solidFill>
                <a:latin typeface="Calibri" panose="020F0502020204030204" pitchFamily="34" charset="0"/>
              </a:rPr>
              <a:t>Business metrics</a:t>
            </a:r>
          </a:p>
        </p:txBody>
      </p:sp>
      <p:sp>
        <p:nvSpPr>
          <p:cNvPr id="126" name="TextBox 125">
            <a:extLst>
              <a:ext uri="{FF2B5EF4-FFF2-40B4-BE49-F238E27FC236}">
                <a16:creationId xmlns:a16="http://schemas.microsoft.com/office/drawing/2014/main" id="{8E41921C-6EFD-4F24-A6ED-E9CC54E5EB27}"/>
              </a:ext>
            </a:extLst>
          </p:cNvPr>
          <p:cNvSpPr txBox="1"/>
          <p:nvPr/>
        </p:nvSpPr>
        <p:spPr>
          <a:xfrm>
            <a:off x="4861202" y="2413466"/>
            <a:ext cx="1645920" cy="180000"/>
          </a:xfrm>
          <a:prstGeom prst="rect">
            <a:avLst/>
          </a:prstGeom>
          <a:solidFill>
            <a:srgbClr val="FDB813">
              <a:alpha val="50000"/>
            </a:srgbClr>
          </a:solidFill>
        </p:spPr>
        <p:txBody>
          <a:bodyPr wrap="square" lIns="121803" tIns="60901" rIns="121803" bIns="60901" rtlCol="0" anchor="ctr">
            <a:noAutofit/>
          </a:bodyPr>
          <a:lstStyle/>
          <a:p>
            <a:r>
              <a:rPr lang="en-US" sz="1050" b="1">
                <a:solidFill>
                  <a:schemeClr val="tx2">
                    <a:lumMod val="50000"/>
                  </a:schemeClr>
                </a:solidFill>
                <a:latin typeface="Calibri" panose="020F0502020204030204" pitchFamily="34" charset="0"/>
              </a:rPr>
              <a:t>App Contention</a:t>
            </a:r>
          </a:p>
        </p:txBody>
      </p:sp>
      <p:sp>
        <p:nvSpPr>
          <p:cNvPr id="127" name="TextBox 126">
            <a:extLst>
              <a:ext uri="{FF2B5EF4-FFF2-40B4-BE49-F238E27FC236}">
                <a16:creationId xmlns:a16="http://schemas.microsoft.com/office/drawing/2014/main" id="{37D14819-93D9-4158-877E-187ED937CE3F}"/>
              </a:ext>
            </a:extLst>
          </p:cNvPr>
          <p:cNvSpPr txBox="1"/>
          <p:nvPr/>
        </p:nvSpPr>
        <p:spPr>
          <a:xfrm>
            <a:off x="4872283" y="1585242"/>
            <a:ext cx="1634839" cy="292269"/>
          </a:xfrm>
          <a:prstGeom prst="rect">
            <a:avLst/>
          </a:prstGeom>
          <a:noFill/>
        </p:spPr>
        <p:txBody>
          <a:bodyPr wrap="square" lIns="121803" tIns="60901" rIns="121803" bIns="60901" rtlCol="0">
            <a:spAutoFit/>
          </a:bodyPr>
          <a:lstStyle/>
          <a:p>
            <a:pPr algn="ctr"/>
            <a:r>
              <a:rPr lang="en-US" sz="1100" b="1">
                <a:solidFill>
                  <a:schemeClr val="tx2">
                    <a:lumMod val="50000"/>
                  </a:schemeClr>
                </a:solidFill>
                <a:latin typeface="Times" panose="02020603050405020304" pitchFamily="18" charset="0"/>
                <a:cs typeface="Times" panose="02020603050405020304" pitchFamily="18" charset="0"/>
              </a:rPr>
              <a:t>Metric Types</a:t>
            </a:r>
          </a:p>
        </p:txBody>
      </p:sp>
      <p:cxnSp>
        <p:nvCxnSpPr>
          <p:cNvPr id="128" name="Straight Connector 127">
            <a:extLst>
              <a:ext uri="{FF2B5EF4-FFF2-40B4-BE49-F238E27FC236}">
                <a16:creationId xmlns:a16="http://schemas.microsoft.com/office/drawing/2014/main" id="{1F4608AC-970F-4BBA-9F59-8FEEC9731590}"/>
              </a:ext>
            </a:extLst>
          </p:cNvPr>
          <p:cNvCxnSpPr/>
          <p:nvPr/>
        </p:nvCxnSpPr>
        <p:spPr bwMode="gray">
          <a:xfrm>
            <a:off x="4872283" y="1870625"/>
            <a:ext cx="1645920" cy="0"/>
          </a:xfrm>
          <a:prstGeom prst="line">
            <a:avLst/>
          </a:prstGeom>
          <a:ln w="9525">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5789BC6-594B-4FF9-8322-AB2D4531C694}"/>
              </a:ext>
            </a:extLst>
          </p:cNvPr>
          <p:cNvCxnSpPr>
            <a:cxnSpLocks/>
          </p:cNvCxnSpPr>
          <p:nvPr/>
        </p:nvCxnSpPr>
        <p:spPr bwMode="gray">
          <a:xfrm>
            <a:off x="7074838" y="1870625"/>
            <a:ext cx="1645920" cy="0"/>
          </a:xfrm>
          <a:prstGeom prst="line">
            <a:avLst/>
          </a:prstGeom>
          <a:ln w="9525">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1AF74A1D-8F57-44E4-9A24-CF85E7C2AFAB}"/>
              </a:ext>
            </a:extLst>
          </p:cNvPr>
          <p:cNvCxnSpPr>
            <a:cxnSpLocks/>
            <a:endCxn id="136" idx="1"/>
          </p:cNvCxnSpPr>
          <p:nvPr/>
        </p:nvCxnSpPr>
        <p:spPr>
          <a:xfrm>
            <a:off x="3718913" y="4070898"/>
            <a:ext cx="1142289" cy="410992"/>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C267C01-3A90-4D35-B6C6-B3519FC40F3B}"/>
              </a:ext>
            </a:extLst>
          </p:cNvPr>
          <p:cNvCxnSpPr>
            <a:cxnSpLocks/>
            <a:endCxn id="119" idx="1"/>
          </p:cNvCxnSpPr>
          <p:nvPr/>
        </p:nvCxnSpPr>
        <p:spPr>
          <a:xfrm>
            <a:off x="3718913" y="4070950"/>
            <a:ext cx="1142289" cy="128308"/>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F027379-E879-42B7-BB30-1A370F0449F9}"/>
              </a:ext>
            </a:extLst>
          </p:cNvPr>
          <p:cNvCxnSpPr>
            <a:cxnSpLocks/>
            <a:stCxn id="90" idx="3"/>
            <a:endCxn id="124" idx="1"/>
          </p:cNvCxnSpPr>
          <p:nvPr/>
        </p:nvCxnSpPr>
        <p:spPr>
          <a:xfrm>
            <a:off x="3975469" y="4418120"/>
            <a:ext cx="885733" cy="629034"/>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578A16A5-7B67-4B51-9AFB-D6C6F5E6C7E6}"/>
              </a:ext>
            </a:extLst>
          </p:cNvPr>
          <p:cNvCxnSpPr>
            <a:cxnSpLocks/>
            <a:stCxn id="82" idx="3"/>
            <a:endCxn id="123" idx="1"/>
          </p:cNvCxnSpPr>
          <p:nvPr/>
        </p:nvCxnSpPr>
        <p:spPr>
          <a:xfrm>
            <a:off x="3975469" y="5181553"/>
            <a:ext cx="885733" cy="430862"/>
          </a:xfrm>
          <a:prstGeom prst="straightConnector1">
            <a:avLst/>
          </a:prstGeom>
          <a:ln w="19050">
            <a:solidFill>
              <a:schemeClr val="tx2"/>
            </a:solidFill>
            <a:miter lim="800000"/>
            <a:headEnd type="oval" w="med" len="med"/>
            <a:tailEnd type="triangle"/>
          </a:ln>
          <a:effectLst/>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519B88A6-CD70-46C5-9417-5040393BB3FB}"/>
              </a:ext>
            </a:extLst>
          </p:cNvPr>
          <p:cNvCxnSpPr>
            <a:cxnSpLocks/>
            <a:stCxn id="90" idx="3"/>
            <a:endCxn id="116" idx="1"/>
          </p:cNvCxnSpPr>
          <p:nvPr/>
        </p:nvCxnSpPr>
        <p:spPr>
          <a:xfrm>
            <a:off x="3975469" y="4418120"/>
            <a:ext cx="885733" cy="346402"/>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69237DA4-390C-4ACE-A04E-D8DD18472695}"/>
              </a:ext>
            </a:extLst>
          </p:cNvPr>
          <p:cNvCxnSpPr>
            <a:cxnSpLocks/>
            <a:stCxn id="91" idx="3"/>
            <a:endCxn id="125" idx="1"/>
          </p:cNvCxnSpPr>
          <p:nvPr/>
        </p:nvCxnSpPr>
        <p:spPr>
          <a:xfrm>
            <a:off x="3986404" y="2213828"/>
            <a:ext cx="874798" cy="700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D07B3A94-209A-42A4-A397-3A38CBFF7FC6}"/>
              </a:ext>
            </a:extLst>
          </p:cNvPr>
          <p:cNvSpPr txBox="1"/>
          <p:nvPr/>
        </p:nvSpPr>
        <p:spPr>
          <a:xfrm>
            <a:off x="4861202" y="4391890"/>
            <a:ext cx="1645920" cy="180000"/>
          </a:xfrm>
          <a:prstGeom prst="rect">
            <a:avLst/>
          </a:prstGeom>
          <a:solidFill>
            <a:srgbClr val="FDB813">
              <a:alpha val="50000"/>
            </a:srgbClr>
          </a:solidFill>
        </p:spPr>
        <p:txBody>
          <a:bodyPr wrap="square" lIns="121803" tIns="60901" rIns="121803" bIns="60901" rtlCol="0" anchor="ctr">
            <a:noAutofit/>
          </a:bodyPr>
          <a:lstStyle/>
          <a:p>
            <a:r>
              <a:rPr lang="en-US" sz="1050" b="1">
                <a:solidFill>
                  <a:schemeClr val="tx2">
                    <a:lumMod val="50000"/>
                  </a:schemeClr>
                </a:solidFill>
                <a:latin typeface="Calibri" panose="020F0502020204030204" pitchFamily="34" charset="0"/>
              </a:rPr>
              <a:t>VM Utilization</a:t>
            </a:r>
          </a:p>
        </p:txBody>
      </p:sp>
      <p:cxnSp>
        <p:nvCxnSpPr>
          <p:cNvPr id="137" name="Straight Arrow Connector 136">
            <a:extLst>
              <a:ext uri="{FF2B5EF4-FFF2-40B4-BE49-F238E27FC236}">
                <a16:creationId xmlns:a16="http://schemas.microsoft.com/office/drawing/2014/main" id="{3BF95966-0FB9-4A19-B224-9B4F43D63678}"/>
              </a:ext>
            </a:extLst>
          </p:cNvPr>
          <p:cNvCxnSpPr>
            <a:cxnSpLocks/>
            <a:stCxn id="82" idx="3"/>
            <a:endCxn id="122" idx="1"/>
          </p:cNvCxnSpPr>
          <p:nvPr/>
        </p:nvCxnSpPr>
        <p:spPr>
          <a:xfrm>
            <a:off x="3975469" y="5181553"/>
            <a:ext cx="885733" cy="148233"/>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CC04A5A-5CA2-4CBF-9948-FF0332965F1E}"/>
              </a:ext>
            </a:extLst>
          </p:cNvPr>
          <p:cNvSpPr txBox="1"/>
          <p:nvPr/>
        </p:nvSpPr>
        <p:spPr>
          <a:xfrm>
            <a:off x="7068000" y="4387858"/>
            <a:ext cx="1645920" cy="18000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050" b="1">
                <a:solidFill>
                  <a:schemeClr val="tx2"/>
                </a:solidFill>
                <a:latin typeface="Calibri" panose="020F0502020204030204" pitchFamily="34" charset="0"/>
              </a:rPr>
              <a:t>VM Capacity </a:t>
            </a:r>
          </a:p>
        </p:txBody>
      </p:sp>
      <p:sp>
        <p:nvSpPr>
          <p:cNvPr id="143" name="TextBox 142">
            <a:extLst>
              <a:ext uri="{FF2B5EF4-FFF2-40B4-BE49-F238E27FC236}">
                <a16:creationId xmlns:a16="http://schemas.microsoft.com/office/drawing/2014/main" id="{BC83714A-DB62-48C2-A9F7-D75D477E41E7}"/>
              </a:ext>
            </a:extLst>
          </p:cNvPr>
          <p:cNvSpPr txBox="1"/>
          <p:nvPr/>
        </p:nvSpPr>
        <p:spPr>
          <a:xfrm>
            <a:off x="7068000" y="4105730"/>
            <a:ext cx="1645920" cy="18000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050" b="1">
                <a:solidFill>
                  <a:schemeClr val="tx2"/>
                </a:solidFill>
                <a:latin typeface="Calibri" panose="020F0502020204030204" pitchFamily="34" charset="0"/>
              </a:rPr>
              <a:t>VM Performance</a:t>
            </a:r>
          </a:p>
        </p:txBody>
      </p:sp>
      <p:grpSp>
        <p:nvGrpSpPr>
          <p:cNvPr id="144" name="Group 143">
            <a:extLst>
              <a:ext uri="{FF2B5EF4-FFF2-40B4-BE49-F238E27FC236}">
                <a16:creationId xmlns:a16="http://schemas.microsoft.com/office/drawing/2014/main" id="{45ED39D3-E34C-4B89-9180-AA8C2B9B021F}"/>
              </a:ext>
            </a:extLst>
          </p:cNvPr>
          <p:cNvGrpSpPr/>
          <p:nvPr/>
        </p:nvGrpSpPr>
        <p:grpSpPr>
          <a:xfrm>
            <a:off x="1388867" y="4853611"/>
            <a:ext cx="2435589" cy="420471"/>
            <a:chOff x="541907" y="3404012"/>
            <a:chExt cx="2435589" cy="512466"/>
          </a:xfrm>
        </p:grpSpPr>
        <p:sp>
          <p:nvSpPr>
            <p:cNvPr id="146" name="Rectangle 145">
              <a:extLst>
                <a:ext uri="{FF2B5EF4-FFF2-40B4-BE49-F238E27FC236}">
                  <a16:creationId xmlns:a16="http://schemas.microsoft.com/office/drawing/2014/main" id="{78344E5E-488B-48E9-B4A6-04A95A905700}"/>
                </a:ext>
              </a:extLst>
            </p:cNvPr>
            <p:cNvSpPr/>
            <p:nvPr/>
          </p:nvSpPr>
          <p:spPr>
            <a:xfrm>
              <a:off x="1835208" y="3404012"/>
              <a:ext cx="1142288" cy="512466"/>
            </a:xfrm>
            <a:prstGeom prst="rect">
              <a:avLst/>
            </a:prstGeom>
            <a:gradFill>
              <a:gsLst>
                <a:gs pos="0">
                  <a:schemeClr val="accent1">
                    <a:lumMod val="40000"/>
                    <a:lumOff val="60000"/>
                  </a:schemeClr>
                </a:gs>
                <a:gs pos="34000">
                  <a:schemeClr val="accent1">
                    <a:lumMod val="45000"/>
                    <a:lumOff val="55000"/>
                  </a:schemeClr>
                </a:gs>
                <a:gs pos="78000">
                  <a:schemeClr val="accent1">
                    <a:lumMod val="45000"/>
                    <a:lumOff val="55000"/>
                  </a:schemeClr>
                </a:gs>
                <a:gs pos="100000">
                  <a:schemeClr val="bg1"/>
                </a:gs>
              </a:gsLst>
              <a:lin ang="5400000" scaled="1"/>
            </a:gradFill>
            <a:ln>
              <a:noFill/>
            </a:ln>
            <a:effectLst/>
          </p:spPr>
          <p:style>
            <a:lnRef idx="1">
              <a:schemeClr val="dk1"/>
            </a:lnRef>
            <a:fillRef idx="2">
              <a:schemeClr val="dk1"/>
            </a:fillRef>
            <a:effectRef idx="1">
              <a:schemeClr val="dk1"/>
            </a:effectRef>
            <a:fontRef idx="minor">
              <a:schemeClr val="dk1"/>
            </a:fontRef>
          </p:style>
          <p:txBody>
            <a:bodyPr lIns="121803" tIns="60901" rIns="121803" bIns="60901" rtlCol="0" anchor="ctr"/>
            <a:lstStyle/>
            <a:p>
              <a:pPr algn="ctr"/>
              <a:r>
                <a:rPr lang="en-US" sz="1050" b="1">
                  <a:solidFill>
                    <a:schemeClr val="bg2">
                      <a:lumMod val="10000"/>
                    </a:schemeClr>
                  </a:solidFill>
                  <a:latin typeface="Calibri" panose="020F0502020204030204" pitchFamily="34" charset="0"/>
                </a:rPr>
                <a:t>Network Virtualization</a:t>
              </a:r>
            </a:p>
          </p:txBody>
        </p:sp>
        <p:sp>
          <p:nvSpPr>
            <p:cNvPr id="147" name="Rectangle 146">
              <a:extLst>
                <a:ext uri="{FF2B5EF4-FFF2-40B4-BE49-F238E27FC236}">
                  <a16:creationId xmlns:a16="http://schemas.microsoft.com/office/drawing/2014/main" id="{C4CEAA04-08BE-4EA3-AF05-76121CFEBBAE}"/>
                </a:ext>
              </a:extLst>
            </p:cNvPr>
            <p:cNvSpPr/>
            <p:nvPr/>
          </p:nvSpPr>
          <p:spPr>
            <a:xfrm>
              <a:off x="541907" y="3404012"/>
              <a:ext cx="1142288" cy="512466"/>
            </a:xfrm>
            <a:prstGeom prst="rect">
              <a:avLst/>
            </a:prstGeom>
            <a:gradFill>
              <a:gsLst>
                <a:gs pos="0">
                  <a:schemeClr val="accent1">
                    <a:lumMod val="40000"/>
                    <a:lumOff val="60000"/>
                  </a:schemeClr>
                </a:gs>
                <a:gs pos="34000">
                  <a:schemeClr val="accent1">
                    <a:lumMod val="45000"/>
                    <a:lumOff val="55000"/>
                  </a:schemeClr>
                </a:gs>
                <a:gs pos="78000">
                  <a:schemeClr val="accent1">
                    <a:lumMod val="45000"/>
                    <a:lumOff val="55000"/>
                  </a:schemeClr>
                </a:gs>
                <a:gs pos="100000">
                  <a:schemeClr val="bg1"/>
                </a:gs>
              </a:gsLst>
              <a:lin ang="5400000" scaled="1"/>
            </a:gradFill>
            <a:ln>
              <a:noFill/>
            </a:ln>
            <a:effectLst/>
          </p:spPr>
          <p:style>
            <a:lnRef idx="1">
              <a:schemeClr val="dk1"/>
            </a:lnRef>
            <a:fillRef idx="2">
              <a:schemeClr val="dk1"/>
            </a:fillRef>
            <a:effectRef idx="1">
              <a:schemeClr val="dk1"/>
            </a:effectRef>
            <a:fontRef idx="minor">
              <a:schemeClr val="dk1"/>
            </a:fontRef>
          </p:style>
          <p:txBody>
            <a:bodyPr lIns="121803" tIns="60901" rIns="121803" bIns="60901" rtlCol="0" anchor="ctr"/>
            <a:lstStyle/>
            <a:p>
              <a:pPr algn="ctr"/>
              <a:r>
                <a:rPr lang="en-US" sz="1050" b="1">
                  <a:solidFill>
                    <a:schemeClr val="bg2">
                      <a:lumMod val="10000"/>
                    </a:schemeClr>
                  </a:solidFill>
                  <a:latin typeface="Calibri" panose="020F0502020204030204" pitchFamily="34" charset="0"/>
                </a:rPr>
                <a:t>Storage Virtualization</a:t>
              </a:r>
            </a:p>
          </p:txBody>
        </p:sp>
      </p:grpSp>
      <p:sp>
        <p:nvSpPr>
          <p:cNvPr id="149" name="Rectangle 148">
            <a:extLst>
              <a:ext uri="{FF2B5EF4-FFF2-40B4-BE49-F238E27FC236}">
                <a16:creationId xmlns:a16="http://schemas.microsoft.com/office/drawing/2014/main" id="{8C59BC88-208A-4EB5-BA52-A90C159E4B8D}"/>
              </a:ext>
            </a:extLst>
          </p:cNvPr>
          <p:cNvSpPr/>
          <p:nvPr/>
        </p:nvSpPr>
        <p:spPr>
          <a:xfrm>
            <a:off x="1388867" y="5343470"/>
            <a:ext cx="2435589" cy="294803"/>
          </a:xfrm>
          <a:prstGeom prst="rect">
            <a:avLst/>
          </a:prstGeom>
          <a:gradFill>
            <a:gsLst>
              <a:gs pos="0">
                <a:schemeClr val="accent1">
                  <a:lumMod val="40000"/>
                  <a:lumOff val="60000"/>
                </a:schemeClr>
              </a:gs>
              <a:gs pos="34000">
                <a:schemeClr val="accent1">
                  <a:lumMod val="45000"/>
                  <a:lumOff val="55000"/>
                </a:schemeClr>
              </a:gs>
              <a:gs pos="78000">
                <a:schemeClr val="accent1">
                  <a:lumMod val="45000"/>
                  <a:lumOff val="55000"/>
                </a:schemeClr>
              </a:gs>
              <a:gs pos="100000">
                <a:schemeClr val="bg1"/>
              </a:gs>
            </a:gsLst>
            <a:lin ang="5400000" scaled="1"/>
          </a:gradFill>
          <a:ln>
            <a:noFill/>
          </a:ln>
          <a:effectLst/>
        </p:spPr>
        <p:style>
          <a:lnRef idx="1">
            <a:schemeClr val="dk1"/>
          </a:lnRef>
          <a:fillRef idx="2">
            <a:schemeClr val="dk1"/>
          </a:fillRef>
          <a:effectRef idx="1">
            <a:schemeClr val="dk1"/>
          </a:effectRef>
          <a:fontRef idx="minor">
            <a:schemeClr val="dk1"/>
          </a:fontRef>
        </p:style>
        <p:txBody>
          <a:bodyPr lIns="121803" tIns="60901" rIns="121803" bIns="60901" rtlCol="0" anchor="ctr"/>
          <a:lstStyle/>
          <a:p>
            <a:pPr algn="ctr"/>
            <a:r>
              <a:rPr lang="en-US" sz="1050" b="1">
                <a:solidFill>
                  <a:schemeClr val="bg2">
                    <a:lumMod val="10000"/>
                  </a:schemeClr>
                </a:solidFill>
                <a:latin typeface="Calibri" panose="020F0502020204030204" pitchFamily="34" charset="0"/>
              </a:rPr>
              <a:t>Physical Resource</a:t>
            </a:r>
          </a:p>
        </p:txBody>
      </p:sp>
      <p:cxnSp>
        <p:nvCxnSpPr>
          <p:cNvPr id="150" name="Straight Arrow Connector 149">
            <a:extLst>
              <a:ext uri="{FF2B5EF4-FFF2-40B4-BE49-F238E27FC236}">
                <a16:creationId xmlns:a16="http://schemas.microsoft.com/office/drawing/2014/main" id="{C0721EE5-532C-4DFA-A6F1-2AD333DB27B4}"/>
              </a:ext>
            </a:extLst>
          </p:cNvPr>
          <p:cNvCxnSpPr>
            <a:cxnSpLocks/>
            <a:stCxn id="116" idx="3"/>
            <a:endCxn id="97" idx="1"/>
          </p:cNvCxnSpPr>
          <p:nvPr/>
        </p:nvCxnSpPr>
        <p:spPr>
          <a:xfrm flipV="1">
            <a:off x="6507122" y="4759986"/>
            <a:ext cx="560878" cy="4536"/>
          </a:xfrm>
          <a:prstGeom prst="straightConnector1">
            <a:avLst/>
          </a:prstGeom>
          <a:ln w="19050">
            <a:solidFill>
              <a:schemeClr val="tx2"/>
            </a:solidFill>
            <a:prstDash val="solid"/>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E61FB55F-47AD-49DD-A279-F07A804FCE2C}"/>
              </a:ext>
            </a:extLst>
          </p:cNvPr>
          <p:cNvCxnSpPr>
            <a:cxnSpLocks/>
            <a:stCxn id="120" idx="3"/>
            <a:endCxn id="94" idx="1"/>
          </p:cNvCxnSpPr>
          <p:nvPr/>
        </p:nvCxnSpPr>
        <p:spPr>
          <a:xfrm flipV="1">
            <a:off x="6507122" y="3067218"/>
            <a:ext cx="560878" cy="1512"/>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134FF200-DD29-455D-B03C-B98AE276FD97}"/>
              </a:ext>
            </a:extLst>
          </p:cNvPr>
          <p:cNvCxnSpPr>
            <a:cxnSpLocks/>
            <a:stCxn id="118" idx="3"/>
            <a:endCxn id="93" idx="1"/>
          </p:cNvCxnSpPr>
          <p:nvPr/>
        </p:nvCxnSpPr>
        <p:spPr>
          <a:xfrm flipV="1">
            <a:off x="6507122" y="3349346"/>
            <a:ext cx="560878" cy="201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59AB1260-5944-4924-BC07-FBC2025E2CAC}"/>
              </a:ext>
            </a:extLst>
          </p:cNvPr>
          <p:cNvCxnSpPr>
            <a:cxnSpLocks/>
            <a:stCxn id="122" idx="3"/>
            <a:endCxn id="101" idx="1"/>
          </p:cNvCxnSpPr>
          <p:nvPr/>
        </p:nvCxnSpPr>
        <p:spPr>
          <a:xfrm flipV="1">
            <a:off x="6507122" y="5324242"/>
            <a:ext cx="560878" cy="5544"/>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F79597CE-581B-45D6-9544-EFEE6937D2A8}"/>
              </a:ext>
            </a:extLst>
          </p:cNvPr>
          <p:cNvCxnSpPr>
            <a:cxnSpLocks/>
            <a:stCxn id="123" idx="3"/>
            <a:endCxn id="102" idx="1"/>
          </p:cNvCxnSpPr>
          <p:nvPr/>
        </p:nvCxnSpPr>
        <p:spPr>
          <a:xfrm flipV="1">
            <a:off x="6507122" y="5606374"/>
            <a:ext cx="560878" cy="6041"/>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3F3389F6-528B-4580-9586-4A497CA148CD}"/>
              </a:ext>
            </a:extLst>
          </p:cNvPr>
          <p:cNvCxnSpPr>
            <a:cxnSpLocks/>
            <a:stCxn id="124" idx="3"/>
            <a:endCxn id="92" idx="1"/>
          </p:cNvCxnSpPr>
          <p:nvPr/>
        </p:nvCxnSpPr>
        <p:spPr>
          <a:xfrm flipV="1">
            <a:off x="6507122" y="5042114"/>
            <a:ext cx="560878" cy="504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C2CB20A0-B675-4FF2-B31C-BBC5824B19F9}"/>
              </a:ext>
            </a:extLst>
          </p:cNvPr>
          <p:cNvCxnSpPr>
            <a:cxnSpLocks/>
            <a:stCxn id="125" idx="3"/>
            <a:endCxn id="103" idx="1"/>
          </p:cNvCxnSpPr>
          <p:nvPr/>
        </p:nvCxnSpPr>
        <p:spPr>
          <a:xfrm>
            <a:off x="6507122" y="2220834"/>
            <a:ext cx="560878" cy="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911E4C68-A394-467E-936C-03B08C4464D3}"/>
              </a:ext>
            </a:extLst>
          </p:cNvPr>
          <p:cNvCxnSpPr>
            <a:cxnSpLocks/>
            <a:stCxn id="126" idx="3"/>
            <a:endCxn id="100" idx="1"/>
          </p:cNvCxnSpPr>
          <p:nvPr/>
        </p:nvCxnSpPr>
        <p:spPr>
          <a:xfrm flipV="1">
            <a:off x="6507122" y="2502962"/>
            <a:ext cx="560878" cy="504"/>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846E1C40-5DA5-49E5-952E-98CEDD2963EB}"/>
              </a:ext>
            </a:extLst>
          </p:cNvPr>
          <p:cNvCxnSpPr>
            <a:cxnSpLocks/>
            <a:stCxn id="121" idx="3"/>
            <a:endCxn id="104" idx="1"/>
          </p:cNvCxnSpPr>
          <p:nvPr/>
        </p:nvCxnSpPr>
        <p:spPr>
          <a:xfrm flipV="1">
            <a:off x="6507122" y="2785090"/>
            <a:ext cx="560878" cy="1008"/>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7D3BD9B5-244A-43F1-9950-CCC4248D701F}"/>
              </a:ext>
            </a:extLst>
          </p:cNvPr>
          <p:cNvCxnSpPr>
            <a:cxnSpLocks/>
            <a:stCxn id="136" idx="3"/>
            <a:endCxn id="139" idx="1"/>
          </p:cNvCxnSpPr>
          <p:nvPr/>
        </p:nvCxnSpPr>
        <p:spPr>
          <a:xfrm flipV="1">
            <a:off x="6507122" y="4477858"/>
            <a:ext cx="560878" cy="4032"/>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9BDA16D3-6B4F-4B40-9402-1D28B0836906}"/>
              </a:ext>
            </a:extLst>
          </p:cNvPr>
          <p:cNvGrpSpPr/>
          <p:nvPr/>
        </p:nvGrpSpPr>
        <p:grpSpPr>
          <a:xfrm>
            <a:off x="6507122" y="2503466"/>
            <a:ext cx="560878" cy="2538648"/>
            <a:chOff x="6507122" y="2503466"/>
            <a:chExt cx="560878" cy="2538648"/>
          </a:xfrm>
        </p:grpSpPr>
        <p:cxnSp>
          <p:nvCxnSpPr>
            <p:cNvPr id="163" name="Straight Arrow Connector 162">
              <a:extLst>
                <a:ext uri="{FF2B5EF4-FFF2-40B4-BE49-F238E27FC236}">
                  <a16:creationId xmlns:a16="http://schemas.microsoft.com/office/drawing/2014/main" id="{E4DB08EC-167E-4CB9-AAE2-4DF9096329DE}"/>
                </a:ext>
              </a:extLst>
            </p:cNvPr>
            <p:cNvCxnSpPr>
              <a:cxnSpLocks/>
              <a:stCxn id="119" idx="3"/>
              <a:endCxn id="139" idx="1"/>
            </p:cNvCxnSpPr>
            <p:nvPr/>
          </p:nvCxnSpPr>
          <p:spPr>
            <a:xfrm>
              <a:off x="6507122" y="4199258"/>
              <a:ext cx="560878" cy="278600"/>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4320FEC-F885-4A30-8438-4BF1AA12A16E}"/>
                </a:ext>
              </a:extLst>
            </p:cNvPr>
            <p:cNvCxnSpPr>
              <a:cxnSpLocks/>
              <a:stCxn id="116" idx="3"/>
              <a:endCxn id="92" idx="1"/>
            </p:cNvCxnSpPr>
            <p:nvPr/>
          </p:nvCxnSpPr>
          <p:spPr>
            <a:xfrm>
              <a:off x="6507122" y="4764522"/>
              <a:ext cx="560878" cy="277592"/>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C2D3E1A-490E-45CD-8128-1DAD04A45D59}"/>
                </a:ext>
              </a:extLst>
            </p:cNvPr>
            <p:cNvCxnSpPr>
              <a:cxnSpLocks/>
              <a:stCxn id="120" idx="3"/>
              <a:endCxn id="93" idx="1"/>
            </p:cNvCxnSpPr>
            <p:nvPr/>
          </p:nvCxnSpPr>
          <p:spPr>
            <a:xfrm>
              <a:off x="6507122" y="3068730"/>
              <a:ext cx="560878" cy="280616"/>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147660F-F30A-47E4-90ED-2542EF054222}"/>
                </a:ext>
              </a:extLst>
            </p:cNvPr>
            <p:cNvCxnSpPr>
              <a:cxnSpLocks/>
              <a:stCxn id="126" idx="3"/>
              <a:endCxn id="104" idx="1"/>
            </p:cNvCxnSpPr>
            <p:nvPr/>
          </p:nvCxnSpPr>
          <p:spPr>
            <a:xfrm>
              <a:off x="6507122" y="2503466"/>
              <a:ext cx="560878" cy="281624"/>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69" name="Straight Arrow Connector 168">
            <a:extLst>
              <a:ext uri="{FF2B5EF4-FFF2-40B4-BE49-F238E27FC236}">
                <a16:creationId xmlns:a16="http://schemas.microsoft.com/office/drawing/2014/main" id="{293AB686-408D-45BC-B736-BEF7FBE3EA59}"/>
              </a:ext>
            </a:extLst>
          </p:cNvPr>
          <p:cNvCxnSpPr>
            <a:cxnSpLocks/>
            <a:stCxn id="119" idx="3"/>
            <a:endCxn id="143" idx="1"/>
          </p:cNvCxnSpPr>
          <p:nvPr/>
        </p:nvCxnSpPr>
        <p:spPr>
          <a:xfrm flipV="1">
            <a:off x="6507122" y="4195730"/>
            <a:ext cx="560878" cy="3528"/>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58162962-C63A-4934-901C-CC467EA6A0D5}"/>
              </a:ext>
            </a:extLst>
          </p:cNvPr>
          <p:cNvGrpSpPr/>
          <p:nvPr/>
        </p:nvGrpSpPr>
        <p:grpSpPr>
          <a:xfrm>
            <a:off x="6507122" y="2502962"/>
            <a:ext cx="560878" cy="2544192"/>
            <a:chOff x="6507122" y="2502962"/>
            <a:chExt cx="560878" cy="2544192"/>
          </a:xfrm>
        </p:grpSpPr>
        <p:cxnSp>
          <p:nvCxnSpPr>
            <p:cNvPr id="173" name="Straight Arrow Connector 172">
              <a:extLst>
                <a:ext uri="{FF2B5EF4-FFF2-40B4-BE49-F238E27FC236}">
                  <a16:creationId xmlns:a16="http://schemas.microsoft.com/office/drawing/2014/main" id="{8C4BC7B5-D389-4181-8849-657DAF857E15}"/>
                </a:ext>
              </a:extLst>
            </p:cNvPr>
            <p:cNvCxnSpPr>
              <a:cxnSpLocks/>
              <a:stCxn id="124" idx="3"/>
              <a:endCxn id="97" idx="1"/>
            </p:cNvCxnSpPr>
            <p:nvPr/>
          </p:nvCxnSpPr>
          <p:spPr>
            <a:xfrm flipV="1">
              <a:off x="6507122" y="4759986"/>
              <a:ext cx="560878" cy="287168"/>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554F6867-20C4-4FE0-A82D-F962582315DC}"/>
                </a:ext>
              </a:extLst>
            </p:cNvPr>
            <p:cNvCxnSpPr>
              <a:cxnSpLocks/>
              <a:stCxn id="118" idx="3"/>
              <a:endCxn id="94" idx="1"/>
            </p:cNvCxnSpPr>
            <p:nvPr/>
          </p:nvCxnSpPr>
          <p:spPr>
            <a:xfrm flipV="1">
              <a:off x="6507122" y="3067218"/>
              <a:ext cx="560878" cy="284144"/>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3A58EB22-839A-4BF3-BDA1-6E3C735A2B8F}"/>
                </a:ext>
              </a:extLst>
            </p:cNvPr>
            <p:cNvCxnSpPr>
              <a:cxnSpLocks/>
              <a:stCxn id="121" idx="3"/>
              <a:endCxn id="100" idx="1"/>
            </p:cNvCxnSpPr>
            <p:nvPr/>
          </p:nvCxnSpPr>
          <p:spPr>
            <a:xfrm flipV="1">
              <a:off x="6507122" y="2502962"/>
              <a:ext cx="560878" cy="283136"/>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CD54B1B-1348-41B0-A07C-45FF3B260252}"/>
                </a:ext>
              </a:extLst>
            </p:cNvPr>
            <p:cNvCxnSpPr>
              <a:cxnSpLocks/>
              <a:stCxn id="136" idx="3"/>
              <a:endCxn id="143" idx="1"/>
            </p:cNvCxnSpPr>
            <p:nvPr/>
          </p:nvCxnSpPr>
          <p:spPr>
            <a:xfrm flipV="1">
              <a:off x="6507122" y="4195730"/>
              <a:ext cx="560878" cy="286160"/>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05004666-82B3-4D58-92CC-BB261979A412}"/>
              </a:ext>
            </a:extLst>
          </p:cNvPr>
          <p:cNvGrpSpPr/>
          <p:nvPr/>
        </p:nvGrpSpPr>
        <p:grpSpPr>
          <a:xfrm>
            <a:off x="6507122" y="2875090"/>
            <a:ext cx="590404" cy="2261560"/>
            <a:chOff x="6477596" y="2502962"/>
            <a:chExt cx="590404" cy="2261560"/>
          </a:xfrm>
        </p:grpSpPr>
        <p:cxnSp>
          <p:nvCxnSpPr>
            <p:cNvPr id="178" name="Straight Arrow Connector 177">
              <a:extLst>
                <a:ext uri="{FF2B5EF4-FFF2-40B4-BE49-F238E27FC236}">
                  <a16:creationId xmlns:a16="http://schemas.microsoft.com/office/drawing/2014/main" id="{C25C1785-4D52-4872-8690-B04E09C86F6C}"/>
                </a:ext>
              </a:extLst>
            </p:cNvPr>
            <p:cNvCxnSpPr>
              <a:cxnSpLocks/>
              <a:stCxn id="119" idx="3"/>
              <a:endCxn id="192" idx="1"/>
            </p:cNvCxnSpPr>
            <p:nvPr/>
          </p:nvCxnSpPr>
          <p:spPr>
            <a:xfrm flipV="1">
              <a:off x="6477596" y="3259346"/>
              <a:ext cx="560878" cy="567784"/>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8AA1BB4-F9E6-4910-96E5-25661D86A8C2}"/>
                </a:ext>
              </a:extLst>
            </p:cNvPr>
            <p:cNvCxnSpPr>
              <a:cxnSpLocks/>
              <a:stCxn id="116" idx="3"/>
              <a:endCxn id="143" idx="1"/>
            </p:cNvCxnSpPr>
            <p:nvPr/>
          </p:nvCxnSpPr>
          <p:spPr>
            <a:xfrm flipV="1">
              <a:off x="6507122" y="4195730"/>
              <a:ext cx="560878" cy="568792"/>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9050326-F5D5-4777-87A2-A9A3F67657A1}"/>
                </a:ext>
              </a:extLst>
            </p:cNvPr>
            <p:cNvCxnSpPr>
              <a:cxnSpLocks/>
              <a:stCxn id="120" idx="3"/>
              <a:endCxn id="100" idx="1"/>
            </p:cNvCxnSpPr>
            <p:nvPr/>
          </p:nvCxnSpPr>
          <p:spPr>
            <a:xfrm flipV="1">
              <a:off x="6507122" y="2502962"/>
              <a:ext cx="560878" cy="565768"/>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sp>
        <p:nvSpPr>
          <p:cNvPr id="181" name="Rectangle 180">
            <a:extLst>
              <a:ext uri="{FF2B5EF4-FFF2-40B4-BE49-F238E27FC236}">
                <a16:creationId xmlns:a16="http://schemas.microsoft.com/office/drawing/2014/main" id="{193A4308-6624-43E9-BDE4-4F1B28609F57}"/>
              </a:ext>
            </a:extLst>
          </p:cNvPr>
          <p:cNvSpPr/>
          <p:nvPr/>
        </p:nvSpPr>
        <p:spPr>
          <a:xfrm>
            <a:off x="2649164" y="2602280"/>
            <a:ext cx="1011013" cy="860668"/>
          </a:xfrm>
          <a:prstGeom prst="rect">
            <a:avLst/>
          </a:prstGeom>
          <a:gradFill>
            <a:gsLst>
              <a:gs pos="0">
                <a:schemeClr val="accent1">
                  <a:lumMod val="5000"/>
                  <a:lumOff val="95000"/>
                </a:schemeClr>
              </a:gs>
              <a:gs pos="45000">
                <a:schemeClr val="accent1">
                  <a:lumMod val="45000"/>
                  <a:lumOff val="55000"/>
                </a:schemeClr>
              </a:gs>
              <a:gs pos="32040">
                <a:srgbClr val="9DDEFF"/>
              </a:gs>
              <a:gs pos="72000">
                <a:schemeClr val="accent1">
                  <a:lumMod val="45000"/>
                  <a:lumOff val="55000"/>
                </a:schemeClr>
              </a:gs>
              <a:gs pos="100000">
                <a:schemeClr val="bg1"/>
              </a:gs>
            </a:gsLst>
            <a:lin ang="5400000" scaled="1"/>
          </a:gradFill>
          <a:ln>
            <a:noFill/>
          </a:ln>
        </p:spPr>
        <p:style>
          <a:lnRef idx="0">
            <a:scrgbClr r="0" g="0" b="0"/>
          </a:lnRef>
          <a:fillRef idx="0">
            <a:scrgbClr r="0" g="0" b="0"/>
          </a:fillRef>
          <a:effectRef idx="0">
            <a:scrgbClr r="0" g="0" b="0"/>
          </a:effectRef>
          <a:fontRef idx="minor">
            <a:schemeClr val="lt1"/>
          </a:fontRef>
        </p:style>
        <p:txBody>
          <a:bodyPr lIns="121803" tIns="60901" rIns="121803" bIns="60901" rtlCol="0" anchor="b"/>
          <a:lstStyle/>
          <a:p>
            <a:pPr algn="ctr"/>
            <a:r>
              <a:rPr lang="en-US" sz="1050" b="1">
                <a:solidFill>
                  <a:schemeClr val="bg2">
                    <a:lumMod val="10000"/>
                  </a:schemeClr>
                </a:solidFill>
                <a:latin typeface="Calibri" panose="020F0502020204030204" pitchFamily="34" charset="0"/>
              </a:rPr>
              <a:t>Container</a:t>
            </a:r>
          </a:p>
        </p:txBody>
      </p:sp>
      <p:sp>
        <p:nvSpPr>
          <p:cNvPr id="182" name="Rectangle 181">
            <a:extLst>
              <a:ext uri="{FF2B5EF4-FFF2-40B4-BE49-F238E27FC236}">
                <a16:creationId xmlns:a16="http://schemas.microsoft.com/office/drawing/2014/main" id="{FCF56790-E861-4D4D-8532-705C7B1D9269}"/>
              </a:ext>
            </a:extLst>
          </p:cNvPr>
          <p:cNvSpPr/>
          <p:nvPr/>
        </p:nvSpPr>
        <p:spPr>
          <a:xfrm>
            <a:off x="2786177" y="2660111"/>
            <a:ext cx="717833" cy="295662"/>
          </a:xfrm>
          <a:prstGeom prst="rect">
            <a:avLst/>
          </a:prstGeom>
          <a:gradFill>
            <a:gsLst>
              <a:gs pos="0">
                <a:schemeClr val="accent1">
                  <a:lumMod val="5000"/>
                  <a:lumOff val="95000"/>
                </a:schemeClr>
              </a:gs>
              <a:gs pos="45000">
                <a:schemeClr val="accent1">
                  <a:lumMod val="45000"/>
                  <a:lumOff val="55000"/>
                </a:schemeClr>
              </a:gs>
              <a:gs pos="32040">
                <a:srgbClr val="9DDEFF"/>
              </a:gs>
              <a:gs pos="72000">
                <a:schemeClr val="accent1">
                  <a:lumMod val="45000"/>
                  <a:lumOff val="55000"/>
                </a:schemeClr>
              </a:gs>
              <a:gs pos="100000">
                <a:schemeClr val="bg1"/>
              </a:gs>
            </a:gsLst>
            <a:lin ang="5400000" scaled="1"/>
          </a:gradFill>
          <a:ln>
            <a:noFill/>
          </a:ln>
        </p:spPr>
        <p:style>
          <a:lnRef idx="0">
            <a:scrgbClr r="0" g="0" b="0"/>
          </a:lnRef>
          <a:fillRef idx="0">
            <a:scrgbClr r="0" g="0" b="0"/>
          </a:fillRef>
          <a:effectRef idx="0">
            <a:scrgbClr r="0" g="0" b="0"/>
          </a:effectRef>
          <a:fontRef idx="minor">
            <a:schemeClr val="lt1"/>
          </a:fontRef>
        </p:style>
        <p:txBody>
          <a:bodyPr lIns="121803" tIns="60901" rIns="121803" bIns="60901" rtlCol="0" anchor="ctr"/>
          <a:lstStyle/>
          <a:p>
            <a:pPr algn="ctr"/>
            <a:r>
              <a:rPr lang="en-US" sz="1050" b="1">
                <a:solidFill>
                  <a:schemeClr val="bg2">
                    <a:lumMod val="10000"/>
                  </a:schemeClr>
                </a:solidFill>
                <a:latin typeface="Calibri" panose="020F0502020204030204" pitchFamily="34" charset="0"/>
              </a:rPr>
              <a:t>Service</a:t>
            </a:r>
          </a:p>
        </p:txBody>
      </p:sp>
      <p:cxnSp>
        <p:nvCxnSpPr>
          <p:cNvPr id="183" name="Straight Arrow Connector 182">
            <a:extLst>
              <a:ext uri="{FF2B5EF4-FFF2-40B4-BE49-F238E27FC236}">
                <a16:creationId xmlns:a16="http://schemas.microsoft.com/office/drawing/2014/main" id="{87092024-1A7F-4457-B189-AA3A0343BC3C}"/>
              </a:ext>
            </a:extLst>
          </p:cNvPr>
          <p:cNvCxnSpPr>
            <a:cxnSpLocks/>
            <a:endCxn id="121" idx="1"/>
          </p:cNvCxnSpPr>
          <p:nvPr/>
        </p:nvCxnSpPr>
        <p:spPr>
          <a:xfrm flipV="1">
            <a:off x="3504010" y="2786098"/>
            <a:ext cx="1357192" cy="41182"/>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B116330-2A15-4F86-8781-4B1F7AB5674E}"/>
              </a:ext>
            </a:extLst>
          </p:cNvPr>
          <p:cNvCxnSpPr>
            <a:cxnSpLocks/>
            <a:endCxn id="126" idx="1"/>
          </p:cNvCxnSpPr>
          <p:nvPr/>
        </p:nvCxnSpPr>
        <p:spPr>
          <a:xfrm flipV="1">
            <a:off x="3504010" y="2503466"/>
            <a:ext cx="1357192" cy="319634"/>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4B083433-BA70-4D21-AADD-0A5ADF21D838}"/>
              </a:ext>
            </a:extLst>
          </p:cNvPr>
          <p:cNvSpPr txBox="1"/>
          <p:nvPr/>
        </p:nvSpPr>
        <p:spPr>
          <a:xfrm>
            <a:off x="4861202" y="3543994"/>
            <a:ext cx="1645920" cy="180000"/>
          </a:xfrm>
          <a:prstGeom prst="rect">
            <a:avLst/>
          </a:prstGeom>
          <a:solidFill>
            <a:srgbClr val="FDB813">
              <a:alpha val="50000"/>
            </a:srgbClr>
          </a:solidFill>
        </p:spPr>
        <p:txBody>
          <a:bodyPr wrap="square" lIns="121803" tIns="60901" rIns="121803" bIns="60901" rtlCol="0" anchor="ctr">
            <a:noAutofit/>
          </a:bodyPr>
          <a:lstStyle/>
          <a:p>
            <a:r>
              <a:rPr lang="en-US" sz="1050" b="1">
                <a:solidFill>
                  <a:schemeClr val="tx2">
                    <a:lumMod val="50000"/>
                  </a:schemeClr>
                </a:solidFill>
                <a:latin typeface="Calibri" panose="020F0502020204030204" pitchFamily="34" charset="0"/>
              </a:rPr>
              <a:t>Guest OS Contention</a:t>
            </a:r>
          </a:p>
        </p:txBody>
      </p:sp>
      <p:cxnSp>
        <p:nvCxnSpPr>
          <p:cNvPr id="186" name="Straight Arrow Connector 185">
            <a:extLst>
              <a:ext uri="{FF2B5EF4-FFF2-40B4-BE49-F238E27FC236}">
                <a16:creationId xmlns:a16="http://schemas.microsoft.com/office/drawing/2014/main" id="{DC7B0990-67BD-4564-95E8-9FD4A5A13416}"/>
              </a:ext>
            </a:extLst>
          </p:cNvPr>
          <p:cNvCxnSpPr>
            <a:cxnSpLocks/>
            <a:endCxn id="188" idx="1"/>
          </p:cNvCxnSpPr>
          <p:nvPr/>
        </p:nvCxnSpPr>
        <p:spPr>
          <a:xfrm>
            <a:off x="3741095" y="3781952"/>
            <a:ext cx="1120107" cy="134674"/>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35CDAB3E-ED27-49AF-8D5A-FD18BC0DF4EB}"/>
              </a:ext>
            </a:extLst>
          </p:cNvPr>
          <p:cNvCxnSpPr>
            <a:cxnSpLocks/>
            <a:endCxn id="185" idx="1"/>
          </p:cNvCxnSpPr>
          <p:nvPr/>
        </p:nvCxnSpPr>
        <p:spPr>
          <a:xfrm flipV="1">
            <a:off x="3741095" y="3633994"/>
            <a:ext cx="1120107" cy="147958"/>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1B5DD52F-49FF-4D69-AD2A-EF0E87574111}"/>
              </a:ext>
            </a:extLst>
          </p:cNvPr>
          <p:cNvSpPr txBox="1"/>
          <p:nvPr/>
        </p:nvSpPr>
        <p:spPr>
          <a:xfrm>
            <a:off x="4861202" y="3826626"/>
            <a:ext cx="1645920" cy="180000"/>
          </a:xfrm>
          <a:prstGeom prst="rect">
            <a:avLst/>
          </a:prstGeom>
          <a:solidFill>
            <a:srgbClr val="FDB813">
              <a:alpha val="50000"/>
            </a:srgbClr>
          </a:solidFill>
        </p:spPr>
        <p:txBody>
          <a:bodyPr wrap="square" lIns="121803" tIns="60901" rIns="121803" bIns="60901" rtlCol="0" anchor="ctr">
            <a:noAutofit/>
          </a:bodyPr>
          <a:lstStyle/>
          <a:p>
            <a:r>
              <a:rPr lang="en-US" sz="1050" b="1">
                <a:solidFill>
                  <a:schemeClr val="tx2">
                    <a:lumMod val="50000"/>
                  </a:schemeClr>
                </a:solidFill>
                <a:latin typeface="Calibri" panose="020F0502020204030204" pitchFamily="34" charset="0"/>
              </a:rPr>
              <a:t>Guest OS Utilization</a:t>
            </a:r>
          </a:p>
        </p:txBody>
      </p:sp>
      <p:cxnSp>
        <p:nvCxnSpPr>
          <p:cNvPr id="189" name="Straight Arrow Connector 188">
            <a:extLst>
              <a:ext uri="{FF2B5EF4-FFF2-40B4-BE49-F238E27FC236}">
                <a16:creationId xmlns:a16="http://schemas.microsoft.com/office/drawing/2014/main" id="{2A13D677-9301-4644-BC63-CE6690FF39AE}"/>
              </a:ext>
            </a:extLst>
          </p:cNvPr>
          <p:cNvCxnSpPr>
            <a:cxnSpLocks/>
            <a:endCxn id="118" idx="1"/>
          </p:cNvCxnSpPr>
          <p:nvPr/>
        </p:nvCxnSpPr>
        <p:spPr>
          <a:xfrm>
            <a:off x="3660177" y="3351362"/>
            <a:ext cx="1201025" cy="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99CBF0DF-00E8-4BF2-B11C-4EE99E34A2B4}"/>
              </a:ext>
            </a:extLst>
          </p:cNvPr>
          <p:cNvCxnSpPr>
            <a:cxnSpLocks/>
            <a:endCxn id="120" idx="1"/>
          </p:cNvCxnSpPr>
          <p:nvPr/>
        </p:nvCxnSpPr>
        <p:spPr>
          <a:xfrm flipV="1">
            <a:off x="3660177" y="3068730"/>
            <a:ext cx="1201025" cy="287794"/>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49FF3AB5-BF02-4A5C-8DCA-8ABBE22702C7}"/>
              </a:ext>
            </a:extLst>
          </p:cNvPr>
          <p:cNvSpPr txBox="1"/>
          <p:nvPr/>
        </p:nvSpPr>
        <p:spPr>
          <a:xfrm>
            <a:off x="7068000" y="3823602"/>
            <a:ext cx="1645920" cy="18000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050" b="1">
                <a:solidFill>
                  <a:schemeClr val="tx2"/>
                </a:solidFill>
                <a:latin typeface="Calibri" panose="020F0502020204030204" pitchFamily="34" charset="0"/>
              </a:rPr>
              <a:t>Guest OS Capacity </a:t>
            </a:r>
          </a:p>
        </p:txBody>
      </p:sp>
      <p:sp>
        <p:nvSpPr>
          <p:cNvPr id="192" name="TextBox 191">
            <a:extLst>
              <a:ext uri="{FF2B5EF4-FFF2-40B4-BE49-F238E27FC236}">
                <a16:creationId xmlns:a16="http://schemas.microsoft.com/office/drawing/2014/main" id="{C3CA6D32-A827-428D-87FE-85CFCC3BFD80}"/>
              </a:ext>
            </a:extLst>
          </p:cNvPr>
          <p:cNvSpPr txBox="1"/>
          <p:nvPr/>
        </p:nvSpPr>
        <p:spPr>
          <a:xfrm>
            <a:off x="7068000" y="3541474"/>
            <a:ext cx="1645920" cy="18000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050" b="1">
                <a:solidFill>
                  <a:schemeClr val="tx2"/>
                </a:solidFill>
                <a:latin typeface="Calibri" panose="020F0502020204030204" pitchFamily="34" charset="0"/>
              </a:rPr>
              <a:t>Guest OS Performance</a:t>
            </a:r>
          </a:p>
        </p:txBody>
      </p:sp>
      <p:cxnSp>
        <p:nvCxnSpPr>
          <p:cNvPr id="193" name="Straight Arrow Connector 192">
            <a:extLst>
              <a:ext uri="{FF2B5EF4-FFF2-40B4-BE49-F238E27FC236}">
                <a16:creationId xmlns:a16="http://schemas.microsoft.com/office/drawing/2014/main" id="{7009A9DE-9877-469C-8462-CA2813C05AD0}"/>
              </a:ext>
            </a:extLst>
          </p:cNvPr>
          <p:cNvCxnSpPr>
            <a:cxnSpLocks/>
            <a:stCxn id="188" idx="3"/>
            <a:endCxn id="191" idx="1"/>
          </p:cNvCxnSpPr>
          <p:nvPr/>
        </p:nvCxnSpPr>
        <p:spPr>
          <a:xfrm flipV="1">
            <a:off x="6507122" y="3913602"/>
            <a:ext cx="560878" cy="3024"/>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A33B21F6-EBD2-485D-97F1-769F22834575}"/>
              </a:ext>
            </a:extLst>
          </p:cNvPr>
          <p:cNvCxnSpPr>
            <a:cxnSpLocks/>
            <a:stCxn id="185" idx="3"/>
            <a:endCxn id="192" idx="1"/>
          </p:cNvCxnSpPr>
          <p:nvPr/>
        </p:nvCxnSpPr>
        <p:spPr>
          <a:xfrm flipV="1">
            <a:off x="6507122" y="3631474"/>
            <a:ext cx="560878" cy="252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9E1F456D-8B54-4993-9543-9B4C8BDEA5B9}"/>
              </a:ext>
            </a:extLst>
          </p:cNvPr>
          <p:cNvCxnSpPr>
            <a:cxnSpLocks/>
            <a:stCxn id="185" idx="3"/>
            <a:endCxn id="94" idx="1"/>
          </p:cNvCxnSpPr>
          <p:nvPr/>
        </p:nvCxnSpPr>
        <p:spPr>
          <a:xfrm flipV="1">
            <a:off x="6507122" y="3067218"/>
            <a:ext cx="560878" cy="566776"/>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125A27AB-1B64-4492-82F4-120D84B605EE}"/>
              </a:ext>
            </a:extLst>
          </p:cNvPr>
          <p:cNvCxnSpPr>
            <a:cxnSpLocks/>
            <a:stCxn id="185" idx="3"/>
            <a:endCxn id="191" idx="1"/>
          </p:cNvCxnSpPr>
          <p:nvPr/>
        </p:nvCxnSpPr>
        <p:spPr>
          <a:xfrm>
            <a:off x="6507122" y="3633994"/>
            <a:ext cx="560878" cy="279608"/>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F7EBA943-351A-45B6-89CF-D5429B0958D6}"/>
              </a:ext>
            </a:extLst>
          </p:cNvPr>
          <p:cNvCxnSpPr>
            <a:cxnSpLocks/>
            <a:stCxn id="188" idx="3"/>
            <a:endCxn id="192" idx="1"/>
          </p:cNvCxnSpPr>
          <p:nvPr/>
        </p:nvCxnSpPr>
        <p:spPr>
          <a:xfrm flipV="1">
            <a:off x="6507122" y="3631474"/>
            <a:ext cx="560878" cy="285152"/>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6B4E7368-67A6-49EE-85AC-80ACBA6034E4}"/>
              </a:ext>
            </a:extLst>
          </p:cNvPr>
          <p:cNvCxnSpPr>
            <a:cxnSpLocks/>
            <a:stCxn id="123" idx="3"/>
            <a:endCxn id="101" idx="1"/>
          </p:cNvCxnSpPr>
          <p:nvPr/>
        </p:nvCxnSpPr>
        <p:spPr>
          <a:xfrm flipV="1">
            <a:off x="6507122" y="5324242"/>
            <a:ext cx="560878" cy="288173"/>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1DBF89DC-E071-4E49-B892-8A27360946E4}"/>
              </a:ext>
            </a:extLst>
          </p:cNvPr>
          <p:cNvCxnSpPr>
            <a:cxnSpLocks/>
            <a:stCxn id="122" idx="3"/>
            <a:endCxn id="102" idx="1"/>
          </p:cNvCxnSpPr>
          <p:nvPr/>
        </p:nvCxnSpPr>
        <p:spPr>
          <a:xfrm>
            <a:off x="6507122" y="5329786"/>
            <a:ext cx="560878" cy="276588"/>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39D5928F-2A0A-4438-9A05-742ACE7F7084}"/>
              </a:ext>
            </a:extLst>
          </p:cNvPr>
          <p:cNvCxnSpPr>
            <a:cxnSpLocks/>
            <a:stCxn id="122" idx="3"/>
            <a:endCxn id="97" idx="1"/>
          </p:cNvCxnSpPr>
          <p:nvPr/>
        </p:nvCxnSpPr>
        <p:spPr>
          <a:xfrm flipV="1">
            <a:off x="6507122" y="4759986"/>
            <a:ext cx="560878" cy="569800"/>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75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5"/>
          <p:cNvSpPr/>
          <p:nvPr/>
        </p:nvSpPr>
        <p:spPr>
          <a:xfrm>
            <a:off x="9622804" y="277549"/>
            <a:ext cx="2088232" cy="10081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A54F3595-4D4E-4C59-8FD0-505696D3FA57}"/>
              </a:ext>
            </a:extLst>
          </p:cNvPr>
          <p:cNvSpPr>
            <a:spLocks noGrp="1"/>
          </p:cNvSpPr>
          <p:nvPr>
            <p:ph type="title"/>
          </p:nvPr>
        </p:nvSpPr>
        <p:spPr/>
        <p:txBody>
          <a:bodyPr/>
          <a:lstStyle/>
          <a:p>
            <a:r>
              <a:rPr lang="en-SG"/>
              <a:t>A day in a life of Operations Team…</a:t>
            </a:r>
          </a:p>
        </p:txBody>
      </p:sp>
      <p:sp>
        <p:nvSpPr>
          <p:cNvPr id="2" name="Slide Number Placeholder 1"/>
          <p:cNvSpPr>
            <a:spLocks noGrp="1"/>
          </p:cNvSpPr>
          <p:nvPr>
            <p:ph type="sldNum" sz="quarter" idx="12"/>
          </p:nvPr>
        </p:nvSpPr>
        <p:spPr/>
        <p:txBody>
          <a:bodyPr/>
          <a:lstStyle/>
          <a:p>
            <a:fld id="{6EA6D8CF-3CDE-4807-BCD2-C9F2B831AAA5}" type="slidenum">
              <a:rPr lang="en-US" smtClean="0"/>
              <a:t>9</a:t>
            </a:fld>
            <a:endParaRPr lang="en-US"/>
          </a:p>
        </p:txBody>
      </p:sp>
      <p:sp>
        <p:nvSpPr>
          <p:cNvPr id="7" name="Title 1"/>
          <p:cNvSpPr txBox="1">
            <a:spLocks/>
          </p:cNvSpPr>
          <p:nvPr/>
        </p:nvSpPr>
        <p:spPr>
          <a:xfrm>
            <a:off x="538249"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grpSp>
        <p:nvGrpSpPr>
          <p:cNvPr id="3" name="Group 2"/>
          <p:cNvGrpSpPr/>
          <p:nvPr/>
        </p:nvGrpSpPr>
        <p:grpSpPr>
          <a:xfrm>
            <a:off x="1692951" y="1171491"/>
            <a:ext cx="12015502" cy="3090900"/>
            <a:chOff x="1893483" y="808218"/>
            <a:chExt cx="12015502" cy="3090900"/>
          </a:xfrm>
        </p:grpSpPr>
        <p:sp>
          <p:nvSpPr>
            <p:cNvPr id="9" name="Rectangle 8"/>
            <p:cNvSpPr/>
            <p:nvPr/>
          </p:nvSpPr>
          <p:spPr>
            <a:xfrm>
              <a:off x="1893483" y="1466380"/>
              <a:ext cx="2816952" cy="923330"/>
            </a:xfrm>
            <a:prstGeom prst="rect">
              <a:avLst/>
            </a:prstGeom>
          </p:spPr>
          <p:txBody>
            <a:bodyPr wrap="square">
              <a:spAutoFit/>
            </a:bodyPr>
            <a:lstStyle/>
            <a:p>
              <a:pPr algn="ctr"/>
              <a:r>
                <a:rPr lang="en-US" b="1" dirty="0">
                  <a:solidFill>
                    <a:schemeClr val="accent1"/>
                  </a:solidFill>
                </a:rPr>
                <a:t>A VM Owner complains to </a:t>
              </a:r>
              <a:r>
                <a:rPr lang="en-US" b="1" dirty="0" err="1">
                  <a:solidFill>
                    <a:schemeClr val="accent1"/>
                  </a:solidFill>
                </a:rPr>
                <a:t>IaaS</a:t>
              </a:r>
              <a:r>
                <a:rPr lang="en-US" b="1" dirty="0">
                  <a:solidFill>
                    <a:schemeClr val="accent1"/>
                  </a:solidFill>
                </a:rPr>
                <a:t> Team that her VM is slow.</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7807" y="964873"/>
              <a:ext cx="2411927" cy="2794146"/>
            </a:xfrm>
            <a:prstGeom prst="rect">
              <a:avLst/>
            </a:prstGeom>
          </p:spPr>
        </p:pic>
        <p:sp>
          <p:nvSpPr>
            <p:cNvPr id="11" name="Hexagon 10"/>
            <p:cNvSpPr/>
            <p:nvPr/>
          </p:nvSpPr>
          <p:spPr>
            <a:xfrm rot="16200000">
              <a:off x="4699212" y="1021382"/>
              <a:ext cx="3090900" cy="2664572"/>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7816160" y="1558790"/>
              <a:ext cx="6092825" cy="738664"/>
            </a:xfrm>
            <a:prstGeom prst="rect">
              <a:avLst/>
            </a:prstGeom>
          </p:spPr>
          <p:txBody>
            <a:bodyPr>
              <a:spAutoFit/>
            </a:bodyPr>
            <a:lstStyle/>
            <a:p>
              <a:r>
                <a:rPr lang="en-US" sz="1400" dirty="0">
                  <a:solidFill>
                    <a:schemeClr val="tx2"/>
                  </a:solidFill>
                </a:rPr>
                <a:t>Her application architect has verified that:</a:t>
              </a:r>
            </a:p>
            <a:p>
              <a:pPr marL="285750" indent="-285750">
                <a:buFont typeface="Arial"/>
                <a:buChar char="•"/>
              </a:pPr>
              <a:r>
                <a:rPr lang="en-US" sz="1400" dirty="0">
                  <a:solidFill>
                    <a:schemeClr val="tx2"/>
                  </a:solidFill>
                </a:rPr>
                <a:t>Windows CPU and RAM utilization is good.</a:t>
              </a:r>
            </a:p>
            <a:p>
              <a:pPr marL="285750" indent="-285750">
                <a:buFont typeface="Arial"/>
                <a:buChar char="•"/>
              </a:pPr>
              <a:r>
                <a:rPr lang="en-US" sz="1400" dirty="0">
                  <a:solidFill>
                    <a:schemeClr val="tx2"/>
                  </a:solidFill>
                </a:rPr>
                <a:t>Disk latency is good. No network drop packets.</a:t>
              </a:r>
              <a:endParaRPr lang="en-US" sz="1400" b="1" dirty="0">
                <a:solidFill>
                  <a:schemeClr val="tx2"/>
                </a:solidFill>
              </a:endParaRPr>
            </a:p>
          </p:txBody>
        </p:sp>
      </p:grpSp>
      <p:grpSp>
        <p:nvGrpSpPr>
          <p:cNvPr id="35" name="Group 34"/>
          <p:cNvGrpSpPr/>
          <p:nvPr/>
        </p:nvGrpSpPr>
        <p:grpSpPr>
          <a:xfrm>
            <a:off x="7376415" y="3596248"/>
            <a:ext cx="3206710" cy="2819292"/>
            <a:chOff x="7238294" y="2442983"/>
            <a:chExt cx="3206710" cy="2819292"/>
          </a:xfrm>
        </p:grpSpPr>
        <p:sp>
          <p:nvSpPr>
            <p:cNvPr id="36" name="Hexagon 35"/>
            <p:cNvSpPr/>
            <p:nvPr/>
          </p:nvSpPr>
          <p:spPr>
            <a:xfrm rot="16200000">
              <a:off x="8479472" y="3296743"/>
              <a:ext cx="2111126" cy="1819938"/>
            </a:xfrm>
            <a:prstGeom prst="hexagon">
              <a:avLst/>
            </a:prstGeom>
            <a:solidFill>
              <a:schemeClr val="accent6"/>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Content Placeholder 4"/>
            <p:cNvSpPr txBox="1">
              <a:spLocks/>
            </p:cNvSpPr>
            <p:nvPr/>
          </p:nvSpPr>
          <p:spPr>
            <a:xfrm>
              <a:off x="8795790" y="3554602"/>
              <a:ext cx="1490962" cy="136968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solidFill>
                    <a:srgbClr val="FFFFFF"/>
                  </a:solidFill>
                  <a:sym typeface="Wingdings" panose="05000000000000000000" pitchFamily="2" charset="2"/>
                </a:rPr>
                <a:t>D</a:t>
              </a:r>
            </a:p>
            <a:p>
              <a:pPr marL="0" indent="0" algn="ctr">
                <a:buNone/>
              </a:pPr>
              <a:r>
                <a:rPr lang="en-US" sz="1400" dirty="0">
                  <a:solidFill>
                    <a:srgbClr val="FFFFFF"/>
                  </a:solidFill>
                  <a:sym typeface="Wingdings" panose="05000000000000000000" pitchFamily="2" charset="2"/>
                </a:rPr>
                <a:t>Roll up your sleeve! You are born for this!</a:t>
              </a:r>
              <a:endParaRPr lang="en-US" sz="1400" dirty="0">
                <a:solidFill>
                  <a:srgbClr val="FFFFFF"/>
                </a:solidFill>
              </a:endParaRPr>
            </a:p>
          </p:txBody>
        </p:sp>
        <p:cxnSp>
          <p:nvCxnSpPr>
            <p:cNvPr id="38" name="Straight Connector 37"/>
            <p:cNvCxnSpPr>
              <a:stCxn id="36" idx="5"/>
            </p:cNvCxnSpPr>
            <p:nvPr/>
          </p:nvCxnSpPr>
          <p:spPr>
            <a:xfrm flipH="1" flipV="1">
              <a:off x="7238294" y="2442983"/>
              <a:ext cx="1386772" cy="1163150"/>
            </a:xfrm>
            <a:prstGeom prst="line">
              <a:avLst/>
            </a:prstGeom>
            <a:ln w="190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475879" y="3596248"/>
            <a:ext cx="3235966" cy="2819292"/>
            <a:chOff x="1951570" y="2442983"/>
            <a:chExt cx="3235966" cy="2819292"/>
          </a:xfrm>
        </p:grpSpPr>
        <p:sp>
          <p:nvSpPr>
            <p:cNvPr id="40" name="Hexagon 39"/>
            <p:cNvSpPr/>
            <p:nvPr/>
          </p:nvSpPr>
          <p:spPr>
            <a:xfrm rot="16200000">
              <a:off x="1841000" y="3296743"/>
              <a:ext cx="2111126" cy="1819938"/>
            </a:xfrm>
            <a:prstGeom prst="hexagon">
              <a:avLst/>
            </a:prstGeom>
            <a:solidFill>
              <a:schemeClr val="accent4"/>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1" name="Straight Connector 40"/>
            <p:cNvCxnSpPr>
              <a:stCxn id="40" idx="1"/>
            </p:cNvCxnSpPr>
            <p:nvPr/>
          </p:nvCxnSpPr>
          <p:spPr>
            <a:xfrm flipV="1">
              <a:off x="3806532" y="2442983"/>
              <a:ext cx="1381004" cy="1163150"/>
            </a:xfrm>
            <a:prstGeom prst="line">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1951570" y="3457043"/>
              <a:ext cx="1851700" cy="1363963"/>
            </a:xfrm>
            <a:prstGeom prst="rect">
              <a:avLst/>
            </a:prstGeom>
          </p:spPr>
          <p:txBody>
            <a:bodyPr wrap="square">
              <a:spAutoFit/>
            </a:bodyPr>
            <a:lstStyle/>
            <a:p>
              <a:pPr algn="ctr"/>
              <a:r>
                <a:rPr lang="en-US" sz="2000" b="1" dirty="0">
                  <a:solidFill>
                    <a:srgbClr val="FFFFFF"/>
                  </a:solidFill>
                </a:rPr>
                <a:t>A</a:t>
              </a:r>
            </a:p>
            <a:p>
              <a:pPr algn="ctr">
                <a:lnSpc>
                  <a:spcPct val="60000"/>
                </a:lnSpc>
              </a:pPr>
              <a:endParaRPr lang="en-US" sz="2000" dirty="0">
                <a:solidFill>
                  <a:srgbClr val="FFFFFF"/>
                </a:solidFill>
              </a:endParaRPr>
            </a:p>
            <a:p>
              <a:pPr algn="ctr">
                <a:lnSpc>
                  <a:spcPct val="90000"/>
                </a:lnSpc>
              </a:pPr>
              <a:r>
                <a:rPr lang="en-US" sz="1400" dirty="0">
                  <a:solidFill>
                    <a:schemeClr val="bg1"/>
                  </a:solidFill>
                </a:rPr>
                <a:t>Check ESXi utilization. If it’s low, tell her to doubt no more.</a:t>
              </a:r>
            </a:p>
          </p:txBody>
        </p:sp>
      </p:grpSp>
      <p:grpSp>
        <p:nvGrpSpPr>
          <p:cNvPr id="43" name="Group 42"/>
          <p:cNvGrpSpPr/>
          <p:nvPr/>
        </p:nvGrpSpPr>
        <p:grpSpPr>
          <a:xfrm>
            <a:off x="6044130" y="4255031"/>
            <a:ext cx="2090931" cy="2160509"/>
            <a:chOff x="6244662" y="4135086"/>
            <a:chExt cx="2090931" cy="2160509"/>
          </a:xfrm>
        </p:grpSpPr>
        <p:sp>
          <p:nvSpPr>
            <p:cNvPr id="44" name="Hexagon 43"/>
            <p:cNvSpPr/>
            <p:nvPr/>
          </p:nvSpPr>
          <p:spPr>
            <a:xfrm rot="16200000">
              <a:off x="6370061" y="4330063"/>
              <a:ext cx="2111126" cy="1819938"/>
            </a:xfrm>
            <a:prstGeom prst="hexagon">
              <a:avLst/>
            </a:prstGeom>
            <a:solidFill>
              <a:schemeClr val="accent1"/>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Content Placeholder 4"/>
            <p:cNvSpPr txBox="1">
              <a:spLocks/>
            </p:cNvSpPr>
            <p:nvPr/>
          </p:nvSpPr>
          <p:spPr>
            <a:xfrm>
              <a:off x="6597375" y="4605748"/>
              <a:ext cx="1645884" cy="9771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solidFill>
                    <a:srgbClr val="FFFFFF"/>
                  </a:solidFill>
                  <a:sym typeface="Wingdings" panose="05000000000000000000" pitchFamily="2" charset="2"/>
                </a:rPr>
                <a:t>C</a:t>
              </a:r>
              <a:r>
                <a:rPr lang="en-US" dirty="0">
                  <a:solidFill>
                    <a:srgbClr val="FFFFFF"/>
                  </a:solidFill>
                  <a:sym typeface="Wingdings" panose="05000000000000000000" pitchFamily="2" charset="2"/>
                </a:rPr>
                <a:t> </a:t>
              </a:r>
            </a:p>
            <a:p>
              <a:pPr marL="0" indent="0" algn="ctr">
                <a:buNone/>
              </a:pPr>
              <a:r>
                <a:rPr lang="en-US" sz="1400" dirty="0">
                  <a:solidFill>
                    <a:srgbClr val="FFFFFF"/>
                  </a:solidFill>
                  <a:sym typeface="Wingdings" panose="05000000000000000000" pitchFamily="2" charset="2"/>
                </a:rPr>
                <a:t>Call your </a:t>
              </a:r>
              <a:r>
                <a:rPr lang="en-US" sz="1400">
                  <a:solidFill>
                    <a:srgbClr val="FFFFFF"/>
                  </a:solidFill>
                  <a:sym typeface="Wingdings" panose="05000000000000000000" pitchFamily="2" charset="2"/>
                </a:rPr>
                <a:t>VMware TAM/MCS/PSO. </a:t>
              </a:r>
              <a:r>
                <a:rPr lang="en-US" sz="1400" dirty="0">
                  <a:solidFill>
                    <a:srgbClr val="FFFFFF"/>
                  </a:solidFill>
                  <a:sym typeface="Wingdings" panose="05000000000000000000" pitchFamily="2" charset="2"/>
                </a:rPr>
                <a:t>That’s why you pay them right? </a:t>
              </a:r>
            </a:p>
          </p:txBody>
        </p:sp>
        <p:cxnSp>
          <p:nvCxnSpPr>
            <p:cNvPr id="46" name="Straight Connector 45"/>
            <p:cNvCxnSpPr>
              <a:endCxn id="44" idx="5"/>
            </p:cNvCxnSpPr>
            <p:nvPr/>
          </p:nvCxnSpPr>
          <p:spPr>
            <a:xfrm>
              <a:off x="6244662" y="4135086"/>
              <a:ext cx="270993" cy="504367"/>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3948363" y="4255031"/>
            <a:ext cx="2095767" cy="2160509"/>
            <a:chOff x="4148895" y="4135086"/>
            <a:chExt cx="2095767" cy="2160509"/>
          </a:xfrm>
        </p:grpSpPr>
        <p:sp>
          <p:nvSpPr>
            <p:cNvPr id="48" name="Hexagon 47"/>
            <p:cNvSpPr/>
            <p:nvPr/>
          </p:nvSpPr>
          <p:spPr>
            <a:xfrm rot="16200000">
              <a:off x="4003301" y="4330063"/>
              <a:ext cx="2111126" cy="1819938"/>
            </a:xfrm>
            <a:prstGeom prst="hexagon">
              <a:avLst/>
            </a:prstGeom>
            <a:solidFill>
              <a:schemeClr val="accent3"/>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Content Placeholder 4"/>
            <p:cNvSpPr txBox="1">
              <a:spLocks/>
            </p:cNvSpPr>
            <p:nvPr/>
          </p:nvSpPr>
          <p:spPr>
            <a:xfrm>
              <a:off x="4357611" y="4589083"/>
              <a:ext cx="1391892" cy="9771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solidFill>
                    <a:srgbClr val="FFFFFF"/>
                  </a:solidFill>
                </a:rPr>
                <a:t>B </a:t>
              </a:r>
            </a:p>
            <a:p>
              <a:pPr marL="0" indent="0" algn="ctr">
                <a:buNone/>
              </a:pPr>
              <a:r>
                <a:rPr lang="en-US" sz="1400" dirty="0">
                  <a:solidFill>
                    <a:srgbClr val="FFFFFF"/>
                  </a:solidFill>
                </a:rPr>
                <a:t>Buy her a nice lunch + flower. Ask her to forget about it </a:t>
              </a:r>
              <a:r>
                <a:rPr lang="en-US" sz="1400" dirty="0">
                  <a:solidFill>
                    <a:srgbClr val="FFFFFF"/>
                  </a:solidFill>
                  <a:sym typeface="Wingdings" panose="05000000000000000000" pitchFamily="2" charset="2"/>
                </a:rPr>
                <a:t></a:t>
              </a:r>
            </a:p>
          </p:txBody>
        </p:sp>
        <p:cxnSp>
          <p:nvCxnSpPr>
            <p:cNvPr id="50" name="Straight Connector 49"/>
            <p:cNvCxnSpPr/>
            <p:nvPr/>
          </p:nvCxnSpPr>
          <p:spPr>
            <a:xfrm flipH="1">
              <a:off x="5967579" y="4135086"/>
              <a:ext cx="277083" cy="504367"/>
            </a:xfrm>
            <a:prstGeom prst="line">
              <a:avLst/>
            </a:prstGeom>
            <a:ln w="19050">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7329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up)">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up)">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TIMING" val="|1.2|0.2|0.3|0.3|0.3|0.3|0.1"/>
</p:tagLst>
</file>

<file path=ppt/theme/theme1.xml><?xml version="1.0" encoding="utf-8"?>
<a:theme xmlns:a="http://schemas.openxmlformats.org/drawingml/2006/main" name="1_VMware_white_16x9">
  <a:themeElements>
    <a:clrScheme name="Custom 8">
      <a:dk1>
        <a:srgbClr val="717074"/>
      </a:dk1>
      <a:lt1>
        <a:sysClr val="window" lastClr="FFFFFF"/>
      </a:lt1>
      <a:dk2>
        <a:srgbClr val="3F3F3F"/>
      </a:dk2>
      <a:lt2>
        <a:srgbClr val="F2F2F2"/>
      </a:lt2>
      <a:accent1>
        <a:srgbClr val="0095D3"/>
      </a:accent1>
      <a:accent2>
        <a:srgbClr val="003D79"/>
      </a:accent2>
      <a:accent3>
        <a:srgbClr val="006990"/>
      </a:accent3>
      <a:accent4>
        <a:srgbClr val="6DB33F"/>
      </a:accent4>
      <a:accent5>
        <a:srgbClr val="AADB1E"/>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PPT-LIGHT-Corporate-Template-2018.pptx" id="{1B95A731-E966-DC43-B317-0F3F426D6CBF}" vid="{63D0A653-BAD0-FC4F-B0E7-8FBA5FFBECD4}"/>
    </a:ext>
  </a:extLst>
</a:theme>
</file>

<file path=ppt/theme/theme10.xml><?xml version="1.0" encoding="utf-8"?>
<a:theme xmlns:a="http://schemas.openxmlformats.org/drawingml/2006/main" name="VMW with CIO Cover Pag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10714</Words>
  <Application>Microsoft Office PowerPoint</Application>
  <PresentationFormat>Custom</PresentationFormat>
  <Paragraphs>1834</Paragraphs>
  <Slides>71</Slides>
  <Notes>71</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71</vt:i4>
      </vt:variant>
    </vt:vector>
  </HeadingPairs>
  <TitlesOfParts>
    <vt:vector size="83" baseType="lpstr">
      <vt:lpstr>Arial</vt:lpstr>
      <vt:lpstr>Calibri</vt:lpstr>
      <vt:lpstr>Camphor Std</vt:lpstr>
      <vt:lpstr>Consolas</vt:lpstr>
      <vt:lpstr>Metropolis</vt:lpstr>
      <vt:lpstr>Metropolis Light</vt:lpstr>
      <vt:lpstr>Open Sans</vt:lpstr>
      <vt:lpstr>Times</vt:lpstr>
      <vt:lpstr>Times New Roman</vt:lpstr>
      <vt:lpstr>Verdana</vt:lpstr>
      <vt:lpstr>Wingdings</vt:lpstr>
      <vt:lpstr>1_VMware_white_16x9</vt:lpstr>
      <vt:lpstr>Journey Towards Proactive Operations</vt:lpstr>
      <vt:lpstr>Book vs Workshop</vt:lpstr>
      <vt:lpstr>First Thing First: You</vt:lpstr>
      <vt:lpstr>The Rise and Fall of Infrastructure Architect</vt:lpstr>
      <vt:lpstr>Your World. Not operationalized.</vt:lpstr>
      <vt:lpstr>Unifying the Consumer &amp; Provider Layers</vt:lpstr>
      <vt:lpstr>Where to Measure IaaS Performance</vt:lpstr>
      <vt:lpstr>What you measure vs what you manage</vt:lpstr>
      <vt:lpstr>A day in a life of Operations Team…</vt:lpstr>
      <vt:lpstr>The answer you want</vt:lpstr>
      <vt:lpstr>PowerPoint Presentation</vt:lpstr>
      <vt:lpstr>Quantifying IaaS Performance</vt:lpstr>
      <vt:lpstr>PowerPoint Presentation</vt:lpstr>
      <vt:lpstr>Nuances in Counters</vt:lpstr>
      <vt:lpstr>PowerPoint Presentation</vt:lpstr>
      <vt:lpstr>CPU Counters: VM vs Guest</vt:lpstr>
      <vt:lpstr>VM RAM Counters</vt:lpstr>
      <vt:lpstr>PowerPoint Presentation</vt:lpstr>
      <vt:lpstr>Live Performance</vt:lpstr>
      <vt:lpstr>Proactive Operations</vt:lpstr>
      <vt:lpstr>Tier 1 Business Applications</vt:lpstr>
      <vt:lpstr>3 Levels of Monitoring</vt:lpstr>
      <vt:lpstr>KPI for Multi-tier Application</vt:lpstr>
      <vt:lpstr>PowerPoint Presentation</vt:lpstr>
      <vt:lpstr>VM KPI Counters</vt:lpstr>
      <vt:lpstr>KPI of a single VM</vt:lpstr>
      <vt:lpstr>Logic</vt:lpstr>
      <vt:lpstr>KPI of a single VM: Example</vt:lpstr>
      <vt:lpstr>VM KPI: Implementation</vt:lpstr>
      <vt:lpstr>Purpose-driven Architecture</vt:lpstr>
      <vt:lpstr>PowerPoint Presentation</vt:lpstr>
      <vt:lpstr>Class of Service</vt:lpstr>
      <vt:lpstr>IaaS Operations Maturity</vt:lpstr>
      <vt:lpstr>Before and After SLA is breached</vt:lpstr>
      <vt:lpstr>PowerPoint Presentation</vt:lpstr>
      <vt:lpstr>Performance Profiling</vt:lpstr>
      <vt:lpstr>PowerPoint Presentation</vt:lpstr>
      <vt:lpstr>Performance vs Capacity</vt:lpstr>
      <vt:lpstr>Utilization</vt:lpstr>
      <vt:lpstr>Low Utilization, but Bad Performance</vt:lpstr>
      <vt:lpstr>Introducing…. </vt:lpstr>
      <vt:lpstr>2 dimensions of Performance</vt:lpstr>
      <vt:lpstr>PowerPoint Presentation</vt:lpstr>
      <vt:lpstr>Monitoring a vSAN cluster</vt:lpstr>
      <vt:lpstr>vSAN KPI</vt:lpstr>
      <vt:lpstr>vSAN</vt:lpstr>
      <vt:lpstr>Business-driven Capacity Management</vt:lpstr>
      <vt:lpstr>Ideal Goal</vt:lpstr>
      <vt:lpstr>4 Inputs to Capacity</vt:lpstr>
      <vt:lpstr>PowerPoint Presentation</vt:lpstr>
      <vt:lpstr>Storage</vt:lpstr>
      <vt:lpstr>vSAN</vt:lpstr>
      <vt:lpstr>Reclamation</vt:lpstr>
      <vt:lpstr>VM Rightsizing</vt:lpstr>
      <vt:lpstr>PowerPoint Presentation</vt:lpstr>
      <vt:lpstr>Storage Heavy Hitters</vt:lpstr>
      <vt:lpstr>PowerPoint Presentation</vt:lpstr>
      <vt:lpstr>PowerPoint Presentation</vt:lpstr>
      <vt:lpstr>PowerPoint Presentation</vt:lpstr>
      <vt:lpstr>PowerPoint Presentation</vt:lpstr>
      <vt:lpstr>Executive Dashboard</vt:lpstr>
      <vt:lpstr>PowerPoint Presentation</vt:lpstr>
      <vt:lpstr>NOC Dashboards</vt:lpstr>
      <vt:lpstr>Live! Cluster Performance</vt:lpstr>
      <vt:lpstr>Live! Cluster Utilization</vt:lpstr>
      <vt:lpstr>Log Analysis</vt:lpstr>
      <vt:lpstr>Log Analysis </vt:lpstr>
      <vt:lpstr>PowerPoint Presentation</vt:lpstr>
      <vt:lpstr>Architecting for Operations</vt:lpstr>
      <vt:lpstr>Architecting SDDC for Operations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2015-08-10T05:26:32Z</dcterms:created>
  <dcterms:modified xsi:type="dcterms:W3CDTF">2021-08-31T23:06:26Z</dcterms:modified>
</cp:coreProperties>
</file>